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D11D8EEF-FE05-4CEC-A38E-0BEF926246E8}"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0" name="PlaceHolder 1"/>
          <p:cNvSpPr>
            <a:spLocks noGrp="1"/>
          </p:cNvSpPr>
          <p:nvPr>
            <p:ph type="sldImg"/>
          </p:nvPr>
        </p:nvSpPr>
        <p:spPr>
          <a:xfrm>
            <a:off x="685800" y="1143000"/>
            <a:ext cx="5486040" cy="3085920"/>
          </a:xfrm>
          <a:prstGeom prst="rect">
            <a:avLst/>
          </a:prstGeom>
          <a:ln w="0">
            <a:noFill/>
          </a:ln>
        </p:spPr>
      </p:sp>
      <p:sp>
        <p:nvSpPr>
          <p:cNvPr id="35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3" name="PlaceHolder 1"/>
          <p:cNvSpPr>
            <a:spLocks noGrp="1"/>
          </p:cNvSpPr>
          <p:nvPr>
            <p:ph type="sldImg"/>
          </p:nvPr>
        </p:nvSpPr>
        <p:spPr>
          <a:xfrm>
            <a:off x="685800" y="1143000"/>
            <a:ext cx="5486040" cy="3085920"/>
          </a:xfrm>
          <a:prstGeom prst="rect">
            <a:avLst/>
          </a:prstGeom>
          <a:ln w="0">
            <a:noFill/>
          </a:ln>
        </p:spPr>
      </p:sp>
      <p:sp>
        <p:nvSpPr>
          <p:cNvPr id="35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6" name="PlaceHolder 1"/>
          <p:cNvSpPr>
            <a:spLocks noGrp="1"/>
          </p:cNvSpPr>
          <p:nvPr>
            <p:ph type="sldImg"/>
          </p:nvPr>
        </p:nvSpPr>
        <p:spPr>
          <a:xfrm>
            <a:off x="685800" y="1143000"/>
            <a:ext cx="5486040" cy="3085920"/>
          </a:xfrm>
          <a:prstGeom prst="rect">
            <a:avLst/>
          </a:prstGeom>
          <a:ln w="0">
            <a:noFill/>
          </a:ln>
        </p:spPr>
      </p:sp>
      <p:sp>
        <p:nvSpPr>
          <p:cNvPr id="35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9" name="PlaceHolder 1"/>
          <p:cNvSpPr>
            <a:spLocks noGrp="1"/>
          </p:cNvSpPr>
          <p:nvPr>
            <p:ph type="sldImg"/>
          </p:nvPr>
        </p:nvSpPr>
        <p:spPr>
          <a:xfrm>
            <a:off x="685800" y="1143000"/>
            <a:ext cx="5486040" cy="3085920"/>
          </a:xfrm>
          <a:prstGeom prst="rect">
            <a:avLst/>
          </a:prstGeom>
          <a:ln w="0">
            <a:noFill/>
          </a:ln>
        </p:spPr>
      </p:sp>
      <p:sp>
        <p:nvSpPr>
          <p:cNvPr id="36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2" name="PlaceHolder 1"/>
          <p:cNvSpPr>
            <a:spLocks noGrp="1"/>
          </p:cNvSpPr>
          <p:nvPr>
            <p:ph type="sldImg"/>
          </p:nvPr>
        </p:nvSpPr>
        <p:spPr>
          <a:xfrm>
            <a:off x="685800" y="1143000"/>
            <a:ext cx="5486040" cy="3085920"/>
          </a:xfrm>
          <a:prstGeom prst="rect">
            <a:avLst/>
          </a:prstGeom>
          <a:ln w="0">
            <a:noFill/>
          </a:ln>
        </p:spPr>
      </p:sp>
      <p:sp>
        <p:nvSpPr>
          <p:cNvPr id="36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5" name="PlaceHolder 1"/>
          <p:cNvSpPr>
            <a:spLocks noGrp="1"/>
          </p:cNvSpPr>
          <p:nvPr>
            <p:ph type="sldImg"/>
          </p:nvPr>
        </p:nvSpPr>
        <p:spPr>
          <a:xfrm>
            <a:off x="685800" y="1143000"/>
            <a:ext cx="5486040" cy="3085920"/>
          </a:xfrm>
          <a:prstGeom prst="rect">
            <a:avLst/>
          </a:prstGeom>
          <a:ln w="0">
            <a:noFill/>
          </a:ln>
        </p:spPr>
      </p:sp>
      <p:sp>
        <p:nvSpPr>
          <p:cNvPr id="36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 name="PlaceHolder 1"/>
          <p:cNvSpPr>
            <a:spLocks noGrp="1"/>
          </p:cNvSpPr>
          <p:nvPr>
            <p:ph type="sldImg"/>
          </p:nvPr>
        </p:nvSpPr>
        <p:spPr>
          <a:xfrm>
            <a:off x="685800" y="1143000"/>
            <a:ext cx="5486040" cy="3085920"/>
          </a:xfrm>
          <a:prstGeom prst="rect">
            <a:avLst/>
          </a:prstGeom>
          <a:ln w="0">
            <a:noFill/>
          </a:ln>
        </p:spPr>
      </p:sp>
      <p:sp>
        <p:nvSpPr>
          <p:cNvPr id="369"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0"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E2680A-126D-4C15-B3BF-E9414E139B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40C026-FAE2-4532-8420-E6B01A6148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9E1024-0E11-4B5D-A7A5-B028AE0A61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0F9DEB-2C0C-418B-8B4D-59451AB4C6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F04B83-86EC-4ADD-B8D9-96B61489938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95048C-7157-4AFC-B23A-09A20E2158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48C5BA5-ECA7-4D6B-B03C-21F45C88D7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0A2290-F59E-43A3-A1BD-FEC4AAF49D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EA04A6-930B-42FC-89B7-5A3D64E13D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4BF4B3-16D5-4049-B580-84B03F6132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3E443C-E564-4E99-96AE-290BD73C5D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DA88AFA9-C509-421B-BAA0-10DD41107AC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8E56C29C-B128-4C54-9D37-EF07BAC8CA6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6243212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焊接技术案例分析培训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焊接技术案例分析培训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案例</a:t>
            </a:r>
            <a:r>
              <a:rPr lang="en-US" sz="3000" b="0" strike="noStrike" spc="-1">
                <a:solidFill>
                  <a:schemeClr val="dk1"/>
                </a:solidFill>
                <a:latin typeface="微软雅黑"/>
                <a:ea typeface="微软雅黑"/>
              </a:rPr>
              <a:t>1: </a:t>
            </a:r>
            <a:r>
              <a:rPr lang="zh-CN" sz="3000" b="0" strike="noStrike" spc="-1">
                <a:solidFill>
                  <a:schemeClr val="dk1"/>
                </a:solidFill>
                <a:latin typeface="微软雅黑"/>
                <a:ea typeface="微软雅黑"/>
              </a:rPr>
              <a:t>不同材料焊接对焊接质量的影响</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焊接变形与应变分析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案例</a:t>
            </a:r>
            <a:r>
              <a:rPr lang="en-US" sz="3000" b="0" strike="noStrike" spc="-1">
                <a:solidFill>
                  <a:schemeClr val="dk1"/>
                </a:solidFill>
                <a:latin typeface="微软雅黑"/>
                <a:ea typeface="微软雅黑"/>
              </a:rPr>
              <a:t>3: </a:t>
            </a:r>
            <a:r>
              <a:rPr lang="zh-CN" sz="3000" b="0" strike="noStrike" spc="-1">
                <a:solidFill>
                  <a:schemeClr val="dk1"/>
                </a:solidFill>
                <a:latin typeface="微软雅黑"/>
                <a:ea typeface="微软雅黑"/>
              </a:rPr>
              <a:t>焊接工艺参数优化</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案例</a:t>
            </a:r>
            <a:r>
              <a:rPr lang="en-US" sz="3000" b="0" strike="noStrike" spc="-1">
                <a:solidFill>
                  <a:schemeClr val="dk1"/>
                </a:solidFill>
                <a:latin typeface="微软雅黑"/>
                <a:ea typeface="微软雅黑"/>
              </a:rPr>
              <a:t>4: </a:t>
            </a:r>
            <a:r>
              <a:rPr lang="zh-CN" sz="3000" b="0" strike="noStrike" spc="-1">
                <a:solidFill>
                  <a:schemeClr val="dk1"/>
                </a:solidFill>
                <a:latin typeface="微软雅黑"/>
                <a:ea typeface="微软雅黑"/>
              </a:rPr>
              <a:t>焊接材料选择与应用</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焊接技术案例分析培训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什么是焊接技术案例分析培训</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焊接技术案例分析培训是一种通过分析实际焊接案例来培训焊接技术的方法。通过学习和分析不同案例，可以帮助焊工更好地理解焊接技术，提升技能水平。</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为什么需要焊接技术案例分析培训</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案例分析可以帮助焊工了解实际工作中遇到的问题并找到解决方案</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问题解决</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通过案例学习可以提高焊工的问题解决能力和应变能力</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能力提升</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掌握案例分析方法可以帮助焊工在实际工作中更好地应用所学知识</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实践应用</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案例分析方法</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问题分析</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数据收集</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方案设计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结果验证</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分析结果和总结</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问题根源定位</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解决方案评估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经验总结与分享</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案例分析的内容</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案例来源</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实际生产中遇到的焊接问题</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行业内的典型案例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用户的反馈和需求</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焊接技术案例分析培训的目标</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帮助焊工提高焊接技术水平</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技术水平提升</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提高焊工工作效率</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工作效率提升</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增强焊工实际操作能力</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操作能力增强</a:t>
            </a:r>
            <a:endParaRPr lang="en-US" sz="3000" b="0" strike="noStrike" spc="-1">
              <a:solidFill>
                <a:srgbClr val="000000"/>
              </a:solidFill>
              <a:latin typeface="Arial"/>
            </a:endParaRPr>
          </a:p>
        </p:txBody>
      </p:sp>
      <p:sp>
        <p:nvSpPr>
          <p:cNvPr id="11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为什么选择焊接技术案例分析培训</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焊接技术案例分析培训不仅可以帮助焊工提升技术水平，还能培养他们的问题解决能力和团队合作意识。在实际工作中，做好案例分析可以更快地定位问题并提供解决方案，有助于提高整体工作效率。</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案例分析的重要性</a:t>
            </a:r>
            <a:endParaRPr lang="en-US" sz="3600" b="0" strike="noStrike" spc="-1">
              <a:solidFill>
                <a:schemeClr val="dk1"/>
              </a:solidFill>
              <a:latin typeface="Arial"/>
            </a:endParaRPr>
          </a:p>
        </p:txBody>
      </p:sp>
      <p:sp>
        <p:nvSpPr>
          <p:cNvPr id="11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案例分析是实践的延伸，能够将理论知识转化为实际操作能力</a:t>
            </a:r>
            <a:endParaRPr lang="en-US" sz="1500" b="0" strike="noStrike" spc="-1">
              <a:solidFill>
                <a:srgbClr val="000000"/>
              </a:solidFill>
              <a:latin typeface="Arial"/>
            </a:endParaRPr>
          </a:p>
        </p:txBody>
      </p:sp>
      <p:sp>
        <p:nvSpPr>
          <p:cNvPr id="12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实用性</a:t>
            </a:r>
            <a:endParaRPr lang="en-US" sz="2200" b="0" strike="noStrike" spc="-1">
              <a:solidFill>
                <a:srgbClr val="000000"/>
              </a:solidFill>
              <a:latin typeface="Arial"/>
            </a:endParaRPr>
          </a:p>
        </p:txBody>
      </p:sp>
      <p:sp>
        <p:nvSpPr>
          <p:cNvPr id="12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通过案例学习能够更深入地了解焊接技术的要点和技巧</a:t>
            </a:r>
            <a:endParaRPr lang="en-US" sz="1500" b="0" strike="noStrike" spc="-1">
              <a:solidFill>
                <a:srgbClr val="000000"/>
              </a:solidFill>
              <a:latin typeface="Arial"/>
            </a:endParaRPr>
          </a:p>
        </p:txBody>
      </p:sp>
      <p:sp>
        <p:nvSpPr>
          <p:cNvPr id="12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效果明显</a:t>
            </a:r>
            <a:endParaRPr lang="en-US" sz="2200" b="0" strike="noStrike" spc="-1">
              <a:solidFill>
                <a:srgbClr val="000000"/>
              </a:solidFill>
              <a:latin typeface="Arial"/>
            </a:endParaRPr>
          </a:p>
        </p:txBody>
      </p:sp>
      <p:sp>
        <p:nvSpPr>
          <p:cNvPr id="12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通过总结案例分析经验，可以形成团队共享的知识库</a:t>
            </a:r>
            <a:endParaRPr lang="en-US" sz="1500" b="0" strike="noStrike" spc="-1">
              <a:solidFill>
                <a:srgbClr val="000000"/>
              </a:solidFill>
              <a:latin typeface="Arial"/>
            </a:endParaRPr>
          </a:p>
        </p:txBody>
      </p:sp>
      <p:sp>
        <p:nvSpPr>
          <p:cNvPr id="12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经验积累</a:t>
            </a:r>
            <a:endParaRPr lang="en-US" sz="2200" b="0" strike="noStrike" spc="-1">
              <a:solidFill>
                <a:srgbClr val="000000"/>
              </a:solidFill>
              <a:latin typeface="Arial"/>
            </a:endParaRPr>
          </a:p>
        </p:txBody>
      </p:sp>
      <p:sp>
        <p:nvSpPr>
          <p:cNvPr id="12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案例分析方法</a:t>
            </a:r>
            <a:endParaRPr lang="en-US" sz="3500" b="0" strike="noStrike" spc="-1">
              <a:solidFill>
                <a:srgbClr val="000000"/>
              </a:solidFill>
              <a:latin typeface="Arial"/>
            </a:endParaRPr>
          </a:p>
        </p:txBody>
      </p:sp>
      <p:sp>
        <p:nvSpPr>
          <p:cNvPr id="12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案例分析方法包括问题定位、数据收集、方案设计和结果验证等步骤。通过逐步分析，可以全面掌握案例的关键问题并提出有效解决方案。</a:t>
            </a:r>
            <a:endParaRPr lang="en-US" sz="2500" b="0" strike="noStrike" spc="-1">
              <a:solidFill>
                <a:srgbClr val="000000"/>
              </a:solidFill>
              <a:latin typeface="Arial"/>
            </a:endParaRPr>
          </a:p>
        </p:txBody>
      </p:sp>
      <p:sp>
        <p:nvSpPr>
          <p:cNvPr id="13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2"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案例</a:t>
            </a:r>
            <a:r>
              <a:rPr lang="en-US" sz="3600" b="1" strike="noStrike" spc="299">
                <a:solidFill>
                  <a:schemeClr val="dk1">
                    <a:lumMod val="85000"/>
                    <a:lumOff val="15000"/>
                  </a:schemeClr>
                </a:solidFill>
                <a:latin typeface="Arial"/>
                <a:ea typeface="微软雅黑"/>
              </a:rPr>
              <a:t>1: </a:t>
            </a:r>
            <a:r>
              <a:rPr lang="zh-CN" sz="3600" b="1" strike="noStrike" spc="299">
                <a:solidFill>
                  <a:schemeClr val="dk1">
                    <a:lumMod val="85000"/>
                    <a:lumOff val="15000"/>
                  </a:schemeClr>
                </a:solidFill>
                <a:latin typeface="Arial"/>
                <a:ea typeface="微软雅黑"/>
              </a:rPr>
              <a:t>不同材料焊接对焊接质量的影响</a:t>
            </a:r>
            <a:endParaRPr lang="en-US" sz="3600" b="0" strike="noStrike" spc="-1">
              <a:solidFill>
                <a:schemeClr val="dk1"/>
              </a:solidFill>
              <a:latin typeface="Arial"/>
            </a:endParaRPr>
          </a:p>
        </p:txBody>
      </p:sp>
      <p:sp>
        <p:nvSpPr>
          <p:cNvPr id="13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案例描述</a:t>
            </a:r>
            <a:endParaRPr lang="en-US" sz="3500" b="0" strike="noStrike" spc="-1">
              <a:solidFill>
                <a:srgbClr val="000000"/>
              </a:solidFill>
              <a:latin typeface="Arial"/>
            </a:endParaRPr>
          </a:p>
        </p:txBody>
      </p:sp>
      <p:sp>
        <p:nvSpPr>
          <p:cNvPr id="13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在本案例中，我们选取不同材料进行焊接，从而比较不同焊接材料对焊接质量的影响。</a:t>
            </a:r>
            <a:endParaRPr lang="en-US" sz="2500" b="0" strike="noStrike" spc="-1">
              <a:solidFill>
                <a:srgbClr val="000000"/>
              </a:solidFill>
              <a:latin typeface="Arial"/>
            </a:endParaRPr>
          </a:p>
        </p:txBody>
      </p:sp>
      <p:sp>
        <p:nvSpPr>
          <p:cNvPr id="13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案例分析</a:t>
            </a:r>
            <a:endParaRPr lang="en-US" sz="3600" b="0" strike="noStrike" spc="-1">
              <a:solidFill>
                <a:schemeClr val="dk1"/>
              </a:solidFill>
              <a:latin typeface="Arial"/>
            </a:endParaRPr>
          </a:p>
        </p:txBody>
      </p:sp>
      <p:sp>
        <p:nvSpPr>
          <p:cNvPr id="13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选择合适的焊接材料是关键</a:t>
            </a:r>
            <a:endParaRPr lang="en-US" sz="1500" b="0" strike="noStrike" spc="-1">
              <a:solidFill>
                <a:srgbClr val="000000"/>
              </a:solidFill>
              <a:latin typeface="Arial"/>
            </a:endParaRPr>
          </a:p>
        </p:txBody>
      </p:sp>
      <p:sp>
        <p:nvSpPr>
          <p:cNvPr id="14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确定焊接材料</a:t>
            </a:r>
            <a:endParaRPr lang="en-US" sz="2200" b="0" strike="noStrike" spc="-1">
              <a:solidFill>
                <a:srgbClr val="000000"/>
              </a:solidFill>
              <a:latin typeface="Arial"/>
            </a:endParaRPr>
          </a:p>
        </p:txBody>
      </p:sp>
      <p:sp>
        <p:nvSpPr>
          <p:cNvPr id="14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确定实验步骤以确保实验的准确性</a:t>
            </a:r>
            <a:endParaRPr lang="en-US" sz="1500" b="0" strike="noStrike" spc="-1">
              <a:solidFill>
                <a:srgbClr val="000000"/>
              </a:solidFill>
              <a:latin typeface="Arial"/>
            </a:endParaRPr>
          </a:p>
        </p:txBody>
      </p:sp>
      <p:sp>
        <p:nvSpPr>
          <p:cNvPr id="14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设计实验方案</a:t>
            </a:r>
            <a:endParaRPr lang="en-US" sz="2200" b="0" strike="noStrike" spc="-1">
              <a:solidFill>
                <a:srgbClr val="000000"/>
              </a:solidFill>
              <a:latin typeface="Arial"/>
            </a:endParaRPr>
          </a:p>
        </p:txBody>
      </p:sp>
      <p:sp>
        <p:nvSpPr>
          <p:cNvPr id="14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按照实验方案进行操作</a:t>
            </a:r>
            <a:endParaRPr lang="en-US" sz="1500" b="0" strike="noStrike" spc="-1">
              <a:solidFill>
                <a:srgbClr val="000000"/>
              </a:solidFill>
              <a:latin typeface="Arial"/>
            </a:endParaRPr>
          </a:p>
        </p:txBody>
      </p:sp>
      <p:sp>
        <p:nvSpPr>
          <p:cNvPr id="14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进行焊接实验</a:t>
            </a:r>
            <a:endParaRPr lang="en-US" sz="2200" b="0" strike="noStrike" spc="-1">
              <a:solidFill>
                <a:srgbClr val="000000"/>
              </a:solidFill>
              <a:latin typeface="Arial"/>
            </a:endParaRPr>
          </a:p>
        </p:txBody>
      </p:sp>
      <p:sp>
        <p:nvSpPr>
          <p:cNvPr id="14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分析各个实验结果的异同</a:t>
            </a:r>
            <a:endParaRPr lang="en-US" sz="1500" b="0" strike="noStrike" spc="-1">
              <a:solidFill>
                <a:srgbClr val="000000"/>
              </a:solidFill>
              <a:latin typeface="Arial"/>
            </a:endParaRPr>
          </a:p>
        </p:txBody>
      </p:sp>
      <p:sp>
        <p:nvSpPr>
          <p:cNvPr id="14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比较实验结果</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案例总结</a:t>
            </a:r>
            <a:endParaRPr lang="en-US" sz="3600" b="0" strike="noStrike" spc="-1">
              <a:solidFill>
                <a:schemeClr val="dk1"/>
              </a:solidFill>
              <a:latin typeface="Arial"/>
            </a:endParaRPr>
          </a:p>
        </p:txBody>
      </p:sp>
      <p:sp>
        <p:nvSpPr>
          <p:cNvPr id="14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通过本案例的实验，我们总结了不同材料对焊接质量的影响，并提出了改进建议，希望能够为焊接技术的进步提供一些参考。</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操作规范</a:t>
            </a:r>
            <a:endParaRPr lang="en-US" sz="2200" b="0" strike="noStrike" spc="-1">
              <a:solidFill>
                <a:srgbClr val="000000"/>
              </a:solidFill>
              <a:latin typeface="Arial"/>
            </a:endParaRPr>
          </a:p>
        </p:txBody>
      </p:sp>
      <p:sp>
        <p:nvSpPr>
          <p:cNvPr id="15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严格按照操作规范进行焊接工作</a:t>
            </a:r>
            <a:endParaRPr lang="en-US" sz="1500" b="0" strike="noStrike" spc="-1">
              <a:solidFill>
                <a:srgbClr val="000000"/>
              </a:solidFill>
              <a:latin typeface="Arial"/>
            </a:endParaRPr>
          </a:p>
        </p:txBody>
      </p:sp>
      <p:sp>
        <p:nvSpPr>
          <p:cNvPr id="15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质量检验</a:t>
            </a:r>
            <a:endParaRPr lang="en-US" sz="2200" b="0" strike="noStrike" spc="-1">
              <a:solidFill>
                <a:srgbClr val="000000"/>
              </a:solidFill>
              <a:latin typeface="Arial"/>
            </a:endParaRPr>
          </a:p>
        </p:txBody>
      </p:sp>
      <p:sp>
        <p:nvSpPr>
          <p:cNvPr id="15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对焊接质量进行严格检验</a:t>
            </a:r>
            <a:endParaRPr lang="en-US" sz="1500" b="0" strike="noStrike" spc="-1">
              <a:solidFill>
                <a:srgbClr val="000000"/>
              </a:solidFill>
              <a:latin typeface="Arial"/>
            </a:endParaRPr>
          </a:p>
        </p:txBody>
      </p:sp>
      <p:sp>
        <p:nvSpPr>
          <p:cNvPr id="15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持续改进</a:t>
            </a:r>
            <a:endParaRPr lang="en-US" sz="2200" b="0" strike="noStrike" spc="-1">
              <a:solidFill>
                <a:srgbClr val="000000"/>
              </a:solidFill>
              <a:latin typeface="Arial"/>
            </a:endParaRPr>
          </a:p>
        </p:txBody>
      </p:sp>
      <p:sp>
        <p:nvSpPr>
          <p:cNvPr id="15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根据检验结果持续改进焊接工艺</a:t>
            </a:r>
            <a:endParaRPr lang="en-US" sz="1500" b="0" strike="noStrike" spc="-1">
              <a:solidFill>
                <a:srgbClr val="000000"/>
              </a:solidFill>
              <a:latin typeface="Arial"/>
            </a:endParaRPr>
          </a:p>
        </p:txBody>
      </p:sp>
      <p:sp>
        <p:nvSpPr>
          <p:cNvPr id="15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案例应用</a:t>
            </a:r>
            <a:endParaRPr lang="en-US" sz="3600" b="0" strike="noStrike" spc="-1">
              <a:solidFill>
                <a:schemeClr val="dk1"/>
              </a:solidFill>
              <a:latin typeface="Arial"/>
            </a:endParaRPr>
          </a:p>
        </p:txBody>
      </p:sp>
      <p:sp>
        <p:nvSpPr>
          <p:cNvPr id="15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选择合适的焊接材料</a:t>
            </a:r>
            <a:endParaRPr lang="en-US" sz="2200" b="0" strike="noStrike" spc="-1">
              <a:solidFill>
                <a:srgbClr val="000000"/>
              </a:solidFill>
              <a:latin typeface="Arial"/>
            </a:endParaRPr>
          </a:p>
        </p:txBody>
      </p:sp>
      <p:sp>
        <p:nvSpPr>
          <p:cNvPr id="16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根据实际需求选择合适的焊接材料</a:t>
            </a:r>
            <a:endParaRPr lang="en-US" sz="1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实验结果展示</a:t>
            </a:r>
            <a:endParaRPr lang="en-US" sz="3600" b="0" strike="noStrike" spc="-1">
              <a:solidFill>
                <a:schemeClr val="dk1"/>
              </a:solidFill>
              <a:latin typeface="Arial"/>
            </a:endParaRPr>
          </a:p>
        </p:txBody>
      </p:sp>
      <p:sp>
        <p:nvSpPr>
          <p:cNvPr id="16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钢材焊接结果较好</a:t>
            </a:r>
            <a:endParaRPr lang="en-US" sz="2000" b="0" strike="noStrike" spc="-1">
              <a:solidFill>
                <a:srgbClr val="000000"/>
              </a:solidFill>
              <a:latin typeface="Arial"/>
            </a:endParaRPr>
          </a:p>
        </p:txBody>
      </p:sp>
      <p:sp>
        <p:nvSpPr>
          <p:cNvPr id="16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不同材料焊接质量对比</a:t>
            </a:r>
            <a:endParaRPr lang="en-US" sz="3000" b="0" strike="noStrike" spc="-1">
              <a:solidFill>
                <a:srgbClr val="000000"/>
              </a:solidFill>
              <a:latin typeface="Arial"/>
            </a:endParaRPr>
          </a:p>
        </p:txBody>
      </p:sp>
      <p:sp>
        <p:nvSpPr>
          <p:cNvPr id="16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材料</a:t>
            </a:r>
            <a:r>
              <a:rPr lang="en-US" sz="2000" b="0" strike="noStrike" spc="-1">
                <a:solidFill>
                  <a:schemeClr val="dk1"/>
                </a:solidFill>
                <a:latin typeface="微软雅黑"/>
                <a:ea typeface="微软雅黑"/>
              </a:rPr>
              <a:t>X</a:t>
            </a:r>
            <a:r>
              <a:rPr lang="zh-CN" sz="2000" b="0" strike="noStrike" spc="-1">
                <a:solidFill>
                  <a:schemeClr val="dk1"/>
                </a:solidFill>
                <a:latin typeface="微软雅黑"/>
                <a:ea typeface="微软雅黑"/>
              </a:rPr>
              <a:t>焊缝清晰度较高</a:t>
            </a:r>
            <a:endParaRPr lang="en-US" sz="2000" b="0" strike="noStrike" spc="-1">
              <a:solidFill>
                <a:srgbClr val="000000"/>
              </a:solidFill>
              <a:latin typeface="Arial"/>
            </a:endParaRPr>
          </a:p>
        </p:txBody>
      </p:sp>
      <p:sp>
        <p:nvSpPr>
          <p:cNvPr id="16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焊缝清晰度分析</a:t>
            </a:r>
            <a:endParaRPr lang="en-US" sz="3000" b="0" strike="noStrike" spc="-1">
              <a:solidFill>
                <a:srgbClr val="000000"/>
              </a:solidFill>
              <a:latin typeface="Arial"/>
            </a:endParaRPr>
          </a:p>
        </p:txBody>
      </p:sp>
      <p:sp>
        <p:nvSpPr>
          <p:cNvPr id="16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焊接工艺</a:t>
            </a:r>
            <a:r>
              <a:rPr lang="en-US" sz="2000" b="0" strike="noStrike" spc="-1">
                <a:solidFill>
                  <a:schemeClr val="dk1">
                    <a:lumMod val="85000"/>
                    <a:lumOff val="15000"/>
                  </a:schemeClr>
                </a:solidFill>
                <a:latin typeface="微软雅黑"/>
                <a:ea typeface="微软雅黑"/>
              </a:rPr>
              <a:t>A</a:t>
            </a:r>
            <a:r>
              <a:rPr lang="zh-CN" sz="2000" b="0" strike="noStrike" spc="-1">
                <a:solidFill>
                  <a:schemeClr val="dk1">
                    <a:lumMod val="85000"/>
                    <a:lumOff val="15000"/>
                  </a:schemeClr>
                </a:solidFill>
                <a:latin typeface="微软雅黑"/>
                <a:ea typeface="微软雅黑"/>
              </a:rPr>
              <a:t>比</a:t>
            </a:r>
            <a:r>
              <a:rPr lang="en-US" sz="2000" b="0" strike="noStrike" spc="-1">
                <a:solidFill>
                  <a:schemeClr val="dk1">
                    <a:lumMod val="85000"/>
                    <a:lumOff val="15000"/>
                  </a:schemeClr>
                </a:solidFill>
                <a:latin typeface="微软雅黑"/>
                <a:ea typeface="微软雅黑"/>
              </a:rPr>
              <a:t>B</a:t>
            </a:r>
            <a:r>
              <a:rPr lang="zh-CN" sz="2000" b="0" strike="noStrike" spc="-1">
                <a:solidFill>
                  <a:schemeClr val="dk1">
                    <a:lumMod val="85000"/>
                    <a:lumOff val="15000"/>
                  </a:schemeClr>
                </a:solidFill>
                <a:latin typeface="微软雅黑"/>
                <a:ea typeface="微软雅黑"/>
              </a:rPr>
              <a:t>更稳定</a:t>
            </a:r>
            <a:endParaRPr lang="en-US" sz="2000" b="0" strike="noStrike" spc="-1">
              <a:solidFill>
                <a:srgbClr val="000000"/>
              </a:solidFill>
              <a:latin typeface="Arial"/>
            </a:endParaRPr>
          </a:p>
        </p:txBody>
      </p:sp>
      <p:sp>
        <p:nvSpPr>
          <p:cNvPr id="17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不同焊接工艺效果</a:t>
            </a:r>
            <a:endParaRPr lang="en-US" sz="3000" b="0" strike="noStrike" spc="-1">
              <a:solidFill>
                <a:srgbClr val="000000"/>
              </a:solidFill>
              <a:latin typeface="Arial"/>
            </a:endParaRPr>
          </a:p>
        </p:txBody>
      </p:sp>
      <p:sp>
        <p:nvSpPr>
          <p:cNvPr id="17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3"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第三章 焊接变形与应变分析</a:t>
            </a:r>
            <a:endParaRPr lang="en-US" sz="3600" b="0" strike="noStrike" spc="-1">
              <a:solidFill>
                <a:schemeClr val="dk1"/>
              </a:solidFill>
              <a:latin typeface="Arial"/>
            </a:endParaRPr>
          </a:p>
        </p:txBody>
      </p:sp>
      <p:sp>
        <p:nvSpPr>
          <p:cNvPr id="17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案例描述</a:t>
            </a:r>
            <a:endParaRPr lang="en-US" sz="3600" b="0" strike="noStrike" spc="-1">
              <a:solidFill>
                <a:schemeClr val="dk1"/>
              </a:solidFill>
              <a:latin typeface="Arial"/>
            </a:endParaRPr>
          </a:p>
        </p:txBody>
      </p:sp>
      <p:sp>
        <p:nvSpPr>
          <p:cNvPr id="17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分析焊接变形情况</a:t>
            </a:r>
            <a:endParaRPr lang="en-US" sz="2000" b="0" strike="noStrike" spc="-1">
              <a:solidFill>
                <a:srgbClr val="000000"/>
              </a:solidFill>
              <a:latin typeface="Arial"/>
            </a:endParaRPr>
          </a:p>
        </p:txBody>
      </p:sp>
      <p:sp>
        <p:nvSpPr>
          <p:cNvPr id="17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焊接过程中变形问题</a:t>
            </a:r>
            <a:endParaRPr lang="en-US" sz="3000" b="0" strike="noStrike" spc="-1">
              <a:solidFill>
                <a:srgbClr val="000000"/>
              </a:solidFill>
              <a:latin typeface="Arial"/>
            </a:endParaRPr>
          </a:p>
        </p:txBody>
      </p:sp>
      <p:sp>
        <p:nvSpPr>
          <p:cNvPr id="17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8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8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探讨焊接过程中产生的应变</a:t>
            </a:r>
            <a:endParaRPr lang="en-US" sz="2000" b="0" strike="noStrike" spc="-1">
              <a:solidFill>
                <a:srgbClr val="000000"/>
              </a:solidFill>
              <a:latin typeface="Arial"/>
            </a:endParaRPr>
          </a:p>
        </p:txBody>
      </p:sp>
      <p:sp>
        <p:nvSpPr>
          <p:cNvPr id="18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应变分析</a:t>
            </a:r>
            <a:endParaRPr lang="en-US" sz="3000" b="0" strike="noStrike" spc="-1">
              <a:solidFill>
                <a:srgbClr val="000000"/>
              </a:solidFill>
              <a:latin typeface="Arial"/>
            </a:endParaRPr>
          </a:p>
        </p:txBody>
      </p:sp>
      <p:sp>
        <p:nvSpPr>
          <p:cNvPr id="184"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案例分析</a:t>
            </a:r>
            <a:endParaRPr lang="en-US" sz="3600" b="0" strike="noStrike" spc="-1">
              <a:solidFill>
                <a:schemeClr val="dk1"/>
              </a:solidFill>
              <a:latin typeface="Arial"/>
            </a:endParaRPr>
          </a:p>
        </p:txBody>
      </p:sp>
      <p:sp>
        <p:nvSpPr>
          <p:cNvPr id="18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分析焊接变形的根本原因</a:t>
            </a:r>
            <a:endParaRPr lang="en-US" sz="1500" b="0" strike="noStrike" spc="-1">
              <a:solidFill>
                <a:srgbClr val="000000"/>
              </a:solidFill>
              <a:latin typeface="Arial"/>
            </a:endParaRPr>
          </a:p>
        </p:txBody>
      </p:sp>
      <p:sp>
        <p:nvSpPr>
          <p:cNvPr id="18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确定变形原因</a:t>
            </a:r>
            <a:endParaRPr lang="en-US" sz="2200" b="0" strike="noStrike" spc="-1">
              <a:solidFill>
                <a:srgbClr val="000000"/>
              </a:solidFill>
              <a:latin typeface="Arial"/>
            </a:endParaRPr>
          </a:p>
        </p:txBody>
      </p:sp>
      <p:sp>
        <p:nvSpPr>
          <p:cNvPr id="18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探讨应变问题的来源</a:t>
            </a:r>
            <a:endParaRPr lang="en-US" sz="1500" b="0" strike="noStrike" spc="-1">
              <a:solidFill>
                <a:srgbClr val="000000"/>
              </a:solidFill>
              <a:latin typeface="Arial"/>
            </a:endParaRPr>
          </a:p>
        </p:txBody>
      </p:sp>
      <p:sp>
        <p:nvSpPr>
          <p:cNvPr id="18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应变原因</a:t>
            </a:r>
            <a:endParaRPr lang="en-US" sz="2200" b="0" strike="noStrike" spc="-1">
              <a:solidFill>
                <a:srgbClr val="000000"/>
              </a:solidFill>
              <a:latin typeface="Arial"/>
            </a:endParaRPr>
          </a:p>
        </p:txBody>
      </p:sp>
      <p:sp>
        <p:nvSpPr>
          <p:cNvPr id="19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讨论减少焊接变形和应变的解决方案</a:t>
            </a:r>
            <a:endParaRPr lang="en-US" sz="1500" b="0" strike="noStrike" spc="-1">
              <a:solidFill>
                <a:srgbClr val="000000"/>
              </a:solidFill>
              <a:latin typeface="Arial"/>
            </a:endParaRPr>
          </a:p>
        </p:txBody>
      </p:sp>
      <p:sp>
        <p:nvSpPr>
          <p:cNvPr id="19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解决方法</a:t>
            </a:r>
            <a:endParaRPr lang="en-US" sz="2200" b="0" strike="noStrike" spc="-1">
              <a:solidFill>
                <a:srgbClr val="000000"/>
              </a:solidFill>
              <a:latin typeface="Arial"/>
            </a:endParaRPr>
          </a:p>
        </p:txBody>
      </p:sp>
      <p:sp>
        <p:nvSpPr>
          <p:cNvPr id="19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案例总结</a:t>
            </a:r>
            <a:endParaRPr lang="en-US" sz="3600" b="0" strike="noStrike" spc="-1">
              <a:solidFill>
                <a:schemeClr val="dk1"/>
              </a:solidFill>
              <a:latin typeface="Arial"/>
            </a:endParaRPr>
          </a:p>
        </p:txBody>
      </p:sp>
      <p:sp>
        <p:nvSpPr>
          <p:cNvPr id="19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在焊接变形与应变分析中，关键在于理解问题的起因并提出有效的解决方法。减少变形和应变对焊接质量至关重要。</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https://d.book118.com/486243212012010104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127</Paragraphs>
  <Slides>21</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焊接技术案例分析培训</vt:lpstr>
      <vt:lpstr>目录</vt:lpstr>
      <vt:lpstr>第一章 焊接技术案例分析培训</vt:lpstr>
      <vt:lpstr> </vt:lpstr>
      <vt:lpstr>为什么需要焊接技术案例分析培训</vt:lpstr>
      <vt:lpstr>案例分析的内容</vt:lpstr>
      <vt:lpstr>焊接技术案例分析培训的目标</vt:lpstr>
      <vt:lpstr>为什么选择焊接技术案例分析培训</vt:lpstr>
      <vt:lpstr>案例分析的重要性</vt:lpstr>
      <vt:lpstr> </vt:lpstr>
      <vt:lpstr>第2章 案例1: 不同材料焊接对焊接质量的影响</vt:lpstr>
      <vt:lpstr> </vt:lpstr>
      <vt:lpstr>案例分析</vt:lpstr>
      <vt:lpstr>案例总结</vt:lpstr>
      <vt:lpstr>案例应用</vt:lpstr>
      <vt:lpstr>实验结果展示</vt:lpstr>
      <vt:lpstr>第三章 焊接变形与应变分析</vt:lpstr>
      <vt:lpstr>案例描述</vt:lpstr>
      <vt:lpstr>案例分析</vt:lpstr>
      <vt:lpstr>案例总结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2024-09-29T14:44:06.297</cp:lastPrinted>
  <dcterms:created xsi:type="dcterms:W3CDTF">2024-09-29T06:44:06Z</dcterms:created>
  <dcterms:modified xsi:type="dcterms:W3CDTF">2024-09-29T06:44:08Z</dcterms:modified>
</cp:coreProperties>
</file>