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C505-D66F-4198-9AB3-D33FC2B4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E0B5D-18D6-4526-95A6-591F8B24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F9745-29C1-4260-89AB-91433C90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72539-FDCA-4B7C-9EC6-8AB7A915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FBBCF-47BC-4117-A6D3-D38B2D2E8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9CD8E-297D-46F3-B0FF-25171DDEE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2A8C8-E4F3-46A0-A709-71CCDBA2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5BABE-2027-472A-98EF-B0C44B06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CA117-7EBD-4423-B7CC-11D37CAB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FE641-13CB-4BB8-941A-3B11CB7B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9E537-D4E7-4CDD-A1DC-24B834D4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38E7BAD-BAE0-4BD8-BBD1-2B22A1EFD1C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gif" /><Relationship Id="rId3" Type="http://schemas.openxmlformats.org/officeDocument/2006/relationships/tags" Target="../tags/tag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2133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WordArt 123"/>
          <p:cNvSpPr>
            <a:spLocks noTextEdit="1"/>
          </p:cNvSpPr>
          <p:nvPr/>
        </p:nvSpPr>
        <p:spPr>
          <a:xfrm>
            <a:off x="2057400" y="2567305"/>
            <a:ext cx="5938520" cy="155003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小升初语法总复习</a:t>
            </a:r>
            <a:endParaRPr lang="zh-CN" altLang="en-US" sz="360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/>
            <a:r>
              <a:rPr lang="en-US" altLang="zh-CN" sz="36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--</a:t>
            </a:r>
            <a:r>
              <a:rPr lang="zh-CN" altLang="en-US" sz="36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句法</a:t>
            </a:r>
            <a:endParaRPr lang="zh-CN" altLang="en-US" sz="360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9"/>
          <p:cNvSpPr/>
          <p:nvPr/>
        </p:nvSpPr>
        <p:spPr>
          <a:xfrm>
            <a:off x="2123758" y="764540"/>
            <a:ext cx="8137525" cy="51390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40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一、句型</a:t>
            </a:r>
            <a:endParaRPr lang="zh-CN" altLang="en-US" sz="40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40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（一）肯定句</a:t>
            </a:r>
            <a:endParaRPr lang="zh-CN" altLang="en-US" sz="40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40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4000" b="1">
                <a:solidFill>
                  <a:srgbClr val="FF0000"/>
                </a:solidFill>
                <a:latin typeface="Calibri" panose="020f0502020204030204" pitchFamily="34" charset="0"/>
                <a:sym typeface="+mn-ea"/>
              </a:rPr>
              <a:t>（二）</a:t>
            </a:r>
            <a:r>
              <a:rPr lang="zh-CN" altLang="en-US" sz="40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否定句</a:t>
            </a:r>
            <a:endParaRPr lang="zh-CN" altLang="en-US" sz="2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be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动词（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am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is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are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）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+not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情态动词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can+ not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、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助动词（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do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does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） 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+ not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9"/>
          <p:cNvSpPr/>
          <p:nvPr/>
        </p:nvSpPr>
        <p:spPr>
          <a:xfrm>
            <a:off x="1835785" y="1268730"/>
            <a:ext cx="6845935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如何将一个肯定的陈述句改为否定句：</a:t>
            </a:r>
            <a:endParaRPr lang="zh-CN" altLang="en-US" sz="2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1.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看句中有无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be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动词，如有，直接在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be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动词后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+ not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2.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看句中有无情态动词，如有，直接在情态动词后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+ not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3.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如上述二者都没有，就应用助动词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+ not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Rot="1"/>
          </p:cNvSpPr>
          <p:nvPr>
            <p:ph type="title"/>
          </p:nvPr>
        </p:nvSpPr>
        <p:spPr>
          <a:xfrm>
            <a:off x="-108585" y="548640"/>
            <a:ext cx="6264275" cy="534988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</a:rPr>
              <a:t>（三）一般疑问句</a:t>
            </a:r>
            <a:r>
              <a:rPr lang="zh-CN" altLang="en-US" sz="2800">
                <a:latin typeface="黑体" panose="02010609060101010101" pitchFamily="49" charset="-122"/>
              </a:rPr>
              <a:t> 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15363" name="Rectangle 3"/>
          <p:cNvSpPr>
            <a:spLocks noGrp="1" noRot="1"/>
          </p:cNvSpPr>
          <p:nvPr>
            <p:ph idx="1"/>
          </p:nvPr>
        </p:nvSpPr>
        <p:spPr>
          <a:xfrm>
            <a:off x="1835785" y="1772920"/>
            <a:ext cx="7033895" cy="4398645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肯定陈述句中本来是没有助动词的，要加上去，位置在主语（某人或某物）后，动词前。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确定助动词用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do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、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does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，根据句中动词，动词是原形的助动词就用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do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，动词是第三人称单数的助动词就用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does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，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en-US" altLang="zh-CN" sz="2800" b="1"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ransition>
    <p:strips dir="r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Rectangle 3"/>
          <p:cNvSpPr>
            <a:spLocks noGrp="1" noRot="1"/>
          </p:cNvSpPr>
          <p:nvPr>
            <p:ph idx="1"/>
          </p:nvPr>
        </p:nvSpPr>
        <p:spPr>
          <a:xfrm>
            <a:off x="1835150" y="1412875"/>
            <a:ext cx="7033895" cy="4398645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在助动词后加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not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。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原句中动词假如发生变化就要恢复成原形。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强调一点，有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some</a:t>
            </a:r>
            <a:r>
              <a:rPr lang="zh-CN" altLang="en-US" sz="2800" b="1">
                <a:solidFill>
                  <a:srgbClr val="000000"/>
                </a:solidFill>
                <a:latin typeface="Arial Black" panose="020b0a04020102020204" pitchFamily="34" charset="0"/>
              </a:rPr>
              <a:t>的要考虑是否要用</a:t>
            </a:r>
            <a:r>
              <a:rPr lang="en-US" altLang="zh-CN" sz="2800" b="1">
                <a:solidFill>
                  <a:srgbClr val="000000"/>
                </a:solidFill>
                <a:latin typeface="Arial Black" panose="020b0a04020102020204" pitchFamily="34" charset="0"/>
              </a:rPr>
              <a:t>any</a:t>
            </a:r>
            <a:r>
              <a:rPr lang="zh-CN" altLang="en-US" sz="2800" b="1">
                <a:latin typeface="Arial Black" panose="020b0a04020102020204" pitchFamily="34" charset="0"/>
              </a:rPr>
              <a:t>。</a:t>
            </a:r>
            <a:endParaRPr lang="zh-CN" altLang="en-US" sz="2800" b="1"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latin typeface="Arial Black" panose="020b0a04020102020204" pitchFamily="34" charset="0"/>
            </a:endParaRPr>
          </a:p>
          <a:p>
            <a:pPr>
              <a:lnSpc>
                <a:spcPct val="80000"/>
              </a:lnSpc>
            </a:pPr>
            <a:endParaRPr lang="en-US" altLang="zh-CN" sz="2800" b="1"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ransition>
    <p:strips dir="r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3"/>
          <p:cNvSpPr/>
          <p:nvPr/>
        </p:nvSpPr>
        <p:spPr>
          <a:xfrm>
            <a:off x="1979930" y="1125220"/>
            <a:ext cx="6701790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常用疑问词 ：</a:t>
            </a:r>
            <a:endParaRPr lang="zh-CN" altLang="en-US" sz="2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What time 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什么时间 问具体时间，如几点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Who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谁问人    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Whose 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谁的问主人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Where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在哪里问地点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What 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什么问东西、事物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6387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375" y="3068638"/>
            <a:ext cx="936625" cy="33797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2" name="Rectangle 2"/>
          <p:cNvSpPr>
            <a:spLocks noGrp="1" noRot="1"/>
          </p:cNvSpPr>
          <p:nvPr>
            <p:ph type="title"/>
            <p:custDataLst>
              <p:tags r:id="rId3"/>
            </p:custDataLst>
          </p:nvPr>
        </p:nvSpPr>
        <p:spPr>
          <a:xfrm>
            <a:off x="-108585" y="548640"/>
            <a:ext cx="6264275" cy="534988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</a:rPr>
              <a:t>（四）特殊疑问句</a:t>
            </a:r>
            <a:r>
              <a:rPr lang="zh-CN" altLang="en-US" sz="2800">
                <a:latin typeface="黑体" panose="02010609060101010101" pitchFamily="49" charset="-122"/>
              </a:rPr>
              <a:t> 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</p:spTree>
  </p:cSld>
  <p:clrMapOvr>
    <a:masterClrMapping/>
  </p:clrMapOvr>
  <p:transition>
    <p:wheel spokes="3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3"/>
          <p:cNvSpPr/>
          <p:nvPr/>
        </p:nvSpPr>
        <p:spPr>
          <a:xfrm>
            <a:off x="1979930" y="1125220"/>
            <a:ext cx="6623050" cy="3538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What colour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什么颜色（问颜色）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How old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多大年纪（问年纪）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How many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多少数量（可数名词）问数量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How much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多少钱；多少数量（不可数名词）问多少钱或数量（不可数）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6387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375" y="3068638"/>
            <a:ext cx="936625" cy="33797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heel spokes="3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3"/>
          <p:cNvSpPr txBox="1"/>
          <p:nvPr/>
        </p:nvSpPr>
        <p:spPr>
          <a:xfrm>
            <a:off x="647700" y="332423"/>
            <a:ext cx="7848600" cy="1660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None/>
            </a:pPr>
            <a:r>
              <a:rPr lang="en-US" altLang="zh-CN" sz="4800" b="1">
                <a:solidFill>
                  <a:schemeClr val="tx2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    </a:t>
            </a:r>
            <a:r>
              <a:rPr lang="zh-CN" altLang="en-US" sz="4800" b="1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二、时态</a:t>
            </a:r>
            <a:endParaRPr lang="zh-CN" altLang="en-US" sz="4800" b="1">
              <a:solidFill>
                <a:schemeClr val="tx2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en-US" altLang="zh-CN" sz="3600" b="1">
                <a:solidFill>
                  <a:schemeClr val="tx2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      </a:t>
            </a:r>
            <a:r>
              <a:rPr lang="zh-CN" altLang="en-US" sz="3600" b="1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（一）一般现在时</a:t>
            </a:r>
            <a:endParaRPr lang="zh-CN" altLang="en-US" sz="3600" b="1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1979613" y="2277110"/>
            <a:ext cx="7273925" cy="350837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1" u="none" strike="noStrike" kern="1200" cap="none" spc="0" normalizeH="0" baseline="0" noProof="0">
                <a:ln>
                  <a:noFill/>
                </a:ln>
                <a:solidFill>
                  <a:srgbClr val="660066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用法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660066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经常性的和习惯性的动作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660066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常用时间状语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：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usually, sometimes, in spring,  every day, in the morning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1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动词构成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：动词原型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.  work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              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动词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+S.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（主语是第三人称单数）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works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1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 </a:t>
            </a:r>
            <a:r>
              <a:rPr kumimoji="0" lang="zh-CN" altLang="en-US" sz="2800" b="1" i="1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否定构成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：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don’t+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动原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                     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doesn’t+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动原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1619885" y="764540"/>
            <a:ext cx="7096760" cy="403098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一般疑问构成及简答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：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Do+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主语</a:t>
            </a: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动原</a:t>
            </a: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其它？</a:t>
            </a:r>
            <a:r>
              <a:rPr kumimoji="0" lang="en-US" altLang="zh-CN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Yes,I do.</a:t>
            </a:r>
            <a:br>
              <a:rPr kumimoji="0" lang="en-US" altLang="zh-CN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</a:br>
            <a:r>
              <a:rPr kumimoji="0" lang="en-US" altLang="zh-CN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Does+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主语</a:t>
            </a: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动原</a:t>
            </a: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+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其它？</a:t>
            </a:r>
            <a:r>
              <a:rPr kumimoji="0" lang="en-US" altLang="zh-CN" sz="320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No,he doesn’t.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imes New Roman" panose="02020603050405020304" charset="0"/>
              <a:ea typeface="+mn-ea"/>
              <a:cs typeface="Times New Roman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charset="0"/>
              <a:ea typeface="+mn-ea"/>
              <a:cs typeface="Times New Roman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特殊疑问举例</a:t>
            </a: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 ：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imes New Roman" panose="02020603050405020304" charset="0"/>
              <a:ea typeface="+mn-ea"/>
              <a:cs typeface="Times New Roman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1. What do you often do on Sundays?</a:t>
            </a:r>
            <a:b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</a:b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charset="0"/>
                <a:ea typeface="+mn-ea"/>
                <a:cs typeface="Times New Roman" panose="02020603050405020304" charset="0"/>
              </a:rPr>
              <a:t>2.  Where does he live?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imes New Roman" panose="02020603050405020304" charset="0"/>
              <a:ea typeface="+mn-ea"/>
              <a:cs typeface="Times New Roman" panose="02020603050405020304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471400" y="12103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wheel spokes="1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4970" y="692785"/>
            <a:ext cx="8540750" cy="32067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000" b="0" i="0" u="none" strike="noStrike" kern="1200" cap="none" spc="0" normalizeH="0" baseline="0" noProof="0" smtClean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练习</a:t>
            </a:r>
            <a:br>
              <a:rPr kumimoji="0" lang="zh-CN" altLang="zh-CN" sz="4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zh-CN" altLang="zh-CN" sz="311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用所给词的适当形式填空</a:t>
            </a:r>
            <a:endParaRPr kumimoji="0" lang="zh-CN" altLang="zh-CN" sz="311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459" name="Rectangle 5"/>
          <p:cNvSpPr/>
          <p:nvPr/>
        </p:nvSpPr>
        <p:spPr>
          <a:xfrm>
            <a:off x="1691323" y="1412875"/>
            <a:ext cx="6911975" cy="43999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charset="0"/>
                <a:ea typeface="黑体" panose="02010609060101010101" pitchFamily="49" charset="-122"/>
                <a:cs typeface="Times New Roman" panose="02020603050405020304" charset="0"/>
              </a:rPr>
              <a:t>1.     She ______________ (go) to school at eight o’clock.</a:t>
            </a: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charset="0"/>
                <a:ea typeface="黑体" panose="02010609060101010101" pitchFamily="49" charset="-122"/>
                <a:cs typeface="Times New Roman" panose="02020603050405020304" charset="0"/>
              </a:rPr>
              <a:t>2.     It’s six o’clock. They are _____________ supper. (eat)</a:t>
            </a: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charset="0"/>
                <a:ea typeface="黑体" panose="02010609060101010101" pitchFamily="49" charset="-122"/>
                <a:cs typeface="Times New Roman" panose="02020603050405020304" charset="0"/>
              </a:rPr>
              <a:t>3.     He usually ___________ up at 17:00.(get )</a:t>
            </a: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charset="0"/>
                <a:ea typeface="黑体" panose="02010609060101010101" pitchFamily="49" charset="-122"/>
                <a:cs typeface="Times New Roman" panose="02020603050405020304" charset="0"/>
              </a:rPr>
              <a:t>4.     She ___________ (live) in Beijing.</a:t>
            </a: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  <a:p>
            <a:pPr>
              <a:buNone/>
            </a:pPr>
            <a:endParaRPr lang="en-US" altLang="zh-CN" sz="2800">
              <a:solidFill>
                <a:srgbClr val="000000"/>
              </a:solidFill>
              <a:latin typeface="Times New Roman" panose="02020603050405020304" charset="0"/>
              <a:ea typeface="黑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23310" y="1341120"/>
            <a:ext cx="134429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goes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72225" y="2564765"/>
            <a:ext cx="134429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eating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4500245" y="4004945"/>
            <a:ext cx="134429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gets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3420110" y="4797425"/>
            <a:ext cx="134429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lives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79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1636395" y="692785"/>
            <a:ext cx="7507605" cy="446151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Comic Sans MS" panose="030f0702030302020204" pitchFamily="66" charset="0"/>
                <a:sym typeface="+mn-ea"/>
              </a:rPr>
              <a:t>（二）现在现在时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660066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660066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用法：说话时正在进行的动作或当 前一段时间正在进行的动作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660066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660066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常用时间状语 ：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now, these days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动词构成 ：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am/is/are+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现在分词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(--ing)</a:t>
            </a:r>
            <a:b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              am/is/are working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否定构成 ：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am/is/are+not+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现在分词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              </a:t>
            </a:r>
            <a:b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</a:b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Tom is playing football on the playground.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ransition>
    <p:cover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5"/>
          <p:cNvSpPr/>
          <p:nvPr/>
        </p:nvSpPr>
        <p:spPr>
          <a:xfrm>
            <a:off x="1510983" y="548640"/>
            <a:ext cx="7632700" cy="43999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用括号内所给动词的适当形式填空。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1. Look! The children ________(swim) in the river.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2. Now we ________(want) to play basketball.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3. -________you ________(draw) a picture?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　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-No, I'm not. I _____________(write) a letter.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4</a:t>
            </a:r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． </a:t>
            </a: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What are you _________(do) now? I ___________(eat) bread.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5.   It’s nine o’clock. My father_______________ (work) in the office.</a:t>
            </a:r>
            <a:endParaRPr lang="en-US" altLang="zh-CN" sz="2800" b="1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356100" y="1196975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are swimming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491865" y="1845310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wants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95830" y="2205355"/>
            <a:ext cx="1168400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Are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067810" y="2205355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drawing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067810" y="2708910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am writing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356100" y="3068955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doing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09090" y="3429000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am eating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96000" y="3861435"/>
            <a:ext cx="3048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is working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https://d.book118.com/487002133046006032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宋体</vt:lpstr>
      <vt:lpstr>黑体</vt:lpstr>
      <vt:lpstr>Arial Black</vt:lpstr>
      <vt:lpstr>Comic Sans MS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（三）一般疑问句 </vt:lpstr>
      <vt:lpstr>PowerPoint Presentation</vt:lpstr>
      <vt:lpstr>（四）特殊疑问句 </vt:lpstr>
      <vt:lpstr>PowerPoint Presentation</vt:lpstr>
      <vt:lpstr>PowerPoint Presentation</vt:lpstr>
      <vt:lpstr>PowerPoint Presentation</vt:lpstr>
      <vt:lpstr>练习用所给词的适当形式填空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2024-09-05T01:11:21.371</cp:lastPrinted>
  <dcterms:created xsi:type="dcterms:W3CDTF">2024-09-04T17:11:21Z</dcterms:created>
  <dcterms:modified xsi:type="dcterms:W3CDTF">2024-09-04T17:11:23Z</dcterms:modified>
</cp:coreProperties>
</file>