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0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A9B51-2440-4F79-9C77-32B0890FF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9CC36-DA50-464A-8247-982DFB6A1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3A8A8-3914-47D5-BDC5-D3FC7E367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98129-36F1-46D3-9948-DAFA0D32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469154-B981-414E-BA8F-9442CF00E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43498-E4F6-4FB9-A35F-928F05DD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F56718-1C0F-484C-A566-E601B8025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BC232-2997-4886-B908-26E6E42B3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B3ED3-C12A-4370-AB4B-AA23B8D89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8001E-10F3-4115-9796-CF8CA4D69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2B202-5D54-42E3-8ADF-BCBD808F9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8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10487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0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06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2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91" r:id="rId2"/>
    <p:sldLayoutId id="2147485492" r:id="rId3"/>
    <p:sldLayoutId id="2147485493" r:id="rId4"/>
    <p:sldLayoutId id="2147485494" r:id="rId5"/>
    <p:sldLayoutId id="2147485495" r:id="rId6"/>
    <p:sldLayoutId id="2147485496" r:id="rId7"/>
    <p:sldLayoutId id="2147485497" r:id="rId8"/>
    <p:sldLayoutId id="2147485498" r:id="rId9"/>
    <p:sldLayoutId id="2147485499" r:id="rId10"/>
    <p:sldLayoutId id="214748550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30" Type="http://schemas.openxmlformats.org/officeDocument/2006/relationships/tags" Target="../tags/tag223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1010306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青春期生理及心理发育课件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汇报人：小无名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项标题"/>
          <p:cNvSpPr txBox="1"/>
          <p:nvPr>
            <p:custDataLst>
              <p:tags r:id="rId3"/>
            </p:custDataLst>
          </p:nvPr>
        </p:nvSpPr>
        <p:spPr>
          <a:xfrm>
            <a:off x="7157593" y="785668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添加目录项标题</a:t>
            </a:r>
            <a:endParaRPr lang="en-US" altLang="zh-CN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40" name="Ellipse 66_#color-2050&amp;12710"/>
          <p:cNvSpPr/>
          <p:nvPr>
            <p:custDataLst>
              <p:tags r:id="rId4"/>
            </p:custDataLst>
          </p:nvPr>
        </p:nvSpPr>
        <p:spPr>
          <a:xfrm>
            <a:off x="6274689" y="658192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@mix!m0_序号_01-2050-12354"/>
          <p:cNvSpPr/>
          <p:nvPr>
            <p:custDataLst>
              <p:tags r:id="rId5"/>
            </p:custDataLst>
          </p:nvPr>
        </p:nvSpPr>
        <p:spPr>
          <a:xfrm>
            <a:off x="6347841" y="74048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048844" name="Ellipse 68_#color-2050&amp;12711"/>
          <p:cNvSpPr/>
          <p:nvPr>
            <p:custDataLst>
              <p:tags r:id="rId6"/>
            </p:custDataLst>
          </p:nvPr>
        </p:nvSpPr>
        <p:spPr>
          <a:xfrm>
            <a:off x="6630797" y="161142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@mix!m0_序号_02-2050-12355"/>
          <p:cNvSpPr/>
          <p:nvPr>
            <p:custDataLst>
              <p:tags r:id="rId7"/>
            </p:custDataLst>
          </p:nvPr>
        </p:nvSpPr>
        <p:spPr>
          <a:xfrm>
            <a:off x="6703949" y="168457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8"/>
            </p:custDataLst>
          </p:nvPr>
        </p:nvSpPr>
        <p:spPr>
          <a:xfrm>
            <a:off x="7513701" y="173889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青春期生理发育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0" name="@mix!m0_序号_03-2050-12356"/>
          <p:cNvSpPr/>
          <p:nvPr>
            <p:custDataLst>
              <p:tags r:id="rId9"/>
            </p:custDataLst>
          </p:nvPr>
        </p:nvSpPr>
        <p:spPr>
          <a:xfrm>
            <a:off x="6869049" y="35910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2" name="Ellipse 70_#color-2050&amp;12709"/>
          <p:cNvSpPr/>
          <p:nvPr>
            <p:custDataLst>
              <p:tags r:id="rId10"/>
            </p:custDataLst>
          </p:nvPr>
        </p:nvSpPr>
        <p:spPr>
          <a:xfrm>
            <a:off x="6795897" y="35178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7678801" y="36407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性教育及性健康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6" name="Ellipse 72_#color-2050&amp;12712"/>
          <p:cNvSpPr/>
          <p:nvPr>
            <p:custDataLst>
              <p:tags r:id="rId12"/>
            </p:custDataLst>
          </p:nvPr>
        </p:nvSpPr>
        <p:spPr>
          <a:xfrm>
            <a:off x="6232157" y="542434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@mix!m0_序号_04-2050-12357"/>
          <p:cNvSpPr/>
          <p:nvPr>
            <p:custDataLst>
              <p:tags r:id="rId13"/>
            </p:custDataLst>
          </p:nvPr>
        </p:nvSpPr>
        <p:spPr>
          <a:xfrm>
            <a:off x="6305309" y="549749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06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0" name="项标题"/>
          <p:cNvSpPr txBox="1"/>
          <p:nvPr>
            <p:custDataLst>
              <p:tags r:id="rId14"/>
            </p:custDataLst>
          </p:nvPr>
        </p:nvSpPr>
        <p:spPr>
          <a:xfrm>
            <a:off x="7115061" y="554725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青少年学习与成长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2" name="Ellipse 68_#color-2050&amp;12711"/>
          <p:cNvSpPr/>
          <p:nvPr>
            <p:custDataLst>
              <p:tags r:id="rId15"/>
            </p:custDataLst>
          </p:nvPr>
        </p:nvSpPr>
        <p:spPr>
          <a:xfrm>
            <a:off x="6795897" y="2564654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@mix!m0_序号_02-2050-12355"/>
          <p:cNvSpPr/>
          <p:nvPr>
            <p:custDataLst>
              <p:tags r:id="rId16"/>
            </p:custDataLst>
          </p:nvPr>
        </p:nvSpPr>
        <p:spPr>
          <a:xfrm>
            <a:off x="6869049" y="2637806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6" name="项标题"/>
          <p:cNvSpPr txBox="1"/>
          <p:nvPr>
            <p:custDataLst>
              <p:tags r:id="rId17"/>
            </p:custDataLst>
          </p:nvPr>
        </p:nvSpPr>
        <p:spPr>
          <a:xfrm>
            <a:off x="7678801" y="269213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青春期心理发育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8" name="@mix!m0_序号_03-2050-12356"/>
          <p:cNvSpPr/>
          <p:nvPr>
            <p:custDataLst>
              <p:tags r:id="rId18"/>
            </p:custDataLst>
          </p:nvPr>
        </p:nvSpPr>
        <p:spPr>
          <a:xfrm>
            <a:off x="6687362" y="454426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Ellipse 70_#color-2050&amp;12709"/>
          <p:cNvSpPr/>
          <p:nvPr>
            <p:custDataLst>
              <p:tags r:id="rId19"/>
            </p:custDataLst>
          </p:nvPr>
        </p:nvSpPr>
        <p:spPr>
          <a:xfrm>
            <a:off x="6614210" y="447111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项标题"/>
          <p:cNvSpPr txBox="1"/>
          <p:nvPr>
            <p:custDataLst>
              <p:tags r:id="rId20"/>
            </p:custDataLst>
          </p:nvPr>
        </p:nvSpPr>
        <p:spPr>
          <a:xfrm>
            <a:off x="7497114" y="459402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青少年人际关系与社交能力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青春期生理发育</a:t>
            </a:r>
            <a:endParaRPr lang="zh-CN" altLang="en-US"/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生理发育特点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身体变化过程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青春期保健</a:t>
            </a:r>
            <a:endParaRPr lang="zh-CN" altLang="en-US"/>
          </a:p>
        </p:txBody>
      </p:sp>
      <p:sp>
        <p:nvSpPr>
          <p:cNvPr id="10491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51628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8"/>
          <p:cNvSpPr/>
          <p:nvPr>
            <p:custDataLst>
              <p:tags r:id="rId4"/>
            </p:custDataLst>
          </p:nvPr>
        </p:nvSpPr>
        <p:spPr>
          <a:xfrm>
            <a:off x="6435828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52259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4"/>
          <p:cNvSpPr/>
          <p:nvPr>
            <p:custDataLst>
              <p:tags r:id="rId8"/>
            </p:custDataLst>
          </p:nvPr>
        </p:nvSpPr>
        <p:spPr>
          <a:xfrm>
            <a:off x="82098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保持良好的生活习惯，如充足的睡眠、均衡的饮食等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保持良好的心理状态，如乐观、自信、积极等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6487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1"/>
          <p:cNvSpPr/>
          <p:nvPr>
            <p:custDataLst>
              <p:tags r:id="rId14"/>
            </p:custDataLst>
          </p:nvPr>
        </p:nvSpPr>
        <p:spPr>
          <a:xfrm>
            <a:off x="3700653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318350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25"/>
          <p:cNvSpPr/>
          <p:nvPr>
            <p:custDataLst>
              <p:tags r:id="rId18"/>
            </p:custDataLst>
          </p:nvPr>
        </p:nvSpPr>
        <p:spPr>
          <a:xfrm>
            <a:off x="9170372" y="2389531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61104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避免不良生活习惯，如吸烟、酗酒、熬夜等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加强体育锻炼，提高身体素质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常见问题解答</a:t>
            </a:r>
            <a:endParaRPr lang="zh-CN" altLang="en-US"/>
          </a:p>
        </p:txBody>
      </p:sp>
      <p:sp>
        <p:nvSpPr>
          <p:cNvPr id="1049190" name="椭圆 262"/>
          <p:cNvSpPr/>
          <p:nvPr>
            <p:custDataLst>
              <p:tags r:id="rId2"/>
            </p:custDataLst>
          </p:nvPr>
        </p:nvSpPr>
        <p:spPr>
          <a:xfrm>
            <a:off x="2472706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3"/>
          <p:cNvSpPr/>
          <p:nvPr>
            <p:custDataLst>
              <p:tags r:id="rId3"/>
            </p:custDataLst>
          </p:nvPr>
        </p:nvSpPr>
        <p:spPr>
          <a:xfrm>
            <a:off x="3311791" y="4098526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4"/>
          <p:cNvSpPr/>
          <p:nvPr>
            <p:custDataLst>
              <p:tags r:id="rId4"/>
            </p:custDataLst>
          </p:nvPr>
        </p:nvSpPr>
        <p:spPr>
          <a:xfrm>
            <a:off x="4097468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5"/>
          <p:cNvSpPr/>
          <p:nvPr>
            <p:custDataLst>
              <p:tags r:id="rId5"/>
            </p:custDataLst>
          </p:nvPr>
        </p:nvSpPr>
        <p:spPr>
          <a:xfrm>
            <a:off x="4761529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6"/>
          <p:cNvSpPr/>
          <p:nvPr>
            <p:custDataLst>
              <p:tags r:id="rId6"/>
            </p:custDataLst>
          </p:nvPr>
        </p:nvSpPr>
        <p:spPr>
          <a:xfrm>
            <a:off x="5442320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68"/>
          <p:cNvSpPr/>
          <p:nvPr>
            <p:custDataLst>
              <p:tags r:id="rId8"/>
            </p:custDataLst>
          </p:nvPr>
        </p:nvSpPr>
        <p:spPr>
          <a:xfrm flipV="1">
            <a:off x="2831119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9"/>
          <p:cNvSpPr/>
          <p:nvPr>
            <p:custDataLst>
              <p:tags r:id="rId9"/>
            </p:custDataLst>
          </p:nvPr>
        </p:nvSpPr>
        <p:spPr>
          <a:xfrm flipV="1">
            <a:off x="2872301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2"/>
          <p:cNvSpPr/>
          <p:nvPr>
            <p:custDataLst>
              <p:tags r:id="rId12"/>
            </p:custDataLst>
          </p:nvPr>
        </p:nvSpPr>
        <p:spPr>
          <a:xfrm flipV="1">
            <a:off x="4044060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76"/>
          <p:cNvSpPr/>
          <p:nvPr>
            <p:custDataLst>
              <p:tags r:id="rId16"/>
            </p:custDataLst>
          </p:nvPr>
        </p:nvSpPr>
        <p:spPr>
          <a:xfrm flipV="1">
            <a:off x="7067725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77"/>
          <p:cNvSpPr/>
          <p:nvPr>
            <p:custDataLst>
              <p:tags r:id="rId17"/>
            </p:custDataLst>
          </p:nvPr>
        </p:nvSpPr>
        <p:spPr>
          <a:xfrm flipV="1">
            <a:off x="3796324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图形 15"/>
          <p:cNvSpPr/>
          <p:nvPr>
            <p:custDataLst>
              <p:tags r:id="rId23"/>
            </p:custDataLst>
          </p:nvPr>
        </p:nvSpPr>
        <p:spPr>
          <a:xfrm>
            <a:off x="5035004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图形 19"/>
          <p:cNvSpPr/>
          <p:nvPr>
            <p:custDataLst>
              <p:tags r:id="rId24"/>
            </p:custDataLst>
          </p:nvPr>
        </p:nvSpPr>
        <p:spPr>
          <a:xfrm>
            <a:off x="8560575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图形 27"/>
          <p:cNvSpPr/>
          <p:nvPr>
            <p:custDataLst>
              <p:tags r:id="rId25"/>
            </p:custDataLst>
          </p:nvPr>
        </p:nvSpPr>
        <p:spPr>
          <a:xfrm>
            <a:off x="4145728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27"/>
            </p:custDataLst>
          </p:nvPr>
        </p:nvSpPr>
        <p:spPr>
          <a:xfrm>
            <a:off x="694799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青春期生理发育的常见表现有哪些？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28"/>
            </p:custDataLst>
          </p:nvPr>
        </p:nvSpPr>
        <p:spPr>
          <a:xfrm>
            <a:off x="937006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青春期生理发育的常见误区有哪些？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29"/>
            </p:custDataLst>
          </p:nvPr>
        </p:nvSpPr>
        <p:spPr>
          <a:xfrm>
            <a:off x="7050351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青春期生理发育需要注意哪些问题？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30"/>
            </p:custDataLst>
          </p:nvPr>
        </p:nvSpPr>
        <p:spPr>
          <a:xfrm>
            <a:off x="3014508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青春期生理发育对青少年的心理影响有哪些？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青春期心理发育</a:t>
            </a:r>
            <a:endParaRPr lang="zh-CN" altLang="en-US"/>
          </a:p>
        </p:txBody>
      </p:sp>
      <p:sp>
        <p:nvSpPr>
          <p:cNvPr id="10492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心理发展特点</a:t>
            </a:r>
            <a:endParaRPr lang="zh-CN" altLang="en-US"/>
          </a:p>
        </p:txBody>
      </p:sp>
      <p:sp>
        <p:nvSpPr>
          <p:cNvPr id="1049332" name="矩形: 圆角 2"/>
          <p:cNvSpPr/>
          <p:nvPr>
            <p:custDataLst>
              <p:tags r:id="rId2"/>
            </p:custDataLst>
          </p:nvPr>
        </p:nvSpPr>
        <p:spPr>
          <a:xfrm>
            <a:off x="694799" y="1428325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34" name="Freeform 6"/>
          <p:cNvSpPr/>
          <p:nvPr>
            <p:custDataLst>
              <p:tags r:id="rId3"/>
            </p:custDataLst>
          </p:nvPr>
        </p:nvSpPr>
        <p:spPr bwMode="auto">
          <a:xfrm>
            <a:off x="694799" y="1525493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6" name="正文"/>
          <p:cNvSpPr txBox="1"/>
          <p:nvPr>
            <p:custDataLst>
              <p:tags r:id="rId4"/>
            </p:custDataLst>
          </p:nvPr>
        </p:nvSpPr>
        <p:spPr>
          <a:xfrm>
            <a:off x="1721639" y="1438356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自我意识增强：关注自己的外貌、性格、能力等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8" name="矩形: 圆角 61"/>
          <p:cNvSpPr/>
          <p:nvPr>
            <p:custDataLst>
              <p:tags r:id="rId5"/>
            </p:custDataLst>
          </p:nvPr>
        </p:nvSpPr>
        <p:spPr>
          <a:xfrm>
            <a:off x="6512305" y="1428325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40" name="Freeform 6"/>
          <p:cNvSpPr/>
          <p:nvPr>
            <p:custDataLst>
              <p:tags r:id="rId6"/>
            </p:custDataLst>
          </p:nvPr>
        </p:nvSpPr>
        <p:spPr bwMode="auto">
          <a:xfrm>
            <a:off x="6512305" y="1525493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2" name="正文"/>
          <p:cNvSpPr txBox="1"/>
          <p:nvPr>
            <p:custDataLst>
              <p:tags r:id="rId7"/>
            </p:custDataLst>
          </p:nvPr>
        </p:nvSpPr>
        <p:spPr>
          <a:xfrm>
            <a:off x="7539145" y="1438356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情绪波动大：容易产生焦虑、抑郁等情绪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4" name="矩形: 圆角 99"/>
          <p:cNvSpPr/>
          <p:nvPr>
            <p:custDataLst>
              <p:tags r:id="rId8"/>
            </p:custDataLst>
          </p:nvPr>
        </p:nvSpPr>
        <p:spPr>
          <a:xfrm>
            <a:off x="694799" y="3090201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46" name="Freeform 6"/>
          <p:cNvSpPr/>
          <p:nvPr>
            <p:custDataLst>
              <p:tags r:id="rId9"/>
            </p:custDataLst>
          </p:nvPr>
        </p:nvSpPr>
        <p:spPr bwMode="auto">
          <a:xfrm>
            <a:off x="694799" y="3186742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8" name="正文"/>
          <p:cNvSpPr txBox="1"/>
          <p:nvPr>
            <p:custDataLst>
              <p:tags r:id="rId10"/>
            </p:custDataLst>
          </p:nvPr>
        </p:nvSpPr>
        <p:spPr>
          <a:xfrm>
            <a:off x="1721639" y="3100232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社交需求增加：渴望与同龄人交往，建立友谊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0" name="矩形: 圆角 95"/>
          <p:cNvSpPr/>
          <p:nvPr>
            <p:custDataLst>
              <p:tags r:id="rId11"/>
            </p:custDataLst>
          </p:nvPr>
        </p:nvSpPr>
        <p:spPr>
          <a:xfrm>
            <a:off x="6512305" y="3090201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52" name="Freeform 6"/>
          <p:cNvSpPr/>
          <p:nvPr>
            <p:custDataLst>
              <p:tags r:id="rId12"/>
            </p:custDataLst>
          </p:nvPr>
        </p:nvSpPr>
        <p:spPr bwMode="auto">
          <a:xfrm>
            <a:off x="6512305" y="3186742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54" name="正文"/>
          <p:cNvSpPr txBox="1"/>
          <p:nvPr>
            <p:custDataLst>
              <p:tags r:id="rId13"/>
            </p:custDataLst>
          </p:nvPr>
        </p:nvSpPr>
        <p:spPr>
          <a:xfrm>
            <a:off x="7539145" y="3100232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性意识觉醒：对异性产生好奇和兴趣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6" name="矩形: 圆角 110"/>
          <p:cNvSpPr/>
          <p:nvPr>
            <p:custDataLst>
              <p:tags r:id="rId14"/>
            </p:custDataLst>
          </p:nvPr>
        </p:nvSpPr>
        <p:spPr>
          <a:xfrm>
            <a:off x="694799" y="4752077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58" name="Freeform 6"/>
          <p:cNvSpPr/>
          <p:nvPr>
            <p:custDataLst>
              <p:tags r:id="rId15"/>
            </p:custDataLst>
          </p:nvPr>
        </p:nvSpPr>
        <p:spPr bwMode="auto">
          <a:xfrm>
            <a:off x="694799" y="4848618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0" name="正文"/>
          <p:cNvSpPr txBox="1"/>
          <p:nvPr>
            <p:custDataLst>
              <p:tags r:id="rId16"/>
            </p:custDataLst>
          </p:nvPr>
        </p:nvSpPr>
        <p:spPr>
          <a:xfrm>
            <a:off x="1721639" y="4762107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独立意识增强：希望摆脱父母的控制，独立解决问题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2" name="矩形: 圆角 106"/>
          <p:cNvSpPr/>
          <p:nvPr>
            <p:custDataLst>
              <p:tags r:id="rId17"/>
            </p:custDataLst>
          </p:nvPr>
        </p:nvSpPr>
        <p:spPr>
          <a:xfrm>
            <a:off x="6512305" y="4752077"/>
            <a:ext cx="4982285" cy="136183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64" name="Freeform 6"/>
          <p:cNvSpPr/>
          <p:nvPr>
            <p:custDataLst>
              <p:tags r:id="rId18"/>
            </p:custDataLst>
          </p:nvPr>
        </p:nvSpPr>
        <p:spPr bwMode="auto">
          <a:xfrm>
            <a:off x="6512305" y="4848618"/>
            <a:ext cx="1007729" cy="1168330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6" name="正文"/>
          <p:cNvSpPr txBox="1"/>
          <p:nvPr>
            <p:custDataLst>
              <p:tags r:id="rId19"/>
            </p:custDataLst>
          </p:nvPr>
        </p:nvSpPr>
        <p:spPr>
          <a:xfrm>
            <a:off x="7539145" y="4762107"/>
            <a:ext cx="3640249" cy="134177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价值观形成：开始形成自己的价值观和信仰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情感变化过程</a:t>
            </a:r>
            <a:endParaRPr lang="zh-CN" altLang="en-US"/>
          </a:p>
        </p:txBody>
      </p:sp>
      <p:sp>
        <p:nvSpPr>
          <p:cNvPr id="1049408" name="弧形 58"/>
          <p:cNvSpPr/>
          <p:nvPr>
            <p:custDataLst>
              <p:tags r:id="rId2"/>
            </p:custDataLst>
          </p:nvPr>
        </p:nvSpPr>
        <p:spPr>
          <a:xfrm>
            <a:off x="8078443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弧形 57"/>
          <p:cNvSpPr/>
          <p:nvPr>
            <p:custDataLst>
              <p:tags r:id="rId3"/>
            </p:custDataLst>
          </p:nvPr>
        </p:nvSpPr>
        <p:spPr>
          <a:xfrm>
            <a:off x="694799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椭圆 22"/>
          <p:cNvSpPr/>
          <p:nvPr>
            <p:custDataLst>
              <p:tags r:id="rId4"/>
            </p:custDataLst>
          </p:nvPr>
        </p:nvSpPr>
        <p:spPr>
          <a:xfrm>
            <a:off x="841435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椭圆 23"/>
          <p:cNvSpPr/>
          <p:nvPr>
            <p:custDataLst>
              <p:tags r:id="rId5"/>
            </p:custDataLst>
          </p:nvPr>
        </p:nvSpPr>
        <p:spPr>
          <a:xfrm>
            <a:off x="879456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正文"/>
          <p:cNvSpPr txBox="1"/>
          <p:nvPr>
            <p:custDataLst>
              <p:tags r:id="rId6"/>
            </p:custDataLst>
          </p:nvPr>
        </p:nvSpPr>
        <p:spPr>
          <a:xfrm>
            <a:off x="886008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情感调节方法：自我调节、寻求帮助、培养兴趣爱好等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8" name="椭圆 24"/>
          <p:cNvSpPr/>
          <p:nvPr>
            <p:custDataLst>
              <p:tags r:id="rId7"/>
            </p:custDataLst>
          </p:nvPr>
        </p:nvSpPr>
        <p:spPr>
          <a:xfrm>
            <a:off x="6019587" y="2334138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25"/>
          <p:cNvSpPr/>
          <p:nvPr>
            <p:custDataLst>
              <p:tags r:id="rId8"/>
            </p:custDataLst>
          </p:nvPr>
        </p:nvSpPr>
        <p:spPr>
          <a:xfrm>
            <a:off x="639887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9"/>
            </p:custDataLst>
          </p:nvPr>
        </p:nvSpPr>
        <p:spPr>
          <a:xfrm>
            <a:off x="646531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情感变化表现：喜怒哀乐、焦虑、抑郁等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椭圆 7"/>
          <p:cNvSpPr/>
          <p:nvPr>
            <p:custDataLst>
              <p:tags r:id="rId10"/>
            </p:custDataLst>
          </p:nvPr>
        </p:nvSpPr>
        <p:spPr>
          <a:xfrm>
            <a:off x="362481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椭圆 9"/>
          <p:cNvSpPr/>
          <p:nvPr>
            <p:custDataLst>
              <p:tags r:id="rId11"/>
            </p:custDataLst>
          </p:nvPr>
        </p:nvSpPr>
        <p:spPr>
          <a:xfrm>
            <a:off x="400410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正文"/>
          <p:cNvSpPr txBox="1"/>
          <p:nvPr>
            <p:custDataLst>
              <p:tags r:id="rId12"/>
            </p:custDataLst>
          </p:nvPr>
        </p:nvSpPr>
        <p:spPr>
          <a:xfrm>
            <a:off x="4070548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情感变化原因：生理发育、心理变化、社会环境等因素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0" name="椭圆 5"/>
          <p:cNvSpPr/>
          <p:nvPr>
            <p:custDataLst>
              <p:tags r:id="rId13"/>
            </p:custDataLst>
          </p:nvPr>
        </p:nvSpPr>
        <p:spPr>
          <a:xfrm>
            <a:off x="957808" y="2334138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椭圆 4"/>
          <p:cNvSpPr/>
          <p:nvPr>
            <p:custDataLst>
              <p:tags r:id="rId14"/>
            </p:custDataLst>
          </p:nvPr>
        </p:nvSpPr>
        <p:spPr>
          <a:xfrm>
            <a:off x="133709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正文"/>
          <p:cNvSpPr txBox="1"/>
          <p:nvPr>
            <p:custDataLst>
              <p:tags r:id="rId15"/>
            </p:custDataLst>
          </p:nvPr>
        </p:nvSpPr>
        <p:spPr>
          <a:xfrm>
            <a:off x="140354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青春期情感特点：情绪波动大，容易冲动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自我认知与成长</a:t>
            </a:r>
            <a:endParaRPr lang="zh-CN" altLang="en-US"/>
          </a:p>
        </p:txBody>
      </p:sp>
      <p:sp>
        <p:nvSpPr>
          <p:cNvPr id="1049476" name="椭圆 262"/>
          <p:cNvSpPr/>
          <p:nvPr>
            <p:custDataLst>
              <p:tags r:id="rId2"/>
            </p:custDataLst>
          </p:nvPr>
        </p:nvSpPr>
        <p:spPr>
          <a:xfrm>
            <a:off x="2472706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63"/>
          <p:cNvSpPr/>
          <p:nvPr>
            <p:custDataLst>
              <p:tags r:id="rId3"/>
            </p:custDataLst>
          </p:nvPr>
        </p:nvSpPr>
        <p:spPr>
          <a:xfrm>
            <a:off x="3311791" y="4098526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64"/>
          <p:cNvSpPr/>
          <p:nvPr>
            <p:custDataLst>
              <p:tags r:id="rId4"/>
            </p:custDataLst>
          </p:nvPr>
        </p:nvSpPr>
        <p:spPr>
          <a:xfrm>
            <a:off x="4097468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65"/>
          <p:cNvSpPr/>
          <p:nvPr>
            <p:custDataLst>
              <p:tags r:id="rId5"/>
            </p:custDataLst>
          </p:nvPr>
        </p:nvSpPr>
        <p:spPr>
          <a:xfrm>
            <a:off x="4761529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66"/>
          <p:cNvSpPr/>
          <p:nvPr>
            <p:custDataLst>
              <p:tags r:id="rId6"/>
            </p:custDataLst>
          </p:nvPr>
        </p:nvSpPr>
        <p:spPr>
          <a:xfrm>
            <a:off x="5442320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椭圆 268"/>
          <p:cNvSpPr/>
          <p:nvPr>
            <p:custDataLst>
              <p:tags r:id="rId8"/>
            </p:custDataLst>
          </p:nvPr>
        </p:nvSpPr>
        <p:spPr>
          <a:xfrm flipV="1">
            <a:off x="2831119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9"/>
          <p:cNvSpPr/>
          <p:nvPr>
            <p:custDataLst>
              <p:tags r:id="rId9"/>
            </p:custDataLst>
          </p:nvPr>
        </p:nvSpPr>
        <p:spPr>
          <a:xfrm flipV="1">
            <a:off x="2872301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2" name="椭圆 272"/>
          <p:cNvSpPr/>
          <p:nvPr>
            <p:custDataLst>
              <p:tags r:id="rId12"/>
            </p:custDataLst>
          </p:nvPr>
        </p:nvSpPr>
        <p:spPr>
          <a:xfrm flipV="1">
            <a:off x="4044060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4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椭圆 276"/>
          <p:cNvSpPr/>
          <p:nvPr>
            <p:custDataLst>
              <p:tags r:id="rId16"/>
            </p:custDataLst>
          </p:nvPr>
        </p:nvSpPr>
        <p:spPr>
          <a:xfrm flipV="1">
            <a:off x="7067725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77"/>
          <p:cNvSpPr/>
          <p:nvPr>
            <p:custDataLst>
              <p:tags r:id="rId17"/>
            </p:custDataLst>
          </p:nvPr>
        </p:nvSpPr>
        <p:spPr>
          <a:xfrm flipV="1">
            <a:off x="3796324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0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图形 15"/>
          <p:cNvSpPr/>
          <p:nvPr>
            <p:custDataLst>
              <p:tags r:id="rId23"/>
            </p:custDataLst>
          </p:nvPr>
        </p:nvSpPr>
        <p:spPr>
          <a:xfrm>
            <a:off x="5035004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6" name="图形 19"/>
          <p:cNvSpPr/>
          <p:nvPr>
            <p:custDataLst>
              <p:tags r:id="rId24"/>
            </p:custDataLst>
          </p:nvPr>
        </p:nvSpPr>
        <p:spPr>
          <a:xfrm>
            <a:off x="8560575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8" name="图形 27"/>
          <p:cNvSpPr/>
          <p:nvPr>
            <p:custDataLst>
              <p:tags r:id="rId25"/>
            </p:custDataLst>
          </p:nvPr>
        </p:nvSpPr>
        <p:spPr>
          <a:xfrm>
            <a:off x="4145728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2" name="正文"/>
          <p:cNvSpPr txBox="1"/>
          <p:nvPr>
            <p:custDataLst>
              <p:tags r:id="rId27"/>
            </p:custDataLst>
          </p:nvPr>
        </p:nvSpPr>
        <p:spPr>
          <a:xfrm>
            <a:off x="694799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自我认知：了解自己的优点和缺点，建立自信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正文"/>
          <p:cNvSpPr txBox="1"/>
          <p:nvPr>
            <p:custDataLst>
              <p:tags r:id="rId28"/>
            </p:custDataLst>
          </p:nvPr>
        </p:nvSpPr>
        <p:spPr>
          <a:xfrm>
            <a:off x="937006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人际交往：建立良好的人际关系，学会沟通和合作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正文"/>
          <p:cNvSpPr txBox="1"/>
          <p:nvPr>
            <p:custDataLst>
              <p:tags r:id="rId29"/>
            </p:custDataLst>
          </p:nvPr>
        </p:nvSpPr>
        <p:spPr>
          <a:xfrm>
            <a:off x="7050351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情绪管理：学会控制自己的情绪，保持稳定和积极的心态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正文"/>
          <p:cNvSpPr txBox="1"/>
          <p:nvPr>
            <p:custDataLst>
              <p:tags r:id="rId30"/>
            </p:custDataLst>
          </p:nvPr>
        </p:nvSpPr>
        <p:spPr>
          <a:xfrm>
            <a:off x="3014508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成长过程：经历挫折和困难，学会面对和克服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常见心理问题解答</a:t>
            </a:r>
            <a:endParaRPr lang="zh-CN" altLang="en-US"/>
          </a:p>
        </p:txBody>
      </p:sp>
      <p:sp>
        <p:nvSpPr>
          <p:cNvPr id="1049560" name="椭圆 28"/>
          <p:cNvSpPr/>
          <p:nvPr>
            <p:custDataLst>
              <p:tags r:id="rId2"/>
            </p:custDataLst>
          </p:nvPr>
        </p:nvSpPr>
        <p:spPr>
          <a:xfrm>
            <a:off x="9362083" y="2796635"/>
            <a:ext cx="1948731" cy="194873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椭圆 29"/>
          <p:cNvSpPr/>
          <p:nvPr>
            <p:custDataLst>
              <p:tags r:id="rId3"/>
            </p:custDataLst>
          </p:nvPr>
        </p:nvSpPr>
        <p:spPr>
          <a:xfrm>
            <a:off x="9579860" y="2835434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正文"/>
          <p:cNvSpPr txBox="1"/>
          <p:nvPr>
            <p:custDataLst>
              <p:tags r:id="rId4"/>
            </p:custDataLst>
          </p:nvPr>
        </p:nvSpPr>
        <p:spPr>
          <a:xfrm>
            <a:off x="9624292" y="3359226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网络成瘾：青春期网络成瘾问题严重，如何预防和戒除网络成瘾？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66" name="弧形 58"/>
          <p:cNvSpPr/>
          <p:nvPr>
            <p:custDataLst>
              <p:tags r:id="rId5"/>
            </p:custDataLst>
          </p:nvPr>
        </p:nvSpPr>
        <p:spPr>
          <a:xfrm>
            <a:off x="9178099" y="2612650"/>
            <a:ext cx="2317235" cy="231723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椭圆 30"/>
          <p:cNvSpPr/>
          <p:nvPr>
            <p:custDataLst>
              <p:tags r:id="rId6"/>
            </p:custDataLst>
          </p:nvPr>
        </p:nvSpPr>
        <p:spPr>
          <a:xfrm>
            <a:off x="7553531" y="2796635"/>
            <a:ext cx="1948731" cy="194873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椭圆 31"/>
          <p:cNvSpPr/>
          <p:nvPr>
            <p:custDataLst>
              <p:tags r:id="rId7"/>
            </p:custDataLst>
          </p:nvPr>
        </p:nvSpPr>
        <p:spPr>
          <a:xfrm>
            <a:off x="7811359" y="2835434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正文"/>
          <p:cNvSpPr txBox="1"/>
          <p:nvPr>
            <p:custDataLst>
              <p:tags r:id="rId8"/>
            </p:custDataLst>
          </p:nvPr>
        </p:nvSpPr>
        <p:spPr>
          <a:xfrm>
            <a:off x="7855790" y="3359226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性心理：青春期性心理萌发，如何正确对待性心理？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弧形 57"/>
          <p:cNvSpPr/>
          <p:nvPr>
            <p:custDataLst>
              <p:tags r:id="rId9"/>
            </p:custDataLst>
          </p:nvPr>
        </p:nvSpPr>
        <p:spPr>
          <a:xfrm>
            <a:off x="694799" y="2612650"/>
            <a:ext cx="2317235" cy="231723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椭圆 22"/>
          <p:cNvSpPr/>
          <p:nvPr>
            <p:custDataLst>
              <p:tags r:id="rId10"/>
            </p:custDataLst>
          </p:nvPr>
        </p:nvSpPr>
        <p:spPr>
          <a:xfrm>
            <a:off x="5929588" y="2796635"/>
            <a:ext cx="1948731" cy="194873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椭圆 23"/>
          <p:cNvSpPr/>
          <p:nvPr>
            <p:custDataLst>
              <p:tags r:id="rId11"/>
            </p:custDataLst>
          </p:nvPr>
        </p:nvSpPr>
        <p:spPr>
          <a:xfrm>
            <a:off x="6186791" y="2835434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正文"/>
          <p:cNvSpPr txBox="1"/>
          <p:nvPr>
            <p:custDataLst>
              <p:tags r:id="rId12"/>
            </p:custDataLst>
          </p:nvPr>
        </p:nvSpPr>
        <p:spPr>
          <a:xfrm>
            <a:off x="6231848" y="3359226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学习压力：青春期学习压力增大，如何应对学习压力？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82" name="椭圆 24"/>
          <p:cNvSpPr/>
          <p:nvPr>
            <p:custDataLst>
              <p:tags r:id="rId13"/>
            </p:custDataLst>
          </p:nvPr>
        </p:nvSpPr>
        <p:spPr>
          <a:xfrm>
            <a:off x="4305646" y="2796635"/>
            <a:ext cx="1948731" cy="194873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椭圆 25"/>
          <p:cNvSpPr/>
          <p:nvPr>
            <p:custDataLst>
              <p:tags r:id="rId14"/>
            </p:custDataLst>
          </p:nvPr>
        </p:nvSpPr>
        <p:spPr>
          <a:xfrm>
            <a:off x="4562848" y="2835434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正文"/>
          <p:cNvSpPr txBox="1"/>
          <p:nvPr>
            <p:custDataLst>
              <p:tags r:id="rId15"/>
            </p:custDataLst>
          </p:nvPr>
        </p:nvSpPr>
        <p:spPr>
          <a:xfrm>
            <a:off x="4607906" y="3359226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人际关系：青春期人际关系紧张，如何建立良好的人际关系？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椭圆 7"/>
          <p:cNvSpPr/>
          <p:nvPr>
            <p:custDataLst>
              <p:tags r:id="rId16"/>
            </p:custDataLst>
          </p:nvPr>
        </p:nvSpPr>
        <p:spPr>
          <a:xfrm>
            <a:off x="2681078" y="2796635"/>
            <a:ext cx="1948731" cy="194873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椭圆 9"/>
          <p:cNvSpPr/>
          <p:nvPr>
            <p:custDataLst>
              <p:tags r:id="rId17"/>
            </p:custDataLst>
          </p:nvPr>
        </p:nvSpPr>
        <p:spPr>
          <a:xfrm>
            <a:off x="2938906" y="2835434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正文"/>
          <p:cNvSpPr txBox="1"/>
          <p:nvPr>
            <p:custDataLst>
              <p:tags r:id="rId18"/>
            </p:custDataLst>
          </p:nvPr>
        </p:nvSpPr>
        <p:spPr>
          <a:xfrm>
            <a:off x="2983337" y="3359226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自我认知：青春期自我认知模糊，如何建立正确的自我认知？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94" name="椭圆 5"/>
          <p:cNvSpPr/>
          <p:nvPr>
            <p:custDataLst>
              <p:tags r:id="rId19"/>
            </p:custDataLst>
          </p:nvPr>
        </p:nvSpPr>
        <p:spPr>
          <a:xfrm>
            <a:off x="873151" y="2796635"/>
            <a:ext cx="1948731" cy="194873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椭圆 4"/>
          <p:cNvSpPr/>
          <p:nvPr>
            <p:custDataLst>
              <p:tags r:id="rId20"/>
            </p:custDataLst>
          </p:nvPr>
        </p:nvSpPr>
        <p:spPr>
          <a:xfrm>
            <a:off x="1130353" y="2835434"/>
            <a:ext cx="263074" cy="26307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正文"/>
          <p:cNvSpPr txBox="1"/>
          <p:nvPr>
            <p:custDataLst>
              <p:tags r:id="rId21"/>
            </p:custDataLst>
          </p:nvPr>
        </p:nvSpPr>
        <p:spPr>
          <a:xfrm>
            <a:off x="1175411" y="3359226"/>
            <a:ext cx="1344094" cy="924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情绪波动：青春期情绪波动较大，如何应对？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性教育及性健康</a:t>
            </a:r>
            <a:endParaRPr lang="zh-CN" altLang="en-US"/>
          </a:p>
        </p:txBody>
      </p:sp>
      <p:sp>
        <p:nvSpPr>
          <p:cNvPr id="10496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https://d.book118.com/487010103060006050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4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2"/>
  <p:tag name="KSO_WM_UNIT_INDEX" val="1_1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2"/>
  <p:tag name="KSO_WM_UNIT_INDEX" val="1_4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2"/>
  <p:tag name="KSO_WM_UNIT_INDEX" val="1_6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2"/>
  <p:tag name="KSO_WM_UNIT_INDEX" val="1_5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0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6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青春期生理及心理发育课件</vt:lpstr>
      <vt:lpstr>目录</vt:lpstr>
      <vt:lpstr>添加章节标题</vt:lpstr>
      <vt:lpstr>青春期生理发育</vt:lpstr>
      <vt:lpstr>生理发育特点</vt:lpstr>
      <vt:lpstr>身体变化过程</vt:lpstr>
      <vt:lpstr>青春期保健</vt:lpstr>
      <vt:lpstr>常见问题解答</vt:lpstr>
      <vt:lpstr>青春期心理发育</vt:lpstr>
      <vt:lpstr>心理发展特点</vt:lpstr>
      <vt:lpstr>情感变化过程</vt:lpstr>
      <vt:lpstr>自我认知与成长</vt:lpstr>
      <vt:lpstr>常见心理问题解答</vt:lpstr>
      <vt:lpstr>性教育及性健康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2024-09-22T21:19:28.646</cp:lastPrinted>
  <dcterms:created xsi:type="dcterms:W3CDTF">2024-09-22T13:19:28Z</dcterms:created>
  <dcterms:modified xsi:type="dcterms:W3CDTF">2024-09-22T13:19:30Z</dcterms:modified>
</cp:coreProperties>
</file>