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53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7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E90F1-CC03-4142-929A-21EC11944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471AC0-27CF-4642-BD69-1A3229BCC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D0027-1B92-4472-B321-A2C06EF63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11B47B-A384-41BC-B987-749E34CAA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F68D6D-E6A0-4EDD-9D7C-4776D9BDC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33E320-4FAF-4030-BF29-C2C688213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3C3B48-9C4D-48C1-851C-F9158A177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A93D7C-1AB1-434D-97A0-0D49869ED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512AFA-193F-47B9-8E34-C1B10CCFB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FAA7D-49C8-44E8-838C-189552A6C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73B61-B135-4CE0-8F3A-2714CC176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528" r:id="rId2"/>
    <p:sldLayoutId id="2147495529" r:id="rId3"/>
    <p:sldLayoutId id="2147495530" r:id="rId4"/>
    <p:sldLayoutId id="2147495531" r:id="rId5"/>
    <p:sldLayoutId id="2147495532" r:id="rId6"/>
    <p:sldLayoutId id="2147495533" r:id="rId7"/>
    <p:sldLayoutId id="2147495534" r:id="rId8"/>
    <p:sldLayoutId id="2147495535" r:id="rId9"/>
    <p:sldLayoutId id="2147495536" r:id="rId10"/>
    <p:sldLayoutId id="214749553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14" Type="http://schemas.openxmlformats.org/officeDocument/2006/relationships/tags" Target="../tags/tag190.xml" /><Relationship Id="rId15" Type="http://schemas.openxmlformats.org/officeDocument/2006/relationships/tags" Target="../tags/tag191.xml" /><Relationship Id="rId16" Type="http://schemas.openxmlformats.org/officeDocument/2006/relationships/tags" Target="../tags/tag192.xml" /><Relationship Id="rId17" Type="http://schemas.openxmlformats.org/officeDocument/2006/relationships/tags" Target="../tags/tag193.xml" /><Relationship Id="rId18" Type="http://schemas.openxmlformats.org/officeDocument/2006/relationships/tags" Target="../tags/tag194.xml" /><Relationship Id="rId19" Type="http://schemas.openxmlformats.org/officeDocument/2006/relationships/tags" Target="../tags/tag195.xml" /><Relationship Id="rId2" Type="http://schemas.openxmlformats.org/officeDocument/2006/relationships/tags" Target="../tags/tag178.xml" /><Relationship Id="rId20" Type="http://schemas.openxmlformats.org/officeDocument/2006/relationships/tags" Target="../tags/tag196.xml" /><Relationship Id="rId21" Type="http://schemas.openxmlformats.org/officeDocument/2006/relationships/tags" Target="../tags/tag197.xml" /><Relationship Id="rId22" Type="http://schemas.openxmlformats.org/officeDocument/2006/relationships/tags" Target="../tags/tag198.xml" /><Relationship Id="rId23" Type="http://schemas.openxmlformats.org/officeDocument/2006/relationships/tags" Target="../tags/tag199.xml" /><Relationship Id="rId24" Type="http://schemas.openxmlformats.org/officeDocument/2006/relationships/tags" Target="../tags/tag200.xml" /><Relationship Id="rId25" Type="http://schemas.openxmlformats.org/officeDocument/2006/relationships/tags" Target="../tags/tag201.xml" /><Relationship Id="rId26" Type="http://schemas.openxmlformats.org/officeDocument/2006/relationships/tags" Target="../tags/tag202.xml" /><Relationship Id="rId27" Type="http://schemas.openxmlformats.org/officeDocument/2006/relationships/tags" Target="../tags/tag203.xml" /><Relationship Id="rId28" Type="http://schemas.openxmlformats.org/officeDocument/2006/relationships/tags" Target="../tags/tag204.xml" /><Relationship Id="rId29" Type="http://schemas.openxmlformats.org/officeDocument/2006/relationships/tags" Target="../tags/tag205.xml" /><Relationship Id="rId3" Type="http://schemas.openxmlformats.org/officeDocument/2006/relationships/tags" Target="../tags/tag179.xml" /><Relationship Id="rId30" Type="http://schemas.openxmlformats.org/officeDocument/2006/relationships/tags" Target="../tags/tag206.xml" /><Relationship Id="rId31" Type="http://schemas.openxmlformats.org/officeDocument/2006/relationships/tags" Target="../tags/tag207.xml" /><Relationship Id="rId32" Type="http://schemas.openxmlformats.org/officeDocument/2006/relationships/tags" Target="../tags/tag208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14" Type="http://schemas.openxmlformats.org/officeDocument/2006/relationships/tags" Target="../tags/tag254.xml" /><Relationship Id="rId15" Type="http://schemas.openxmlformats.org/officeDocument/2006/relationships/tags" Target="../tags/tag255.xml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19" Type="http://schemas.openxmlformats.org/officeDocument/2006/relationships/tags" Target="../tags/tag259.xml" /><Relationship Id="rId2" Type="http://schemas.openxmlformats.org/officeDocument/2006/relationships/tags" Target="../tags/tag242.xml" /><Relationship Id="rId20" Type="http://schemas.openxmlformats.org/officeDocument/2006/relationships/tags" Target="../tags/tag260.xml" /><Relationship Id="rId21" Type="http://schemas.openxmlformats.org/officeDocument/2006/relationships/tags" Target="../tags/tag261.xml" /><Relationship Id="rId22" Type="http://schemas.openxmlformats.org/officeDocument/2006/relationships/tags" Target="../tags/tag262.xml" /><Relationship Id="rId23" Type="http://schemas.openxmlformats.org/officeDocument/2006/relationships/tags" Target="../tags/tag263.xml" /><Relationship Id="rId24" Type="http://schemas.openxmlformats.org/officeDocument/2006/relationships/tags" Target="../tags/tag264.xml" /><Relationship Id="rId25" Type="http://schemas.openxmlformats.org/officeDocument/2006/relationships/tags" Target="../tags/tag265.xml" /><Relationship Id="rId26" Type="http://schemas.openxmlformats.org/officeDocument/2006/relationships/tags" Target="../tags/tag266.xml" /><Relationship Id="rId27" Type="http://schemas.openxmlformats.org/officeDocument/2006/relationships/tags" Target="../tags/tag267.xml" /><Relationship Id="rId28" Type="http://schemas.openxmlformats.org/officeDocument/2006/relationships/tags" Target="../tags/tag268.xml" /><Relationship Id="rId29" Type="http://schemas.openxmlformats.org/officeDocument/2006/relationships/tags" Target="../tags/tag269.xml" /><Relationship Id="rId3" Type="http://schemas.openxmlformats.org/officeDocument/2006/relationships/tags" Target="../tags/tag243.xml" /><Relationship Id="rId30" Type="http://schemas.openxmlformats.org/officeDocument/2006/relationships/tags" Target="../tags/tag270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01304106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高血压健康管理的整改内容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健康档案的建立与更新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药物治疗与监督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并发症的预防与控制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健康评估与风险评估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生活方式的调整与改善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健康档案的建立与更新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建立个人健康档案</a:t>
            </a:r>
            <a:endParaRPr lang="zh-CN" altLang="en-US"/>
          </a:p>
        </p:txBody>
      </p:sp>
      <p:sp>
        <p:nvSpPr>
          <p:cNvPr id="104910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建立目的：记录个人健康信息，便于健康管理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内容：包括基本信息、体检报告、疾病史、用药情况等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更新频率：根据个人健康状况和医生建议进行更新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保存方式：电子或纸质形式，便于查询和携带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定期更新健康档案</a:t>
            </a:r>
            <a:endParaRPr lang="zh-CN" altLang="en-US"/>
          </a:p>
        </p:txBody>
      </p:sp>
      <p:sp>
        <p:nvSpPr>
          <p:cNvPr id="104917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定期体检：每年至少进行一次全面的体检，包括血压、血糖、血脂等指标的检测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记录生活习惯：记录饮食、运动、睡眠等生活习惯，以便医生了解患者的健康状况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记录用药情况：记录患者服用的药物名称、剂量、时间等信息，以便医生了解患者的用药情况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更新健康档案：根据体检结果、生活习惯和用药情况，定期更新健康档案，以便医生了解患者的健康状况和治疗效果。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健康档案的保密与安全</a:t>
            </a:r>
            <a:endParaRPr lang="zh-CN" altLang="en-US"/>
          </a:p>
        </p:txBody>
      </p:sp>
      <p:sp>
        <p:nvSpPr>
          <p:cNvPr id="104924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定期对健康档案进行备份，防止数据丢失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加强员工培训，提高员工对健康档案保密和安全的认识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6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建立严格的保密制度，确保健康档案的安全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6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采用加密技术，防止健康档案被非法访问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31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健康评估与风险评估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定期进行健康评估</a:t>
            </a:r>
            <a:endParaRPr lang="zh-CN" altLang="en-US"/>
          </a:p>
        </p:txBody>
      </p:sp>
      <p:sp>
        <p:nvSpPr>
          <p:cNvPr id="104941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2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评估内容：包括血压、血脂、血糖、体重等指标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评估频率：建议每年进行一次健康评估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评估方法：采用问卷调查、体检、实验室检查等方式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评估结果：根据评估结果制定相应的健康管理方案，包括饮食、运动、药物治疗等方面。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评估高血压风险因素</a:t>
            </a:r>
            <a:endParaRPr lang="zh-CN" altLang="en-US"/>
          </a:p>
        </p:txBody>
      </p:sp>
      <p:cxnSp>
        <p:nvCxnSpPr>
          <p:cNvPr id="3145729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84536" y="2619200"/>
            <a:ext cx="3081" cy="116330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55371" y="3858909"/>
            <a:ext cx="616" cy="33334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504640" y="3307448"/>
            <a:ext cx="3697" cy="51079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79788" y="3797910"/>
            <a:ext cx="1848" cy="142763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19815" y="2446060"/>
            <a:ext cx="3697" cy="129269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80791" y="3844121"/>
            <a:ext cx="0" cy="54345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30676" y="3483053"/>
            <a:ext cx="3697" cy="25940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797198" y="3797910"/>
            <a:ext cx="3697" cy="108690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32"/>
          <p:cNvCxnSpPr/>
          <p:nvPr>
            <p:custDataLst>
              <p:tags r:id="rId10"/>
            </p:custDataLst>
          </p:nvPr>
        </p:nvCxnSpPr>
        <p:spPr>
          <a:xfrm>
            <a:off x="2853244" y="2837320"/>
            <a:ext cx="616" cy="90513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908059" y="3818243"/>
            <a:ext cx="616" cy="17868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74" name="正文"/>
          <p:cNvSpPr txBox="1"/>
          <p:nvPr>
            <p:custDataLst>
              <p:tags r:id="rId12"/>
            </p:custDataLst>
          </p:nvPr>
        </p:nvSpPr>
        <p:spPr>
          <a:xfrm>
            <a:off x="1980149" y="1877347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性别：男性风险高于女性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13"/>
            </p:custDataLst>
          </p:nvPr>
        </p:nvSpPr>
        <p:spPr>
          <a:xfrm>
            <a:off x="3859429" y="2524312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体重：超重或肥胖，风险较高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14"/>
            </p:custDataLst>
          </p:nvPr>
        </p:nvSpPr>
        <p:spPr>
          <a:xfrm>
            <a:off x="5748568" y="1490400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饮酒：过量饮酒，风险较高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15"/>
            </p:custDataLst>
          </p:nvPr>
        </p:nvSpPr>
        <p:spPr>
          <a:xfrm>
            <a:off x="7633394" y="2341313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运动：缺乏运动，风险较高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16"/>
            </p:custDataLst>
          </p:nvPr>
        </p:nvSpPr>
        <p:spPr>
          <a:xfrm>
            <a:off x="9512674" y="1661692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睡眠质量：睡眠质量差，风险较高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17"/>
            </p:custDataLst>
          </p:nvPr>
        </p:nvSpPr>
        <p:spPr>
          <a:xfrm>
            <a:off x="1034964" y="4251401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年龄：年龄越大，风险越高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18"/>
            </p:custDataLst>
          </p:nvPr>
        </p:nvSpPr>
        <p:spPr>
          <a:xfrm>
            <a:off x="2925951" y="5124496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家族史：有高血压家族史，风险较高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19"/>
            </p:custDataLst>
          </p:nvPr>
        </p:nvSpPr>
        <p:spPr>
          <a:xfrm>
            <a:off x="4807696" y="4618631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吸烟：吸烟者，风险较高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0"/>
            </p:custDataLst>
          </p:nvPr>
        </p:nvSpPr>
        <p:spPr>
          <a:xfrm>
            <a:off x="6707309" y="5458454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饮食：高盐、高脂饮食，风险较高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1"/>
            </p:custDataLst>
          </p:nvPr>
        </p:nvSpPr>
        <p:spPr>
          <a:xfrm>
            <a:off x="8582276" y="4434400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心理压力：心理压力过大，风险较高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9" name="直接箭头连接符 183"/>
          <p:cNvCxnSpPr/>
          <p:nvPr>
            <p:custDataLst>
              <p:tags r:id="rId22"/>
            </p:custDataLst>
          </p:nvPr>
        </p:nvCxnSpPr>
        <p:spPr>
          <a:xfrm>
            <a:off x="774946" y="3800990"/>
            <a:ext cx="10636725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94" name="椭圆 23"/>
          <p:cNvSpPr/>
          <p:nvPr>
            <p:custDataLst>
              <p:tags r:id="rId23"/>
            </p:custDataLst>
          </p:nvPr>
        </p:nvSpPr>
        <p:spPr>
          <a:xfrm flipV="1">
            <a:off x="10321072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496" name="椭圆 21"/>
          <p:cNvSpPr/>
          <p:nvPr>
            <p:custDataLst>
              <p:tags r:id="rId24"/>
            </p:custDataLst>
          </p:nvPr>
        </p:nvSpPr>
        <p:spPr>
          <a:xfrm flipV="1">
            <a:off x="7515708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498" name="椭圆 22"/>
          <p:cNvSpPr/>
          <p:nvPr>
            <p:custDataLst>
              <p:tags r:id="rId25"/>
            </p:custDataLst>
          </p:nvPr>
        </p:nvSpPr>
        <p:spPr>
          <a:xfrm flipV="1">
            <a:off x="9390675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00" name="椭圆 20"/>
          <p:cNvSpPr/>
          <p:nvPr>
            <p:custDataLst>
              <p:tags r:id="rId26"/>
            </p:custDataLst>
          </p:nvPr>
        </p:nvSpPr>
        <p:spPr>
          <a:xfrm flipV="1">
            <a:off x="8441792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02" name="椭圆 13"/>
          <p:cNvSpPr/>
          <p:nvPr>
            <p:custDataLst>
              <p:tags r:id="rId27"/>
            </p:custDataLst>
          </p:nvPr>
        </p:nvSpPr>
        <p:spPr>
          <a:xfrm flipV="1">
            <a:off x="6556967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04" name="椭圆 14"/>
          <p:cNvSpPr/>
          <p:nvPr>
            <p:custDataLst>
              <p:tags r:id="rId28"/>
            </p:custDataLst>
          </p:nvPr>
        </p:nvSpPr>
        <p:spPr>
          <a:xfrm flipV="1">
            <a:off x="5616094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06" name="椭圆 15"/>
          <p:cNvSpPr/>
          <p:nvPr>
            <p:custDataLst>
              <p:tags r:id="rId29"/>
            </p:custDataLst>
          </p:nvPr>
        </p:nvSpPr>
        <p:spPr>
          <a:xfrm flipV="1">
            <a:off x="4667828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08" name="椭圆 17"/>
          <p:cNvSpPr/>
          <p:nvPr>
            <p:custDataLst>
              <p:tags r:id="rId30"/>
            </p:custDataLst>
          </p:nvPr>
        </p:nvSpPr>
        <p:spPr>
          <a:xfrm flipV="1">
            <a:off x="3734350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10" name="椭圆 18"/>
          <p:cNvSpPr/>
          <p:nvPr>
            <p:custDataLst>
              <p:tags r:id="rId31"/>
            </p:custDataLst>
          </p:nvPr>
        </p:nvSpPr>
        <p:spPr>
          <a:xfrm flipV="1">
            <a:off x="2788548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12" name="椭圆 19"/>
          <p:cNvSpPr/>
          <p:nvPr>
            <p:custDataLst>
              <p:tags r:id="rId32"/>
            </p:custDataLst>
          </p:nvPr>
        </p:nvSpPr>
        <p:spPr>
          <a:xfrm flipV="1">
            <a:off x="1843362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制定个性化的健康管理计划</a:t>
            </a:r>
            <a:endParaRPr lang="zh-CN" altLang="en-US"/>
          </a:p>
        </p:txBody>
      </p:sp>
      <p:sp>
        <p:nvSpPr>
          <p:cNvPr id="1049560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2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64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评估高血压患者的健康状况，包括血压、血脂、血糖等指标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8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0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评估高血压患者的风险因素，包括家族史、生活习惯、饮食习惯等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根据评估结果，制定个性化的健康管理计划，包括饮食、运动、药物治疗等方面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82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定期监测和评估健康管理计划的实施效果，及时调整和优化计划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63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生活方式的调整与改善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2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饮食结构的调整</a:t>
            </a:r>
            <a:endParaRPr lang="zh-CN" altLang="en-US"/>
          </a:p>
        </p:txBody>
      </p:sp>
      <p:sp>
        <p:nvSpPr>
          <p:cNvPr id="1049726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28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30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增加蔬菜和水果的摄入量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2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34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减少盐和糖的摄入量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8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40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增加全谷物和低脂肪食物的摄入量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4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46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减少饱和脂肪和反式脂肪的摄入量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50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52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增加富含钾和钙的食物摄入量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56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58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减少酒精的摄入量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增加运动量，提高身体素质</a:t>
            </a:r>
            <a:endParaRPr lang="zh-CN" altLang="en-US"/>
          </a:p>
        </p:txBody>
      </p:sp>
      <p:sp>
        <p:nvSpPr>
          <p:cNvPr id="104980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1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1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1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1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2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2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2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3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3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4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4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4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运动方式：选择适合自己的运动方式，如跑步、游泳、瑜伽等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运动效果：运动可以提高心肺功能，增强免疫力，降低血压，改善身体状况。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运动强度：根据自己的身体状况，逐渐增加运动强度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运动时间：每周至少进行3-5次，每次30分钟以上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https://d.book118.com/487013041061006032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ORE_SCHEMECOLOR_INDEX" val="5"/>
  <p:tag name="KSO_WM_UNIT_TYPE" val="m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ORE_SCHEMECOLOR_INDEX" val="5"/>
  <p:tag name="KSO_WM_UNIT_TYPE" val="m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ORE_SCHEMECOLOR_INDEX" val="5"/>
  <p:tag name="KSO_WM_UNIT_TYPE" val="m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ORE_SCHEMECOLOR_INDEX" val="5"/>
  <p:tag name="KSO_WM_UNIT_TYPE" val="m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ORE_SCHEMECOLOR_INDEX" val="5"/>
  <p:tag name="KSO_WM_UNIT_TYPE" val="m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ORE_SCHEMECOLOR_INDEX" val="5"/>
  <p:tag name="KSO_WM_UNIT_TYPE" val="m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ORE_SCHEMECOLOR_INDEX" val="5"/>
  <p:tag name="KSO_WM_UNIT_TYPE" val="m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ORE_SCHEMECOLOR_INDEX" val="5"/>
  <p:tag name="KSO_WM_UNIT_TYPE" val="m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ORE_SCHEMECOLOR_INDEX" val="5"/>
  <p:tag name="KSO_WM_UNIT_TYPE" val="m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ORE_SCHEMECOLOR_INDEX" val="5"/>
  <p:tag name="KSO_WM_UNIT_TYPE" val="m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TYPE" val="m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2"/>
  <p:tag name="KSO_WM_UNIT_INDEX" val="1_10_2"/>
  <p:tag name="KSO_WM_UNIT_LAYERLEVEL" val="1_1_1"/>
  <p:tag name="KSO_WM_UNIT_LINE_FORE_SCHEMECOLOR_INDEX" val="5"/>
  <p:tag name="KSO_WM_UNIT_TYPE" val="m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2"/>
  <p:tag name="KSO_WM_UNIT_INDEX" val="1_7_2"/>
  <p:tag name="KSO_WM_UNIT_LAYERLEVEL" val="1_1_1"/>
  <p:tag name="KSO_WM_UNIT_LINE_FORE_SCHEMECOLOR_INDEX" val="5"/>
  <p:tag name="KSO_WM_UNIT_TYPE" val="m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2"/>
  <p:tag name="KSO_WM_UNIT_INDEX" val="1_9_2"/>
  <p:tag name="KSO_WM_UNIT_LAYERLEVEL" val="1_1_1"/>
  <p:tag name="KSO_WM_UNIT_LINE_FORE_SCHEMECOLOR_INDEX" val="5"/>
  <p:tag name="KSO_WM_UNIT_TYPE" val="m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2"/>
  <p:tag name="KSO_WM_UNIT_INDEX" val="1_8_2"/>
  <p:tag name="KSO_WM_UNIT_LAYERLEVEL" val="1_1_1"/>
  <p:tag name="KSO_WM_UNIT_LINE_FORE_SCHEMECOLOR_INDEX" val="5"/>
  <p:tag name="KSO_WM_UNIT_TYPE" val="m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2"/>
  <p:tag name="KSO_WM_UNIT_INDEX" val="1_6_2"/>
  <p:tag name="KSO_WM_UNIT_LAYERLEVEL" val="1_1_1"/>
  <p:tag name="KSO_WM_UNIT_LINE_FORE_SCHEMECOLOR_INDEX" val="5"/>
  <p:tag name="KSO_WM_UNIT_TYPE" val="m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2"/>
  <p:tag name="KSO_WM_UNIT_INDEX" val="1_5_2"/>
  <p:tag name="KSO_WM_UNIT_LAYERLEVEL" val="1_1_1"/>
  <p:tag name="KSO_WM_UNIT_LINE_FORE_SCHEMECOLOR_INDEX" val="5"/>
  <p:tag name="KSO_WM_UNIT_TYPE" val="m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2"/>
  <p:tag name="KSO_WM_UNIT_INDEX" val="1_4_2"/>
  <p:tag name="KSO_WM_UNIT_LAYERLEVEL" val="1_1_1"/>
  <p:tag name="KSO_WM_UNIT_LINE_FORE_SCHEMECOLOR_INDEX" val="5"/>
  <p:tag name="KSO_WM_UNIT_TYPE" val="m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2"/>
  <p:tag name="KSO_WM_UNIT_INDEX" val="1_3_2"/>
  <p:tag name="KSO_WM_UNIT_LAYERLEVEL" val="1_1_1"/>
  <p:tag name="KSO_WM_UNIT_LINE_FORE_SCHEMECOLOR_INDEX" val="5"/>
  <p:tag name="KSO_WM_UNIT_TYPE" val="m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2"/>
  <p:tag name="KSO_WM_UNIT_INDEX" val="1_2_2"/>
  <p:tag name="KSO_WM_UNIT_LAYERLEVEL" val="1_1_1"/>
  <p:tag name="KSO_WM_UNIT_LINE_FORE_SCHEMECOLOR_INDEX" val="5"/>
  <p:tag name="KSO_WM_UNIT_TYPE" val="m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2"/>
  <p:tag name="KSO_WM_UNIT_INDEX" val="1_1_2"/>
  <p:tag name="KSO_WM_UNIT_LAYERLEVEL" val="1_1_1"/>
  <p:tag name="KSO_WM_UNIT_LINE_FORE_SCHEMECOLOR_INDEX" val="5"/>
  <p:tag name="KSO_WM_UNIT_TYPE" val="m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Calibri Light</vt:lpstr>
      <vt:lpstr>Office Theme</vt:lpstr>
      <vt:lpstr>高血压健康管理的整改内容</vt:lpstr>
      <vt:lpstr>目录</vt:lpstr>
      <vt:lpstr>单击添加章节标题</vt:lpstr>
      <vt:lpstr>健康档案的建立与更新</vt:lpstr>
      <vt:lpstr>建立个人健康档案</vt:lpstr>
      <vt:lpstr>定期更新健康档案</vt:lpstr>
      <vt:lpstr>健康档案的保密与安全</vt:lpstr>
      <vt:lpstr>健康评估与风险评估</vt:lpstr>
      <vt:lpstr>定期进行健康评估</vt:lpstr>
      <vt:lpstr>评估高血压风险因素</vt:lpstr>
      <vt:lpstr>制定个性化的健康管理计划</vt:lpstr>
      <vt:lpstr>生活方式的调整与改善</vt:lpstr>
      <vt:lpstr>饮食结构的调整</vt:lpstr>
      <vt:lpstr>增加运动量，提高身体素质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2024-09-05T05:56:39.983</cp:lastPrinted>
  <dcterms:created xsi:type="dcterms:W3CDTF">2024-09-04T21:56:40Z</dcterms:created>
  <dcterms:modified xsi:type="dcterms:W3CDTF">2024-09-04T21:56:42Z</dcterms:modified>
</cp:coreProperties>
</file>