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2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67951E-A8DA-4CC9-BC7B-A18BBE1B8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B3170-26B4-48D7-9574-8961A6FE9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55216C-3A2B-44CD-AA1D-AA3F9E76E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6DB5A8-3A44-4917-8981-AFE7E8764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60A9BA-C513-4CDD-8B8B-3C5E437647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8FAF4-26BC-4ADC-B4CB-CD6C2C09F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79E3DB-F298-4E82-AD30-89821B0ADF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CB3108-C1F3-4F3C-916A-293930E8D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3657D-01C4-438D-BDDF-A0AB39F43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D4F14F-A5BF-4E5E-88A1-5F9BAB9F3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04C33-7803-43B9-B8DD-D6B872064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tags" Target="../tags/tag153.xml" /><Relationship Id="rId2" Type="http://schemas.openxmlformats.org/officeDocument/2006/relationships/tags" Target="../tags/tag136.xml" /><Relationship Id="rId20" Type="http://schemas.openxmlformats.org/officeDocument/2006/relationships/tags" Target="../tags/tag154.xml" /><Relationship Id="rId21" Type="http://schemas.openxmlformats.org/officeDocument/2006/relationships/tags" Target="../tags/tag155.xml" /><Relationship Id="rId22" Type="http://schemas.openxmlformats.org/officeDocument/2006/relationships/tags" Target="../tags/tag156.xml" /><Relationship Id="rId23" Type="http://schemas.openxmlformats.org/officeDocument/2006/relationships/tags" Target="../tags/tag157.xml" /><Relationship Id="rId24" Type="http://schemas.openxmlformats.org/officeDocument/2006/relationships/tags" Target="../tags/tag158.xml" /><Relationship Id="rId25" Type="http://schemas.openxmlformats.org/officeDocument/2006/relationships/tags" Target="../tags/tag159.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16" Type="http://schemas.openxmlformats.org/officeDocument/2006/relationships/tags" Target="../tags/tag190.xml" /><Relationship Id="rId17" Type="http://schemas.openxmlformats.org/officeDocument/2006/relationships/tags" Target="../tags/tag191.xml" /><Relationship Id="rId18" Type="http://schemas.openxmlformats.org/officeDocument/2006/relationships/tags" Target="../tags/tag192.xml" /><Relationship Id="rId19" Type="http://schemas.openxmlformats.org/officeDocument/2006/relationships/tags" Target="../tags/tag19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17" Type="http://schemas.openxmlformats.org/officeDocument/2006/relationships/tags" Target="../tags/tag212.xml" /><Relationship Id="rId18" Type="http://schemas.openxmlformats.org/officeDocument/2006/relationships/tags" Target="../tags/tag213.xml" /><Relationship Id="rId19" Type="http://schemas.openxmlformats.org/officeDocument/2006/relationships/tags" Target="../tags/tag214.xml" /><Relationship Id="rId2" Type="http://schemas.openxmlformats.org/officeDocument/2006/relationships/tags" Target="../tags/tag197.xml" /><Relationship Id="rId20" Type="http://schemas.openxmlformats.org/officeDocument/2006/relationships/tags" Target="../tags/tag215.xml" /><Relationship Id="rId21" Type="http://schemas.openxmlformats.org/officeDocument/2006/relationships/tags" Target="../tags/tag216.xml" /><Relationship Id="rId22" Type="http://schemas.openxmlformats.org/officeDocument/2006/relationships/tags" Target="../tags/tag217.xml" /><Relationship Id="rId23" Type="http://schemas.openxmlformats.org/officeDocument/2006/relationships/tags" Target="../tags/tag218.xml" /><Relationship Id="rId24" Type="http://schemas.openxmlformats.org/officeDocument/2006/relationships/tags" Target="../tags/tag219.xml" /><Relationship Id="rId25" Type="http://schemas.openxmlformats.org/officeDocument/2006/relationships/tags" Target="../tags/tag220.xml" /><Relationship Id="rId26" Type="http://schemas.openxmlformats.org/officeDocument/2006/relationships/tags" Target="../tags/tag221.xml" /><Relationship Id="rId27" Type="http://schemas.openxmlformats.org/officeDocument/2006/relationships/tags" Target="../tags/tag222.xml" /><Relationship Id="rId28" Type="http://schemas.openxmlformats.org/officeDocument/2006/relationships/tags" Target="../tags/tag223.xml" /><Relationship Id="rId29" Type="http://schemas.openxmlformats.org/officeDocument/2006/relationships/tags" Target="../tags/tag224.xml" /><Relationship Id="rId3" Type="http://schemas.openxmlformats.org/officeDocument/2006/relationships/tags" Target="../tags/tag198.xml" /><Relationship Id="rId30" Type="http://schemas.openxmlformats.org/officeDocument/2006/relationships/tags" Target="../tags/tag225.xml" /><Relationship Id="rId31" Type="http://schemas.openxmlformats.org/officeDocument/2006/relationships/tags" Target="../tags/tag226.xml" /><Relationship Id="rId32" Type="http://schemas.openxmlformats.org/officeDocument/2006/relationships/tags" Target="../tags/tag227.xml" /><Relationship Id="rId33" Type="http://schemas.openxmlformats.org/officeDocument/2006/relationships/tags" Target="../tags/tag22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tags" Target="../tags/tag241.xml" /><Relationship Id="rId15" Type="http://schemas.openxmlformats.org/officeDocument/2006/relationships/tags" Target="../tags/tag242.xml" /><Relationship Id="rId16" Type="http://schemas.openxmlformats.org/officeDocument/2006/relationships/tags" Target="../tags/tag243.xml" /><Relationship Id="rId17" Type="http://schemas.openxmlformats.org/officeDocument/2006/relationships/tags" Target="../tags/tag244.xml" /><Relationship Id="rId18" Type="http://schemas.openxmlformats.org/officeDocument/2006/relationships/tags" Target="../tags/tag245.xml" /><Relationship Id="rId19" Type="http://schemas.openxmlformats.org/officeDocument/2006/relationships/tags" Target="../tags/tag246.xml" /><Relationship Id="rId2" Type="http://schemas.openxmlformats.org/officeDocument/2006/relationships/tags" Target="../tags/tag229.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15" Type="http://schemas.openxmlformats.org/officeDocument/2006/relationships/tags" Target="../tags/tag272.xml" /><Relationship Id="rId16" Type="http://schemas.openxmlformats.org/officeDocument/2006/relationships/tags" Target="../tags/tag273.xml" /><Relationship Id="rId17" Type="http://schemas.openxmlformats.org/officeDocument/2006/relationships/tags" Target="../tags/tag274.xml" /><Relationship Id="rId18" Type="http://schemas.openxmlformats.org/officeDocument/2006/relationships/tags" Target="../tags/tag275.xml" /><Relationship Id="rId19" Type="http://schemas.openxmlformats.org/officeDocument/2006/relationships/tags" Target="../tags/tag276.xml" /><Relationship Id="rId2" Type="http://schemas.openxmlformats.org/officeDocument/2006/relationships/tags" Target="../tags/tag259.xml" /><Relationship Id="rId20" Type="http://schemas.openxmlformats.org/officeDocument/2006/relationships/tags" Target="../tags/tag277.xml" /><Relationship Id="rId21" Type="http://schemas.openxmlformats.org/officeDocument/2006/relationships/tags" Target="../tags/tag278.xml" /><Relationship Id="rId22" Type="http://schemas.openxmlformats.org/officeDocument/2006/relationships/tags" Target="../tags/tag279.xml" /><Relationship Id="rId23" Type="http://schemas.openxmlformats.org/officeDocument/2006/relationships/tags" Target="../tags/tag280.xml" /><Relationship Id="rId24" Type="http://schemas.openxmlformats.org/officeDocument/2006/relationships/tags" Target="../tags/tag281.xml" /><Relationship Id="rId25" Type="http://schemas.openxmlformats.org/officeDocument/2006/relationships/tags" Target="../tags/tag282.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tags" Target="../tags/tag298.xml" /><Relationship Id="rId15" Type="http://schemas.openxmlformats.org/officeDocument/2006/relationships/tags" Target="../tags/tag299.xml" /><Relationship Id="rId16" Type="http://schemas.openxmlformats.org/officeDocument/2006/relationships/tags" Target="../tags/tag300.xml" /><Relationship Id="rId17" Type="http://schemas.openxmlformats.org/officeDocument/2006/relationships/tags" Target="../tags/tag301.xml" /><Relationship Id="rId18" Type="http://schemas.openxmlformats.org/officeDocument/2006/relationships/tags" Target="../tags/tag302.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 Id="rId8" Type="http://schemas.openxmlformats.org/officeDocument/2006/relationships/tags" Target="../tags/tag292.xml" /><Relationship Id="rId9" Type="http://schemas.openxmlformats.org/officeDocument/2006/relationships/tags" Target="../tags/tag2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tags" Target="../tags/tag315.xml" /><Relationship Id="rId15" Type="http://schemas.openxmlformats.org/officeDocument/2006/relationships/tags" Target="../tags/tag316.xml" /><Relationship Id="rId16" Type="http://schemas.openxmlformats.org/officeDocument/2006/relationships/tags" Target="../tags/tag317.xml" /><Relationship Id="rId17" Type="http://schemas.openxmlformats.org/officeDocument/2006/relationships/tags" Target="../tags/tag318.xml" /><Relationship Id="rId18" Type="http://schemas.openxmlformats.org/officeDocument/2006/relationships/tags" Target="../tags/tag319.xml" /><Relationship Id="rId19" Type="http://schemas.openxmlformats.org/officeDocument/2006/relationships/tags" Target="../tags/tag320.xml" /><Relationship Id="rId2" Type="http://schemas.openxmlformats.org/officeDocument/2006/relationships/tags" Target="../tags/tag303.xml" /><Relationship Id="rId20" Type="http://schemas.openxmlformats.org/officeDocument/2006/relationships/tags" Target="../tags/tag321.xml" /><Relationship Id="rId21" Type="http://schemas.openxmlformats.org/officeDocument/2006/relationships/tags" Target="../tags/tag322.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tags" Target="../tags/tag31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1412610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汇报人：刀客特万</a:t>
            </a:r>
            <a:endParaRPr lang="zh-CN" altLang="en-US"/>
          </a:p>
        </p:txBody>
      </p:sp>
      <p:sp>
        <p:nvSpPr>
          <p:cNvPr id="3" name="标题 2"/>
          <p:cNvSpPr>
            <a:spLocks noGrp="1"/>
          </p:cNvSpPr>
          <p:nvPr>
            <p:ph type="title" idx="2"/>
            <p:custDataLst>
              <p:tags r:id="rId4"/>
            </p:custDataLst>
          </p:nvPr>
        </p:nvSpPr>
        <p:spPr/>
        <p:txBody>
          <a:bodyPr/>
          <a:lstStyle/>
          <a:p>
            <a:r>
              <a:rPr lang="zh-CN" altLang="en-US"/>
              <a:t>开放性肾破裂查房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59448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59448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59448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59448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疾病相关知识</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9"/>
            </p:custDataLst>
          </p:nvPr>
        </p:nvCxnSpPr>
        <p:spPr>
          <a:xfrm>
            <a:off x="512000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0"/>
            </p:custDataLst>
          </p:nvPr>
        </p:nvCxnSpPr>
        <p:spPr>
          <a:xfrm>
            <a:off x="512000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1"/>
            </p:custDataLst>
          </p:nvPr>
        </p:nvSpPr>
        <p:spPr>
          <a:xfrm>
            <a:off x="512000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2"/>
            </p:custDataLst>
          </p:nvPr>
        </p:nvSpPr>
        <p:spPr>
          <a:xfrm>
            <a:off x="512000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病例汇报</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3"/>
            </p:custDataLst>
          </p:nvPr>
        </p:nvCxnSpPr>
        <p:spPr>
          <a:xfrm>
            <a:off x="864552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4"/>
            </p:custDataLst>
          </p:nvPr>
        </p:nvCxnSpPr>
        <p:spPr>
          <a:xfrm>
            <a:off x="864552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5"/>
            </p:custDataLst>
          </p:nvPr>
        </p:nvSpPr>
        <p:spPr>
          <a:xfrm>
            <a:off x="864552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16"/>
            </p:custDataLst>
          </p:nvPr>
        </p:nvSpPr>
        <p:spPr>
          <a:xfrm>
            <a:off x="864552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护理诊断</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17"/>
            </p:custDataLst>
          </p:nvPr>
        </p:nvCxnSpPr>
        <p:spPr>
          <a:xfrm>
            <a:off x="3357245" y="484441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8"/>
            </p:custDataLst>
          </p:nvPr>
        </p:nvCxnSpPr>
        <p:spPr>
          <a:xfrm>
            <a:off x="3357245" y="484441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9"/>
            </p:custDataLst>
          </p:nvPr>
        </p:nvSpPr>
        <p:spPr>
          <a:xfrm>
            <a:off x="3357245" y="4361180"/>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20"/>
            </p:custDataLst>
          </p:nvPr>
        </p:nvSpPr>
        <p:spPr>
          <a:xfrm>
            <a:off x="3357245" y="5003165"/>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护理措施</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6882765" y="484378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6882765" y="484378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6882765" y="436054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6882765" y="500253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健康宣教</a:t>
            </a:r>
            <a:endParaRPr lang="zh-CN" altLang="en-US" sz="2000">
              <a:solidFill>
                <a:schemeClr val="accent1"/>
              </a:solidFill>
              <a:latin typeface="+mj-ea"/>
              <a:ea typeface="+mj-ea"/>
              <a:cs typeface="MiSans Heavy" panose="00000a00000000000000" charset="-122"/>
              <a:sym typeface="+mn-ea"/>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疾病相关知识</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定义和概述</a:t>
            </a:r>
            <a:endParaRPr lang="zh-CN" altLang="en-US"/>
          </a:p>
        </p:txBody>
      </p:sp>
      <p:sp>
        <p:nvSpPr>
          <p:cNvPr id="6" name="矩形 5"/>
          <p:cNvSpPr/>
          <p:nvPr>
            <p:custDataLst>
              <p:tags r:id="rId2"/>
            </p:custDataLst>
          </p:nvPr>
        </p:nvSpPr>
        <p:spPr>
          <a:xfrm>
            <a:off x="1091841" y="1461187"/>
            <a:ext cx="4845186" cy="1329656"/>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8" name="矩形 7"/>
          <p:cNvSpPr/>
          <p:nvPr>
            <p:custDataLst>
              <p:tags r:id="rId3"/>
            </p:custDataLst>
          </p:nvPr>
        </p:nvSpPr>
        <p:spPr>
          <a:xfrm>
            <a:off x="6732806" y="1461187"/>
            <a:ext cx="4845186" cy="1329656"/>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10" name="矩形: 圆角 9"/>
          <p:cNvSpPr/>
          <p:nvPr>
            <p:custDataLst>
              <p:tags r:id="rId4"/>
            </p:custDataLst>
          </p:nvPr>
        </p:nvSpPr>
        <p:spPr>
          <a:xfrm>
            <a:off x="608330" y="1652577"/>
            <a:ext cx="946876" cy="946876"/>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01</a:t>
            </a:r>
            <a:endParaRPr lang="en-US" altLang="zh-CN" sz="3600" b="1">
              <a:latin typeface="+mn-ea"/>
            </a:endParaRPr>
          </a:p>
        </p:txBody>
      </p:sp>
      <p:sp>
        <p:nvSpPr>
          <p:cNvPr id="12" name="矩形: 圆角 11"/>
          <p:cNvSpPr/>
          <p:nvPr>
            <p:custDataLst>
              <p:tags r:id="rId5"/>
            </p:custDataLst>
          </p:nvPr>
        </p:nvSpPr>
        <p:spPr>
          <a:xfrm>
            <a:off x="6243251" y="1652577"/>
            <a:ext cx="946876" cy="946876"/>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02</a:t>
            </a:r>
            <a:endParaRPr lang="en-US" altLang="zh-CN" sz="3600" b="1">
              <a:latin typeface="+mn-ea"/>
            </a:endParaRPr>
          </a:p>
        </p:txBody>
      </p:sp>
      <p:sp>
        <p:nvSpPr>
          <p:cNvPr id="7" name="矩形 6"/>
          <p:cNvSpPr/>
          <p:nvPr>
            <p:custDataLst>
              <p:tags r:id="rId6"/>
            </p:custDataLst>
          </p:nvPr>
        </p:nvSpPr>
        <p:spPr>
          <a:xfrm>
            <a:off x="1091841" y="3070877"/>
            <a:ext cx="4845186" cy="1329656"/>
          </a:xfrm>
          <a:prstGeom prst="rect">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9" name="矩形 8"/>
          <p:cNvSpPr/>
          <p:nvPr>
            <p:custDataLst>
              <p:tags r:id="rId7"/>
            </p:custDataLst>
          </p:nvPr>
        </p:nvSpPr>
        <p:spPr>
          <a:xfrm>
            <a:off x="6732806" y="3070877"/>
            <a:ext cx="4845186" cy="1329656"/>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11" name="矩形: 圆角 10"/>
          <p:cNvSpPr/>
          <p:nvPr>
            <p:custDataLst>
              <p:tags r:id="rId8"/>
            </p:custDataLst>
          </p:nvPr>
        </p:nvSpPr>
        <p:spPr>
          <a:xfrm>
            <a:off x="608330" y="3262267"/>
            <a:ext cx="946876" cy="946876"/>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03</a:t>
            </a:r>
            <a:endParaRPr lang="en-US" altLang="zh-CN" sz="3600" b="1">
              <a:latin typeface="+mn-ea"/>
            </a:endParaRPr>
          </a:p>
        </p:txBody>
      </p:sp>
      <p:sp>
        <p:nvSpPr>
          <p:cNvPr id="13" name="矩形: 圆角 12"/>
          <p:cNvSpPr/>
          <p:nvPr>
            <p:custDataLst>
              <p:tags r:id="rId9"/>
            </p:custDataLst>
          </p:nvPr>
        </p:nvSpPr>
        <p:spPr>
          <a:xfrm>
            <a:off x="6243251" y="3262267"/>
            <a:ext cx="946876" cy="946876"/>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04</a:t>
            </a:r>
            <a:endParaRPr lang="en-US" altLang="zh-CN" sz="3600" b="1">
              <a:latin typeface="+mn-ea"/>
            </a:endParaRPr>
          </a:p>
        </p:txBody>
      </p:sp>
      <p:sp>
        <p:nvSpPr>
          <p:cNvPr id="4" name="矩形 3"/>
          <p:cNvSpPr/>
          <p:nvPr>
            <p:custDataLst>
              <p:tags r:id="rId10"/>
            </p:custDataLst>
          </p:nvPr>
        </p:nvSpPr>
        <p:spPr>
          <a:xfrm>
            <a:off x="1091841" y="4680567"/>
            <a:ext cx="4845186" cy="1329656"/>
          </a:xfrm>
          <a:prstGeom prst="rect">
            <a:avLst/>
          </a:pr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5" name="矩形 4"/>
          <p:cNvSpPr/>
          <p:nvPr>
            <p:custDataLst>
              <p:tags r:id="rId11"/>
            </p:custDataLst>
          </p:nvPr>
        </p:nvSpPr>
        <p:spPr>
          <a:xfrm>
            <a:off x="6732806" y="4680567"/>
            <a:ext cx="4845186" cy="1329656"/>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14" name="矩形: 圆角 3"/>
          <p:cNvSpPr/>
          <p:nvPr>
            <p:custDataLst>
              <p:tags r:id="rId12"/>
            </p:custDataLst>
          </p:nvPr>
        </p:nvSpPr>
        <p:spPr>
          <a:xfrm>
            <a:off x="608330" y="4871956"/>
            <a:ext cx="946876" cy="946876"/>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05</a:t>
            </a:r>
            <a:endParaRPr lang="en-US" altLang="zh-CN" sz="3600" b="1">
              <a:latin typeface="+mn-ea"/>
            </a:endParaRPr>
          </a:p>
        </p:txBody>
      </p:sp>
      <p:sp>
        <p:nvSpPr>
          <p:cNvPr id="26" name="矩形: 圆角 25"/>
          <p:cNvSpPr/>
          <p:nvPr>
            <p:custDataLst>
              <p:tags r:id="rId13"/>
            </p:custDataLst>
          </p:nvPr>
        </p:nvSpPr>
        <p:spPr>
          <a:xfrm>
            <a:off x="6243251" y="4871956"/>
            <a:ext cx="946876" cy="946876"/>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06</a:t>
            </a:r>
            <a:endParaRPr lang="en-US" altLang="zh-CN" sz="3600" b="1">
              <a:latin typeface="+mn-ea"/>
            </a:endParaRPr>
          </a:p>
        </p:txBody>
      </p:sp>
      <p:sp>
        <p:nvSpPr>
          <p:cNvPr id="31" name="TextBox 2"/>
          <p:cNvSpPr txBox="1"/>
          <p:nvPr>
            <p:custDataLst>
              <p:tags r:id="rId14"/>
            </p:custDataLst>
          </p:nvPr>
        </p:nvSpPr>
        <p:spPr>
          <a:xfrm>
            <a:off x="7587681" y="501298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预防：避免外力损伤，加强安全意识，定期体检</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2" name="TextBox 2"/>
          <p:cNvSpPr txBox="1"/>
          <p:nvPr>
            <p:custDataLst>
              <p:tags r:id="rId15"/>
            </p:custDataLst>
          </p:nvPr>
        </p:nvSpPr>
        <p:spPr>
          <a:xfrm>
            <a:off x="1976936" y="501298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治疗：手术修复、抗感染、补液等</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3" name="TextBox 2"/>
          <p:cNvSpPr txBox="1"/>
          <p:nvPr>
            <p:custDataLst>
              <p:tags r:id="rId16"/>
            </p:custDataLst>
          </p:nvPr>
        </p:nvSpPr>
        <p:spPr>
          <a:xfrm>
            <a:off x="7587681" y="3376429"/>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诊断：CT、超声、尿液检查等</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4" name="TextBox 2"/>
          <p:cNvSpPr txBox="1"/>
          <p:nvPr>
            <p:custDataLst>
              <p:tags r:id="rId17"/>
            </p:custDataLst>
          </p:nvPr>
        </p:nvSpPr>
        <p:spPr>
          <a:xfrm>
            <a:off x="1976936" y="3376429"/>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症状：腹痛、腰痛、血尿、休克等</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5" name="TextBox 2"/>
          <p:cNvSpPr txBox="1"/>
          <p:nvPr>
            <p:custDataLst>
              <p:tags r:id="rId18"/>
            </p:custDataLst>
          </p:nvPr>
        </p:nvSpPr>
        <p:spPr>
          <a:xfrm>
            <a:off x="7587681" y="176674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病因：交通事故、坠落、暴力袭击等外力损伤</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6" name="TextBox 2"/>
          <p:cNvSpPr txBox="1"/>
          <p:nvPr>
            <p:custDataLst>
              <p:tags r:id="rId19"/>
            </p:custDataLst>
          </p:nvPr>
        </p:nvSpPr>
        <p:spPr>
          <a:xfrm>
            <a:off x="1976936" y="176674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开放性肾破裂：指肾脏受到外力作用，导致肾脏破裂，尿液和血液从伤口流出</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Tree>
    <p:custDataLst>
      <p:tags r:id="rId2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病因和发病机制</a:t>
            </a:r>
            <a:endParaRPr lang="zh-CN" altLang="en-US"/>
          </a:p>
        </p:txBody>
      </p:sp>
      <p:sp>
        <p:nvSpPr>
          <p:cNvPr id="5" name="Freeform 5"/>
          <p:cNvSpPr/>
          <p:nvPr>
            <p:custDataLst>
              <p:tags r:id="rId2"/>
            </p:custDataLst>
          </p:nvPr>
        </p:nvSpPr>
        <p:spPr bwMode="auto">
          <a:xfrm>
            <a:off x="848103"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848103"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098717"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病因：外伤、感染、肿瘤、结石等</a:t>
            </a:r>
            <a:endParaRPr lang="zh-CN" altLang="en-US" sz="2000" spc="150">
              <a:latin typeface="+mn-ea"/>
              <a:sym typeface="+mn-ea"/>
            </a:endParaRPr>
          </a:p>
        </p:txBody>
      </p:sp>
      <p:sp>
        <p:nvSpPr>
          <p:cNvPr id="17" name="Freeform 5"/>
          <p:cNvSpPr/>
          <p:nvPr>
            <p:custDataLst>
              <p:tags r:id="rId6"/>
            </p:custDataLst>
          </p:nvPr>
        </p:nvSpPr>
        <p:spPr bwMode="auto">
          <a:xfrm>
            <a:off x="2708259"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289956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2958873"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468486"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发病机制：肾实质损伤、肾包膜破裂、尿液外渗等</a:t>
            </a:r>
            <a:endParaRPr lang="zh-CN" altLang="en-US" sz="2000" spc="150">
              <a:latin typeface="+mn-ea"/>
              <a:sym typeface="+mn-ea"/>
            </a:endParaRPr>
          </a:p>
        </p:txBody>
      </p:sp>
      <p:sp>
        <p:nvSpPr>
          <p:cNvPr id="24" name="Freeform 5"/>
          <p:cNvSpPr/>
          <p:nvPr>
            <p:custDataLst>
              <p:tags r:id="rId10"/>
            </p:custDataLst>
          </p:nvPr>
        </p:nvSpPr>
        <p:spPr bwMode="auto">
          <a:xfrm>
            <a:off x="4567778"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56777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18392"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328004"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病理生理：出血、休克、感染、肾功能衰竭等</a:t>
            </a:r>
            <a:endParaRPr lang="zh-CN" altLang="en-US" sz="2000" spc="150">
              <a:latin typeface="+mn-ea"/>
              <a:sym typeface="+mn-ea"/>
            </a:endParaRPr>
          </a:p>
        </p:txBody>
      </p:sp>
      <p:sp>
        <p:nvSpPr>
          <p:cNvPr id="31" name="Freeform 5"/>
          <p:cNvSpPr/>
          <p:nvPr>
            <p:custDataLst>
              <p:tags r:id="rId14"/>
            </p:custDataLst>
          </p:nvPr>
        </p:nvSpPr>
        <p:spPr bwMode="auto">
          <a:xfrm>
            <a:off x="6427934"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27934"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78548"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8160"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临床表现：腹痛、腰痛、血尿、发热等</a:t>
            </a:r>
            <a:endParaRPr lang="zh-CN" altLang="en-US" sz="2000" spc="150">
              <a:latin typeface="+mn-ea"/>
              <a:sym typeface="+mn-ea"/>
            </a:endParaRPr>
          </a:p>
        </p:txBody>
      </p:sp>
      <p:sp>
        <p:nvSpPr>
          <p:cNvPr id="38" name="Freeform 5"/>
          <p:cNvSpPr/>
          <p:nvPr>
            <p:custDataLst>
              <p:tags r:id="rId18"/>
            </p:custDataLst>
          </p:nvPr>
        </p:nvSpPr>
        <p:spPr bwMode="auto">
          <a:xfrm>
            <a:off x="8287452"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287452"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538066"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8047679"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诊断：影像学检查、实验室检查等</a:t>
            </a:r>
            <a:endParaRPr lang="zh-CN" altLang="en-US" sz="2000" spc="150">
              <a:latin typeface="+mn-ea"/>
              <a:sym typeface="+mn-ea"/>
            </a:endParaRPr>
          </a:p>
        </p:txBody>
      </p:sp>
      <p:sp>
        <p:nvSpPr>
          <p:cNvPr id="4" name="Freeform 5"/>
          <p:cNvSpPr/>
          <p:nvPr>
            <p:custDataLst>
              <p:tags r:id="rId22"/>
            </p:custDataLst>
          </p:nvPr>
        </p:nvSpPr>
        <p:spPr bwMode="auto">
          <a:xfrm>
            <a:off x="10147608"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398222"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907835"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治疗：保守治疗、手术治疗等</a:t>
            </a:r>
            <a:endParaRPr lang="zh-CN" altLang="en-US" sz="2000" spc="150">
              <a:latin typeface="+mn-ea"/>
              <a:sym typeface="+mn-ea"/>
            </a:endParaRPr>
          </a:p>
        </p:txBody>
      </p:sp>
      <p:sp>
        <p:nvSpPr>
          <p:cNvPr id="11" name="Freeform 6"/>
          <p:cNvSpPr/>
          <p:nvPr>
            <p:custDataLst>
              <p:tags r:id="rId25"/>
            </p:custDataLst>
          </p:nvPr>
        </p:nvSpPr>
        <p:spPr bwMode="auto">
          <a:xfrm>
            <a:off x="1014760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病理生理</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开放性肾破裂：由于外伤导致肾脏破裂，尿液和血液流入腹腔</a:t>
            </a:r>
            <a:endParaRPr lang="zh-CN" altLang="en-US" sz="24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病因：交通事故、坠落、暴力等外力作用</a:t>
            </a:r>
            <a:endParaRPr lang="zh-CN" altLang="en-US" sz="24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病理变化：肾实质损伤、肾周血肿、肾盂破裂等</a:t>
            </a:r>
            <a:endParaRPr lang="zh-CN" altLang="en-US" sz="24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临床表现：腹痛、腰痛、血尿、休克等</a:t>
            </a:r>
            <a:endParaRPr lang="zh-CN" altLang="en-US" sz="2400" spc="150">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诊断标准</a:t>
            </a:r>
            <a:endParaRPr lang="zh-CN" altLang="en-US"/>
          </a:p>
        </p:txBody>
      </p:sp>
      <p:sp>
        <p:nvSpPr>
          <p:cNvPr id="6" name="矩形 5"/>
          <p:cNvSpPr/>
          <p:nvPr>
            <p:custDataLst>
              <p:tags r:id="rId2"/>
            </p:custDataLst>
          </p:nvPr>
        </p:nvSpPr>
        <p:spPr>
          <a:xfrm>
            <a:off x="1091841" y="1461187"/>
            <a:ext cx="4845186" cy="1329656"/>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8" name="矩形 7"/>
          <p:cNvSpPr/>
          <p:nvPr>
            <p:custDataLst>
              <p:tags r:id="rId3"/>
            </p:custDataLst>
          </p:nvPr>
        </p:nvSpPr>
        <p:spPr>
          <a:xfrm>
            <a:off x="6732806" y="1461187"/>
            <a:ext cx="4845186" cy="1329656"/>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10" name="矩形: 圆角 9"/>
          <p:cNvSpPr/>
          <p:nvPr>
            <p:custDataLst>
              <p:tags r:id="rId4"/>
            </p:custDataLst>
          </p:nvPr>
        </p:nvSpPr>
        <p:spPr>
          <a:xfrm>
            <a:off x="608330" y="1652577"/>
            <a:ext cx="946876" cy="946876"/>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01</a:t>
            </a:r>
            <a:endParaRPr lang="en-US" altLang="zh-CN" sz="3600" b="1">
              <a:latin typeface="+mn-ea"/>
            </a:endParaRPr>
          </a:p>
        </p:txBody>
      </p:sp>
      <p:sp>
        <p:nvSpPr>
          <p:cNvPr id="12" name="矩形: 圆角 11"/>
          <p:cNvSpPr/>
          <p:nvPr>
            <p:custDataLst>
              <p:tags r:id="rId5"/>
            </p:custDataLst>
          </p:nvPr>
        </p:nvSpPr>
        <p:spPr>
          <a:xfrm>
            <a:off x="6243251" y="1652577"/>
            <a:ext cx="946876" cy="946876"/>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02</a:t>
            </a:r>
            <a:endParaRPr lang="en-US" altLang="zh-CN" sz="3600" b="1">
              <a:latin typeface="+mn-ea"/>
            </a:endParaRPr>
          </a:p>
        </p:txBody>
      </p:sp>
      <p:sp>
        <p:nvSpPr>
          <p:cNvPr id="7" name="矩形 6"/>
          <p:cNvSpPr/>
          <p:nvPr>
            <p:custDataLst>
              <p:tags r:id="rId6"/>
            </p:custDataLst>
          </p:nvPr>
        </p:nvSpPr>
        <p:spPr>
          <a:xfrm>
            <a:off x="1091841" y="3070877"/>
            <a:ext cx="4845186" cy="1329656"/>
          </a:xfrm>
          <a:prstGeom prst="rect">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9" name="矩形 8"/>
          <p:cNvSpPr/>
          <p:nvPr>
            <p:custDataLst>
              <p:tags r:id="rId7"/>
            </p:custDataLst>
          </p:nvPr>
        </p:nvSpPr>
        <p:spPr>
          <a:xfrm>
            <a:off x="6732806" y="3070877"/>
            <a:ext cx="4845186" cy="1329656"/>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11" name="矩形: 圆角 10"/>
          <p:cNvSpPr/>
          <p:nvPr>
            <p:custDataLst>
              <p:tags r:id="rId8"/>
            </p:custDataLst>
          </p:nvPr>
        </p:nvSpPr>
        <p:spPr>
          <a:xfrm>
            <a:off x="608330" y="3262267"/>
            <a:ext cx="946876" cy="946876"/>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03</a:t>
            </a:r>
            <a:endParaRPr lang="en-US" altLang="zh-CN" sz="3600" b="1">
              <a:latin typeface="+mn-ea"/>
            </a:endParaRPr>
          </a:p>
        </p:txBody>
      </p:sp>
      <p:sp>
        <p:nvSpPr>
          <p:cNvPr id="13" name="矩形: 圆角 12"/>
          <p:cNvSpPr/>
          <p:nvPr>
            <p:custDataLst>
              <p:tags r:id="rId9"/>
            </p:custDataLst>
          </p:nvPr>
        </p:nvSpPr>
        <p:spPr>
          <a:xfrm>
            <a:off x="6243251" y="3262267"/>
            <a:ext cx="946876" cy="946876"/>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04</a:t>
            </a:r>
            <a:endParaRPr lang="en-US" altLang="zh-CN" sz="3600" b="1">
              <a:latin typeface="+mn-ea"/>
            </a:endParaRPr>
          </a:p>
        </p:txBody>
      </p:sp>
      <p:sp>
        <p:nvSpPr>
          <p:cNvPr id="4" name="矩形 3"/>
          <p:cNvSpPr/>
          <p:nvPr>
            <p:custDataLst>
              <p:tags r:id="rId10"/>
            </p:custDataLst>
          </p:nvPr>
        </p:nvSpPr>
        <p:spPr>
          <a:xfrm>
            <a:off x="1091841" y="4680567"/>
            <a:ext cx="4845186" cy="1329656"/>
          </a:xfrm>
          <a:prstGeom prst="rect">
            <a:avLst/>
          </a:pr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5" name="矩形 4"/>
          <p:cNvSpPr/>
          <p:nvPr>
            <p:custDataLst>
              <p:tags r:id="rId11"/>
            </p:custDataLst>
          </p:nvPr>
        </p:nvSpPr>
        <p:spPr>
          <a:xfrm>
            <a:off x="6732806" y="4680567"/>
            <a:ext cx="4845186" cy="1329656"/>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Arial" pitchFamily="34" charset="0"/>
              <a:ea typeface="微软雅黑"/>
            </a:endParaRPr>
          </a:p>
        </p:txBody>
      </p:sp>
      <p:sp>
        <p:nvSpPr>
          <p:cNvPr id="14" name="矩形: 圆角 3"/>
          <p:cNvSpPr/>
          <p:nvPr>
            <p:custDataLst>
              <p:tags r:id="rId12"/>
            </p:custDataLst>
          </p:nvPr>
        </p:nvSpPr>
        <p:spPr>
          <a:xfrm>
            <a:off x="608330" y="4871956"/>
            <a:ext cx="946876" cy="946876"/>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05</a:t>
            </a:r>
            <a:endParaRPr lang="en-US" altLang="zh-CN" sz="3600" b="1">
              <a:latin typeface="+mn-ea"/>
            </a:endParaRPr>
          </a:p>
        </p:txBody>
      </p:sp>
      <p:sp>
        <p:nvSpPr>
          <p:cNvPr id="26" name="矩形: 圆角 25"/>
          <p:cNvSpPr/>
          <p:nvPr>
            <p:custDataLst>
              <p:tags r:id="rId13"/>
            </p:custDataLst>
          </p:nvPr>
        </p:nvSpPr>
        <p:spPr>
          <a:xfrm>
            <a:off x="6243251" y="4871956"/>
            <a:ext cx="946876" cy="946876"/>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sz="3600" b="1">
                <a:latin typeface="+mn-ea"/>
              </a:rPr>
              <a:t>06</a:t>
            </a:r>
            <a:endParaRPr lang="en-US" altLang="zh-CN" sz="3600" b="1">
              <a:latin typeface="+mn-ea"/>
            </a:endParaRPr>
          </a:p>
        </p:txBody>
      </p:sp>
      <p:sp>
        <p:nvSpPr>
          <p:cNvPr id="31" name="TextBox 2"/>
          <p:cNvSpPr txBox="1"/>
          <p:nvPr>
            <p:custDataLst>
              <p:tags r:id="rId14"/>
            </p:custDataLst>
          </p:nvPr>
        </p:nvSpPr>
        <p:spPr>
          <a:xfrm>
            <a:off x="7587681" y="501298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诊断性穿刺：肾穿刺活检显示肾破裂</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2" name="TextBox 2"/>
          <p:cNvSpPr txBox="1"/>
          <p:nvPr>
            <p:custDataLst>
              <p:tags r:id="rId15"/>
            </p:custDataLst>
          </p:nvPr>
        </p:nvSpPr>
        <p:spPr>
          <a:xfrm>
            <a:off x="1976936" y="501298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实验室检查：血常规、尿常规等显示异常</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3" name="TextBox 2"/>
          <p:cNvSpPr txBox="1"/>
          <p:nvPr>
            <p:custDataLst>
              <p:tags r:id="rId16"/>
            </p:custDataLst>
          </p:nvPr>
        </p:nvSpPr>
        <p:spPr>
          <a:xfrm>
            <a:off x="7587681" y="3376429"/>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影像学检查：CT、B超等显示肾破裂</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4" name="TextBox 2"/>
          <p:cNvSpPr txBox="1"/>
          <p:nvPr>
            <p:custDataLst>
              <p:tags r:id="rId17"/>
            </p:custDataLst>
          </p:nvPr>
        </p:nvSpPr>
        <p:spPr>
          <a:xfrm>
            <a:off x="1976936" y="3376429"/>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体征：腹部压痛、肌紧张、反跳痛等</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5" name="TextBox 2"/>
          <p:cNvSpPr txBox="1"/>
          <p:nvPr>
            <p:custDataLst>
              <p:tags r:id="rId18"/>
            </p:custDataLst>
          </p:nvPr>
        </p:nvSpPr>
        <p:spPr>
          <a:xfrm>
            <a:off x="7587681" y="176674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症状：腹痛、腰痛、血尿、休克等</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6" name="TextBox 2"/>
          <p:cNvSpPr txBox="1"/>
          <p:nvPr>
            <p:custDataLst>
              <p:tags r:id="rId19"/>
            </p:custDataLst>
          </p:nvPr>
        </p:nvSpPr>
        <p:spPr>
          <a:xfrm>
            <a:off x="1976936" y="1766740"/>
            <a:ext cx="3659240" cy="718551"/>
          </a:xfrm>
          <a:prstGeom prst="rect">
            <a:avLst/>
          </a:prstGeom>
          <a:noFill/>
        </p:spPr>
        <p:txBody>
          <a:bodyPr wrap="square" lIns="91440" tIns="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病史：有外伤史或自发性肾破裂史</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病例汇报</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患者基本信息</a:t>
            </a:r>
            <a:endParaRPr lang="zh-CN" altLang="en-US"/>
          </a:p>
        </p:txBody>
      </p:sp>
      <p:cxnSp>
        <p:nvCxnSpPr>
          <p:cNvPr id="98" name="直接连接符 97"/>
          <p:cNvCxnSpPr/>
          <p:nvPr>
            <p:custDataLst>
              <p:tags r:id="rId2"/>
            </p:custDataLst>
          </p:nvPr>
        </p:nvCxnSpPr>
        <p:spPr>
          <a:xfrm flipV="1">
            <a:off x="10518675" y="2352031"/>
            <a:ext cx="3177" cy="119971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3"/>
            </p:custDataLst>
          </p:nvPr>
        </p:nvCxnSpPr>
        <p:spPr>
          <a:xfrm flipH="1">
            <a:off x="9560429" y="3630539"/>
            <a:ext cx="635" cy="34377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custDataLst>
              <p:tags r:id="rId4"/>
            </p:custDataLst>
          </p:nvPr>
        </p:nvCxnSpPr>
        <p:spPr>
          <a:xfrm flipV="1">
            <a:off x="8579943" y="3061819"/>
            <a:ext cx="3813" cy="52678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custDataLst>
              <p:tags r:id="rId5"/>
            </p:custDataLst>
          </p:nvPr>
        </p:nvCxnSpPr>
        <p:spPr>
          <a:xfrm flipV="1">
            <a:off x="7626145" y="3567631"/>
            <a:ext cx="1906" cy="147231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7" name="直接连接符 96"/>
          <p:cNvCxnSpPr/>
          <p:nvPr>
            <p:custDataLst>
              <p:tags r:id="rId6"/>
            </p:custDataLst>
          </p:nvPr>
        </p:nvCxnSpPr>
        <p:spPr>
          <a:xfrm flipV="1">
            <a:off x="6636128" y="2173472"/>
            <a:ext cx="3813" cy="133315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a:off x="5667715" y="3615289"/>
            <a:ext cx="0" cy="560459"/>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8"/>
            </p:custDataLst>
          </p:nvPr>
        </p:nvCxnSpPr>
        <p:spPr>
          <a:xfrm flipH="1">
            <a:off x="4687864" y="3242920"/>
            <a:ext cx="3813" cy="26752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9"/>
            </p:custDataLst>
          </p:nvPr>
        </p:nvCxnSpPr>
        <p:spPr>
          <a:xfrm flipV="1">
            <a:off x="3725170" y="3567631"/>
            <a:ext cx="3813" cy="112091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0"/>
            </p:custDataLst>
          </p:nvPr>
        </p:nvCxnSpPr>
        <p:spPr>
          <a:xfrm>
            <a:off x="2751674" y="2576977"/>
            <a:ext cx="635" cy="93346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2" name="直接连接符 91"/>
          <p:cNvCxnSpPr/>
          <p:nvPr>
            <p:custDataLst>
              <p:tags r:id="rId11"/>
            </p:custDataLst>
          </p:nvPr>
        </p:nvCxnSpPr>
        <p:spPr>
          <a:xfrm flipV="1">
            <a:off x="1776907" y="3588600"/>
            <a:ext cx="635" cy="18427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2"/>
            </p:custDataLst>
          </p:nvPr>
        </p:nvSpPr>
        <p:spPr>
          <a:xfrm>
            <a:off x="1851253" y="2050197"/>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年龄：35岁</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13"/>
            </p:custDataLst>
          </p:nvPr>
        </p:nvSpPr>
        <p:spPr>
          <a:xfrm>
            <a:off x="3789350" y="2717410"/>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职业：公司职员</a:t>
            </a:r>
            <a:endParaRPr lang="zh-CN" altLang="en-US" sz="1200" spc="150">
              <a:solidFill>
                <a:schemeClr val="tx1">
                  <a:lumMod val="65000"/>
                  <a:lumOff val="35000"/>
                </a:schemeClr>
              </a:solidFill>
              <a:latin typeface="+mn-ea"/>
              <a:sym typeface="+mn-ea"/>
            </a:endParaRPr>
          </a:p>
        </p:txBody>
      </p:sp>
      <p:sp>
        <p:nvSpPr>
          <p:cNvPr id="8" name="正文"/>
          <p:cNvSpPr txBox="1"/>
          <p:nvPr>
            <p:custDataLst>
              <p:tags r:id="rId14"/>
            </p:custDataLst>
          </p:nvPr>
        </p:nvSpPr>
        <p:spPr>
          <a:xfrm>
            <a:off x="5737613" y="1651139"/>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症状：突发性腰痛，伴血尿</a:t>
            </a:r>
            <a:endParaRPr lang="zh-CN" altLang="en-US" sz="1200" spc="150">
              <a:solidFill>
                <a:schemeClr val="tx1">
                  <a:lumMod val="65000"/>
                  <a:lumOff val="35000"/>
                </a:schemeClr>
              </a:solidFill>
              <a:latin typeface="+mn-ea"/>
              <a:sym typeface="+mn-ea"/>
            </a:endParaRPr>
          </a:p>
        </p:txBody>
      </p:sp>
      <p:sp>
        <p:nvSpPr>
          <p:cNvPr id="10" name="正文"/>
          <p:cNvSpPr txBox="1"/>
          <p:nvPr>
            <p:custDataLst>
              <p:tags r:id="rId15"/>
            </p:custDataLst>
          </p:nvPr>
        </p:nvSpPr>
        <p:spPr>
          <a:xfrm>
            <a:off x="7681429" y="2528684"/>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诊断：开放性肾破裂</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16"/>
            </p:custDataLst>
          </p:nvPr>
        </p:nvSpPr>
        <p:spPr>
          <a:xfrm>
            <a:off x="9619525" y="1827792"/>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预后：良好，恢复顺利</a:t>
            </a:r>
            <a:endParaRPr lang="zh-CN" altLang="en-US" sz="1200" spc="150">
              <a:solidFill>
                <a:schemeClr val="tx1">
                  <a:lumMod val="65000"/>
                  <a:lumOff val="35000"/>
                </a:schemeClr>
              </a:solidFill>
              <a:latin typeface="+mn-ea"/>
              <a:sym typeface="+mn-ea"/>
            </a:endParaRPr>
          </a:p>
        </p:txBody>
      </p:sp>
      <p:sp>
        <p:nvSpPr>
          <p:cNvPr id="26" name="正文"/>
          <p:cNvSpPr txBox="1"/>
          <p:nvPr>
            <p:custDataLst>
              <p:tags r:id="rId17"/>
            </p:custDataLst>
          </p:nvPr>
        </p:nvSpPr>
        <p:spPr>
          <a:xfrm>
            <a:off x="876486" y="4035316"/>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姓名：张三</a:t>
            </a:r>
            <a:endParaRPr lang="zh-CN" altLang="en-US" sz="1200" spc="150">
              <a:solidFill>
                <a:schemeClr val="tx1">
                  <a:lumMod val="65000"/>
                  <a:lumOff val="35000"/>
                </a:schemeClr>
              </a:solidFill>
              <a:latin typeface="+mn-ea"/>
              <a:sym typeface="+mn-ea"/>
            </a:endParaRPr>
          </a:p>
        </p:txBody>
      </p:sp>
      <p:sp>
        <p:nvSpPr>
          <p:cNvPr id="25" name="正文"/>
          <p:cNvSpPr txBox="1"/>
          <p:nvPr>
            <p:custDataLst>
              <p:tags r:id="rId18"/>
            </p:custDataLst>
          </p:nvPr>
        </p:nvSpPr>
        <p:spPr>
          <a:xfrm>
            <a:off x="2826656" y="4935736"/>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性别：男</a:t>
            </a:r>
            <a:endParaRPr lang="zh-CN" altLang="en-US" sz="1200" spc="150">
              <a:solidFill>
                <a:schemeClr val="tx1">
                  <a:lumMod val="65000"/>
                  <a:lumOff val="35000"/>
                </a:schemeClr>
              </a:solidFill>
              <a:latin typeface="+mn-ea"/>
              <a:sym typeface="+mn-ea"/>
            </a:endParaRPr>
          </a:p>
        </p:txBody>
      </p:sp>
      <p:sp>
        <p:nvSpPr>
          <p:cNvPr id="29" name="正文"/>
          <p:cNvSpPr txBox="1"/>
          <p:nvPr>
            <p:custDataLst>
              <p:tags r:id="rId19"/>
            </p:custDataLst>
          </p:nvPr>
        </p:nvSpPr>
        <p:spPr>
          <a:xfrm>
            <a:off x="4767294" y="4414039"/>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病史：既往无重大疾病史</a:t>
            </a:r>
            <a:endParaRPr lang="zh-CN" altLang="en-US" sz="1200" spc="150">
              <a:solidFill>
                <a:schemeClr val="tx1">
                  <a:lumMod val="65000"/>
                  <a:lumOff val="35000"/>
                </a:schemeClr>
              </a:solidFill>
              <a:latin typeface="+mn-ea"/>
              <a:sym typeface="+mn-ea"/>
            </a:endParaRPr>
          </a:p>
        </p:txBody>
      </p:sp>
      <p:sp>
        <p:nvSpPr>
          <p:cNvPr id="31" name="正文"/>
          <p:cNvSpPr txBox="1"/>
          <p:nvPr>
            <p:custDataLst>
              <p:tags r:id="rId20"/>
            </p:custDataLst>
          </p:nvPr>
        </p:nvSpPr>
        <p:spPr>
          <a:xfrm>
            <a:off x="6726360" y="5280145"/>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检查结果：B超显示肾破裂，CT显示肾周积液</a:t>
            </a:r>
            <a:endParaRPr lang="zh-CN" altLang="en-US" sz="1200" spc="150">
              <a:solidFill>
                <a:schemeClr val="tx1">
                  <a:lumMod val="65000"/>
                  <a:lumOff val="35000"/>
                </a:schemeClr>
              </a:solidFill>
              <a:latin typeface="+mn-ea"/>
              <a:sym typeface="+mn-ea"/>
            </a:endParaRPr>
          </a:p>
        </p:txBody>
      </p:sp>
      <p:sp>
        <p:nvSpPr>
          <p:cNvPr id="37" name="正文"/>
          <p:cNvSpPr txBox="1"/>
          <p:nvPr>
            <p:custDataLst>
              <p:tags r:id="rId21"/>
            </p:custDataLst>
          </p:nvPr>
        </p:nvSpPr>
        <p:spPr>
          <a:xfrm>
            <a:off x="8660009" y="4224042"/>
            <a:ext cx="1801251" cy="540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治疗方案：手术治疗，清除积液，修复肾组织</a:t>
            </a:r>
            <a:endParaRPr lang="zh-CN" altLang="en-US" sz="1200" spc="150">
              <a:solidFill>
                <a:schemeClr val="tx1">
                  <a:lumMod val="65000"/>
                  <a:lumOff val="35000"/>
                </a:schemeClr>
              </a:solidFill>
              <a:latin typeface="+mn-ea"/>
              <a:sym typeface="+mn-ea"/>
            </a:endParaRPr>
          </a:p>
        </p:txBody>
      </p:sp>
      <p:cxnSp>
        <p:nvCxnSpPr>
          <p:cNvPr id="184" name="直接箭头连接符 183"/>
          <p:cNvCxnSpPr/>
          <p:nvPr>
            <p:custDataLst>
              <p:tags r:id="rId22"/>
            </p:custDataLst>
          </p:nvPr>
        </p:nvCxnSpPr>
        <p:spPr>
          <a:xfrm>
            <a:off x="608330" y="3570808"/>
            <a:ext cx="1096962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4" name="椭圆 23"/>
          <p:cNvSpPr/>
          <p:nvPr>
            <p:custDataLst>
              <p:tags r:id="rId23"/>
            </p:custDataLst>
          </p:nvPr>
        </p:nvSpPr>
        <p:spPr>
          <a:xfrm flipV="1">
            <a:off x="10453224"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4"/>
            </p:custDataLst>
          </p:nvPr>
        </p:nvSpPr>
        <p:spPr>
          <a:xfrm flipV="1">
            <a:off x="7560059"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5"/>
            </p:custDataLst>
          </p:nvPr>
        </p:nvSpPr>
        <p:spPr>
          <a:xfrm flipV="1">
            <a:off x="9493708"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6"/>
            </p:custDataLst>
          </p:nvPr>
        </p:nvSpPr>
        <p:spPr>
          <a:xfrm flipV="1">
            <a:off x="8515128"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7"/>
            </p:custDataLst>
          </p:nvPr>
        </p:nvSpPr>
        <p:spPr>
          <a:xfrm flipV="1">
            <a:off x="6571313"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8"/>
            </p:custDataLst>
          </p:nvPr>
        </p:nvSpPr>
        <p:spPr>
          <a:xfrm flipV="1">
            <a:off x="5600993"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9"/>
            </p:custDataLst>
          </p:nvPr>
        </p:nvSpPr>
        <p:spPr>
          <a:xfrm flipV="1">
            <a:off x="4623049"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30"/>
            </p:custDataLst>
          </p:nvPr>
        </p:nvSpPr>
        <p:spPr>
          <a:xfrm flipV="1">
            <a:off x="3660355"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31"/>
            </p:custDataLst>
          </p:nvPr>
        </p:nvSpPr>
        <p:spPr>
          <a:xfrm flipV="1">
            <a:off x="2684953"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32"/>
            </p:custDataLst>
          </p:nvPr>
        </p:nvSpPr>
        <p:spPr>
          <a:xfrm flipV="1">
            <a:off x="1710185" y="3502180"/>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Tree>
    <p:custDataLst>
      <p:tags r:id="rId3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主诉和现病史</a:t>
            </a:r>
            <a:endParaRPr lang="zh-CN" altLang="en-US"/>
          </a:p>
        </p:txBody>
      </p:sp>
      <p:cxnSp>
        <p:nvCxnSpPr>
          <p:cNvPr id="184" name="直接箭头连接符 183"/>
          <p:cNvCxnSpPr/>
          <p:nvPr>
            <p:custDataLst>
              <p:tags r:id="rId2"/>
            </p:custDataLst>
          </p:nvPr>
        </p:nvCxnSpPr>
        <p:spPr>
          <a:xfrm>
            <a:off x="608330" y="3669937"/>
            <a:ext cx="1096962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3"/>
            </p:custDataLst>
          </p:nvPr>
        </p:nvCxnSpPr>
        <p:spPr>
          <a:xfrm flipV="1">
            <a:off x="4597631" y="3664853"/>
            <a:ext cx="3813" cy="112091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4"/>
            </p:custDataLst>
          </p:nvPr>
        </p:nvSpPr>
        <p:spPr>
          <a:xfrm>
            <a:off x="3673064" y="5015802"/>
            <a:ext cx="1852947" cy="465779"/>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现病史：发病时间、持续时间、病情发展等</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5"/>
            </p:custDataLst>
          </p:nvPr>
        </p:nvCxnSpPr>
        <p:spPr>
          <a:xfrm flipH="1">
            <a:off x="7567049" y="3712511"/>
            <a:ext cx="0" cy="560459"/>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1" name="正文"/>
          <p:cNvSpPr txBox="1"/>
          <p:nvPr>
            <p:custDataLst>
              <p:tags r:id="rId6"/>
            </p:custDataLst>
          </p:nvPr>
        </p:nvSpPr>
        <p:spPr>
          <a:xfrm>
            <a:off x="6640576" y="4504907"/>
            <a:ext cx="1852947" cy="465779"/>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家族史：患者家族中相关疾病的情况</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7"/>
            </p:custDataLst>
          </p:nvPr>
        </p:nvCxnSpPr>
        <p:spPr>
          <a:xfrm flipH="1" flipV="1">
            <a:off x="10534561" y="3664853"/>
            <a:ext cx="635" cy="134840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4" name="正文"/>
          <p:cNvSpPr txBox="1"/>
          <p:nvPr>
            <p:custDataLst>
              <p:tags r:id="rId8"/>
            </p:custDataLst>
          </p:nvPr>
        </p:nvSpPr>
        <p:spPr>
          <a:xfrm>
            <a:off x="9608087" y="5257905"/>
            <a:ext cx="1852947" cy="465779"/>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辅助检查：实验室检查、影像学检查等结果</a:t>
            </a:r>
            <a:endParaRPr lang="zh-CN" altLang="en-US" sz="1200" spc="150">
              <a:solidFill>
                <a:schemeClr val="tx1">
                  <a:lumMod val="65000"/>
                  <a:lumOff val="35000"/>
                </a:schemeClr>
              </a:solidFill>
              <a:latin typeface="+mn-ea"/>
              <a:sym typeface="+mn-ea"/>
            </a:endParaRPr>
          </a:p>
        </p:txBody>
      </p:sp>
      <p:sp>
        <p:nvSpPr>
          <p:cNvPr id="26" name="正文"/>
          <p:cNvSpPr txBox="1"/>
          <p:nvPr>
            <p:custDataLst>
              <p:tags r:id="rId9"/>
            </p:custDataLst>
          </p:nvPr>
        </p:nvSpPr>
        <p:spPr>
          <a:xfrm>
            <a:off x="705553" y="4088057"/>
            <a:ext cx="1852947" cy="465779"/>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患者基本信息：年龄、性别、职业等</a:t>
            </a:r>
            <a:endParaRPr lang="zh-CN" altLang="en-US" sz="1200" spc="150">
              <a:solidFill>
                <a:schemeClr val="tx1">
                  <a:lumMod val="65000"/>
                  <a:lumOff val="35000"/>
                </a:schemeClr>
              </a:solidFill>
              <a:latin typeface="+mn-ea"/>
              <a:sym typeface="+mn-ea"/>
            </a:endParaRPr>
          </a:p>
        </p:txBody>
      </p:sp>
      <p:cxnSp>
        <p:nvCxnSpPr>
          <p:cNvPr id="33" name="直接连接符 32"/>
          <p:cNvCxnSpPr/>
          <p:nvPr>
            <p:custDataLst>
              <p:tags r:id="rId10"/>
            </p:custDataLst>
          </p:nvPr>
        </p:nvCxnSpPr>
        <p:spPr>
          <a:xfrm flipH="1">
            <a:off x="3116417" y="2674200"/>
            <a:ext cx="0" cy="93537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1"/>
            </p:custDataLst>
          </p:nvPr>
        </p:nvSpPr>
        <p:spPr>
          <a:xfrm>
            <a:off x="2059678" y="2142336"/>
            <a:ext cx="2112207" cy="461966"/>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主诉：患者自述的症状和体征</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12"/>
            </p:custDataLst>
          </p:nvPr>
        </p:nvCxnSpPr>
        <p:spPr>
          <a:xfrm flipV="1">
            <a:off x="9048899" y="2270695"/>
            <a:ext cx="3813" cy="133315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7" name="正文"/>
          <p:cNvSpPr txBox="1"/>
          <p:nvPr>
            <p:custDataLst>
              <p:tags r:id="rId13"/>
            </p:custDataLst>
          </p:nvPr>
        </p:nvSpPr>
        <p:spPr>
          <a:xfrm>
            <a:off x="7994701" y="1748362"/>
            <a:ext cx="2112207" cy="461966"/>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体格检查：患者的生命体征、腹部检查等</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14"/>
            </p:custDataLst>
          </p:nvPr>
        </p:nvCxnSpPr>
        <p:spPr>
          <a:xfrm flipH="1">
            <a:off x="6081387" y="3340143"/>
            <a:ext cx="3813" cy="26752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9" name="正文"/>
          <p:cNvSpPr txBox="1"/>
          <p:nvPr>
            <p:custDataLst>
              <p:tags r:id="rId15"/>
            </p:custDataLst>
          </p:nvPr>
        </p:nvSpPr>
        <p:spPr>
          <a:xfrm>
            <a:off x="5027190" y="2812091"/>
            <a:ext cx="2112207" cy="461966"/>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既往史：患者过去的疾病和治疗情况</a:t>
            </a:r>
            <a:endParaRPr lang="zh-CN" altLang="en-US" sz="1200" spc="150">
              <a:solidFill>
                <a:schemeClr val="tx1">
                  <a:lumMod val="65000"/>
                  <a:lumOff val="35000"/>
                </a:schemeClr>
              </a:solidFill>
              <a:latin typeface="+mn-ea"/>
              <a:sym typeface="+mn-ea"/>
            </a:endParaRPr>
          </a:p>
        </p:txBody>
      </p:sp>
      <p:sp>
        <p:nvSpPr>
          <p:cNvPr id="18" name="椭圆 17"/>
          <p:cNvSpPr/>
          <p:nvPr>
            <p:custDataLst>
              <p:tags r:id="rId16"/>
            </p:custDataLst>
          </p:nvPr>
        </p:nvSpPr>
        <p:spPr>
          <a:xfrm>
            <a:off x="4532816"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17"/>
            </p:custDataLst>
          </p:nvPr>
        </p:nvSpPr>
        <p:spPr>
          <a:xfrm>
            <a:off x="7500328"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18"/>
            </p:custDataLst>
          </p:nvPr>
        </p:nvSpPr>
        <p:spPr>
          <a:xfrm>
            <a:off x="10467839"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19"/>
            </p:custDataLst>
          </p:nvPr>
        </p:nvSpPr>
        <p:spPr>
          <a:xfrm>
            <a:off x="1565305"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cxnSp>
        <p:nvCxnSpPr>
          <p:cNvPr id="92" name="直接连接符 91"/>
          <p:cNvCxnSpPr/>
          <p:nvPr>
            <p:custDataLst>
              <p:tags r:id="rId20"/>
            </p:custDataLst>
          </p:nvPr>
        </p:nvCxnSpPr>
        <p:spPr>
          <a:xfrm flipV="1">
            <a:off x="1632026" y="3685823"/>
            <a:ext cx="635" cy="18427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9" name="椭圆 18"/>
          <p:cNvSpPr/>
          <p:nvPr>
            <p:custDataLst>
              <p:tags r:id="rId21"/>
            </p:custDataLst>
          </p:nvPr>
        </p:nvSpPr>
        <p:spPr>
          <a:xfrm>
            <a:off x="3049696"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2"/>
            </p:custDataLst>
          </p:nvPr>
        </p:nvSpPr>
        <p:spPr>
          <a:xfrm>
            <a:off x="8984084"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3"/>
            </p:custDataLst>
          </p:nvPr>
        </p:nvSpPr>
        <p:spPr>
          <a:xfrm>
            <a:off x="6016572" y="3603215"/>
            <a:ext cx="133443" cy="13344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体格检查</a:t>
            </a:r>
            <a:endParaRPr lang="zh-CN" altLang="en-US"/>
          </a:p>
        </p:txBody>
      </p:sp>
      <p:sp>
        <p:nvSpPr>
          <p:cNvPr id="31" name="五边形 30"/>
          <p:cNvSpPr/>
          <p:nvPr>
            <p:custDataLst>
              <p:tags r:id="rId2"/>
            </p:custDataLst>
          </p:nvPr>
        </p:nvSpPr>
        <p:spPr>
          <a:xfrm>
            <a:off x="608330" y="3158923"/>
            <a:ext cx="2907263" cy="1181764"/>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372" y="3158923"/>
            <a:ext cx="2907263" cy="1181764"/>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456" y="3158923"/>
            <a:ext cx="2907263" cy="1181764"/>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414" y="3158923"/>
            <a:ext cx="2907263" cy="1181764"/>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565" y="459272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腹部检查：观察腹部形状、触诊腹部有无压痛、反跳痛等</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330" y="150568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生命体征：包括体温、脉搏、呼吸、血压等</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652" y="150568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泌尿系统检查：观察尿液颜色、尿量、尿液中是否有血细胞等</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1812" y="459272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影像学检查：包括超声、CT、MRI等，观察肾脏损伤情况</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实验室检查和影像学检查</a:t>
            </a:r>
            <a:endParaRPr lang="zh-CN" altLang="en-US"/>
          </a:p>
        </p:txBody>
      </p:sp>
      <p:sp>
        <p:nvSpPr>
          <p:cNvPr id="7" name="椭圆 6"/>
          <p:cNvSpPr/>
          <p:nvPr>
            <p:custDataLst>
              <p:tags r:id="rId2"/>
            </p:custDataLst>
          </p:nvPr>
        </p:nvSpPr>
        <p:spPr>
          <a:xfrm>
            <a:off x="1476367" y="1275831"/>
            <a:ext cx="909870" cy="909870"/>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4" name="椭圆 3"/>
          <p:cNvSpPr/>
          <p:nvPr>
            <p:custDataLst>
              <p:tags r:id="rId3"/>
            </p:custDataLst>
          </p:nvPr>
        </p:nvSpPr>
        <p:spPr>
          <a:xfrm>
            <a:off x="1519072" y="1318536"/>
            <a:ext cx="824461" cy="824461"/>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 name="文本框 4"/>
          <p:cNvSpPr txBox="1"/>
          <p:nvPr>
            <p:custDataLst>
              <p:tags r:id="rId4"/>
            </p:custDataLst>
          </p:nvPr>
        </p:nvSpPr>
        <p:spPr>
          <a:xfrm>
            <a:off x="1519072" y="1317664"/>
            <a:ext cx="824461" cy="434890"/>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A</a:t>
            </a:r>
            <a:endParaRPr lang="en-US" altLang="zh-CN" sz="1600">
              <a:solidFill>
                <a:schemeClr val="lt1">
                  <a:lumMod val="100000"/>
                </a:schemeClr>
              </a:solidFill>
              <a:latin typeface="+mj-lt"/>
              <a:cs typeface="+mj-lt"/>
            </a:endParaRPr>
          </a:p>
        </p:txBody>
      </p:sp>
      <p:sp>
        <p:nvSpPr>
          <p:cNvPr id="13" name="椭圆 12"/>
          <p:cNvSpPr/>
          <p:nvPr>
            <p:custDataLst>
              <p:tags r:id="rId5"/>
            </p:custDataLst>
          </p:nvPr>
        </p:nvSpPr>
        <p:spPr>
          <a:xfrm>
            <a:off x="5637890" y="1275831"/>
            <a:ext cx="909870" cy="909870"/>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14" name="椭圆 13"/>
          <p:cNvSpPr/>
          <p:nvPr>
            <p:custDataLst>
              <p:tags r:id="rId6"/>
            </p:custDataLst>
          </p:nvPr>
        </p:nvSpPr>
        <p:spPr>
          <a:xfrm>
            <a:off x="5680595" y="1318536"/>
            <a:ext cx="824461" cy="824461"/>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35" name="文本框 34"/>
          <p:cNvSpPr txBox="1"/>
          <p:nvPr>
            <p:custDataLst>
              <p:tags r:id="rId7"/>
            </p:custDataLst>
          </p:nvPr>
        </p:nvSpPr>
        <p:spPr>
          <a:xfrm>
            <a:off x="5680595" y="1317664"/>
            <a:ext cx="824461" cy="434890"/>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B</a:t>
            </a:r>
            <a:endParaRPr lang="en-US" altLang="zh-CN" sz="1600">
              <a:solidFill>
                <a:schemeClr val="lt1">
                  <a:lumMod val="100000"/>
                </a:schemeClr>
              </a:solidFill>
              <a:latin typeface="+mj-lt"/>
              <a:cs typeface="+mj-lt"/>
            </a:endParaRPr>
          </a:p>
        </p:txBody>
      </p:sp>
      <p:sp>
        <p:nvSpPr>
          <p:cNvPr id="38" name="椭圆 37"/>
          <p:cNvSpPr/>
          <p:nvPr>
            <p:custDataLst>
              <p:tags r:id="rId8"/>
            </p:custDataLst>
          </p:nvPr>
        </p:nvSpPr>
        <p:spPr>
          <a:xfrm>
            <a:off x="9799413" y="1275831"/>
            <a:ext cx="909870" cy="909870"/>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39" name="椭圆 38"/>
          <p:cNvSpPr/>
          <p:nvPr>
            <p:custDataLst>
              <p:tags r:id="rId9"/>
            </p:custDataLst>
          </p:nvPr>
        </p:nvSpPr>
        <p:spPr>
          <a:xfrm>
            <a:off x="9842118" y="1318536"/>
            <a:ext cx="824461" cy="824461"/>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40" name="文本框 39"/>
          <p:cNvSpPr txBox="1"/>
          <p:nvPr>
            <p:custDataLst>
              <p:tags r:id="rId10"/>
            </p:custDataLst>
          </p:nvPr>
        </p:nvSpPr>
        <p:spPr>
          <a:xfrm>
            <a:off x="9842118" y="1317664"/>
            <a:ext cx="824461" cy="434890"/>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C</a:t>
            </a:r>
            <a:endParaRPr lang="en-US" altLang="zh-CN" sz="1600">
              <a:solidFill>
                <a:schemeClr val="lt1">
                  <a:lumMod val="100000"/>
                </a:schemeClr>
              </a:solidFill>
              <a:latin typeface="+mj-lt"/>
              <a:cs typeface="+mj-lt"/>
            </a:endParaRPr>
          </a:p>
        </p:txBody>
      </p:sp>
      <p:sp>
        <p:nvSpPr>
          <p:cNvPr id="9" name="矩形 8"/>
          <p:cNvSpPr/>
          <p:nvPr>
            <p:custDataLst>
              <p:tags r:id="rId11"/>
            </p:custDataLst>
          </p:nvPr>
        </p:nvSpPr>
        <p:spPr>
          <a:xfrm>
            <a:off x="608330" y="1752554"/>
            <a:ext cx="2645944" cy="444302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6" name="任意多边形 5"/>
          <p:cNvSpPr/>
          <p:nvPr>
            <p:custDataLst>
              <p:tags r:id="rId12"/>
            </p:custDataLst>
          </p:nvPr>
        </p:nvSpPr>
        <p:spPr>
          <a:xfrm>
            <a:off x="768690" y="5148880"/>
            <a:ext cx="2485584" cy="1046699"/>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 name="任意多边形 7"/>
          <p:cNvSpPr/>
          <p:nvPr>
            <p:custDataLst>
              <p:tags r:id="rId13"/>
            </p:custDataLst>
          </p:nvPr>
        </p:nvSpPr>
        <p:spPr>
          <a:xfrm flipH="1">
            <a:off x="608330" y="5398135"/>
            <a:ext cx="2572736" cy="797444"/>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0" name="矩形 9"/>
          <p:cNvSpPr/>
          <p:nvPr>
            <p:custDataLst>
              <p:tags r:id="rId14"/>
            </p:custDataLst>
          </p:nvPr>
        </p:nvSpPr>
        <p:spPr>
          <a:xfrm>
            <a:off x="608330" y="1705492"/>
            <a:ext cx="2645944" cy="49677"/>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1" name="矩形 20"/>
          <p:cNvSpPr/>
          <p:nvPr>
            <p:custDataLst>
              <p:tags r:id="rId15"/>
            </p:custDataLst>
          </p:nvPr>
        </p:nvSpPr>
        <p:spPr>
          <a:xfrm>
            <a:off x="4769853" y="1752554"/>
            <a:ext cx="2645944" cy="444302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2" name="任意多边形 21"/>
          <p:cNvSpPr/>
          <p:nvPr>
            <p:custDataLst>
              <p:tags r:id="rId16"/>
            </p:custDataLst>
          </p:nvPr>
        </p:nvSpPr>
        <p:spPr>
          <a:xfrm>
            <a:off x="4930213" y="5148880"/>
            <a:ext cx="2485584" cy="1046699"/>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3" name="任意多边形 22"/>
          <p:cNvSpPr/>
          <p:nvPr>
            <p:custDataLst>
              <p:tags r:id="rId17"/>
            </p:custDataLst>
          </p:nvPr>
        </p:nvSpPr>
        <p:spPr>
          <a:xfrm flipH="1">
            <a:off x="4769853" y="5398135"/>
            <a:ext cx="2572736" cy="797444"/>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矩形 23"/>
          <p:cNvSpPr/>
          <p:nvPr>
            <p:custDataLst>
              <p:tags r:id="rId18"/>
            </p:custDataLst>
          </p:nvPr>
        </p:nvSpPr>
        <p:spPr>
          <a:xfrm>
            <a:off x="4769853" y="1705492"/>
            <a:ext cx="2645944" cy="49677"/>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矩形 27"/>
          <p:cNvSpPr/>
          <p:nvPr>
            <p:custDataLst>
              <p:tags r:id="rId19"/>
            </p:custDataLst>
          </p:nvPr>
        </p:nvSpPr>
        <p:spPr>
          <a:xfrm>
            <a:off x="8931376" y="1752554"/>
            <a:ext cx="2645944" cy="444302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9" name="任意多边形 28"/>
          <p:cNvSpPr/>
          <p:nvPr>
            <p:custDataLst>
              <p:tags r:id="rId20"/>
            </p:custDataLst>
          </p:nvPr>
        </p:nvSpPr>
        <p:spPr>
          <a:xfrm>
            <a:off x="9091736" y="5148880"/>
            <a:ext cx="2485584" cy="1046699"/>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0" name="任意多边形 29"/>
          <p:cNvSpPr/>
          <p:nvPr>
            <p:custDataLst>
              <p:tags r:id="rId21"/>
            </p:custDataLst>
          </p:nvPr>
        </p:nvSpPr>
        <p:spPr>
          <a:xfrm flipH="1">
            <a:off x="8931376" y="5398135"/>
            <a:ext cx="2572736" cy="797444"/>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1" name="矩形 30"/>
          <p:cNvSpPr/>
          <p:nvPr>
            <p:custDataLst>
              <p:tags r:id="rId22"/>
            </p:custDataLst>
          </p:nvPr>
        </p:nvSpPr>
        <p:spPr>
          <a:xfrm>
            <a:off x="8931376" y="1705492"/>
            <a:ext cx="2645944" cy="49677"/>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1" name="文本框 10"/>
          <p:cNvSpPr txBox="1"/>
          <p:nvPr>
            <p:custDataLst>
              <p:tags r:id="rId23"/>
            </p:custDataLst>
          </p:nvPr>
        </p:nvSpPr>
        <p:spPr>
          <a:xfrm>
            <a:off x="4770725" y="2143868"/>
            <a:ext cx="2645073" cy="263025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影像学检查：包括超声、CT、MRI等检查，以了解肾破裂的部位、程度和周围组织损伤情况。</a:t>
            </a:r>
            <a:endParaRPr lang="zh-CN" altLang="en-US" sz="1400" spc="150">
              <a:solidFill>
                <a:schemeClr val="dk1">
                  <a:lumMod val="100000"/>
                </a:schemeClr>
              </a:solidFill>
              <a:latin typeface="+mn-ea"/>
            </a:endParaRPr>
          </a:p>
        </p:txBody>
      </p:sp>
      <p:sp>
        <p:nvSpPr>
          <p:cNvPr id="12" name="文本框 11"/>
          <p:cNvSpPr txBox="1"/>
          <p:nvPr>
            <p:custDataLst>
              <p:tags r:id="rId24"/>
            </p:custDataLst>
          </p:nvPr>
        </p:nvSpPr>
        <p:spPr>
          <a:xfrm>
            <a:off x="610073" y="2143868"/>
            <a:ext cx="2645073" cy="263025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实验室检查：包括血常规、尿常规、肾功能、电解质等检查，以了解患者的肾功能和电解质情况。</a:t>
            </a:r>
            <a:endParaRPr lang="zh-CN" altLang="en-US" sz="1400" spc="150">
              <a:solidFill>
                <a:schemeClr val="dk1">
                  <a:lumMod val="100000"/>
                </a:schemeClr>
              </a:solidFill>
              <a:latin typeface="+mn-ea"/>
            </a:endParaRPr>
          </a:p>
        </p:txBody>
      </p:sp>
      <p:sp>
        <p:nvSpPr>
          <p:cNvPr id="15" name="文本框 14"/>
          <p:cNvSpPr txBox="1"/>
          <p:nvPr>
            <p:custDataLst>
              <p:tags r:id="rId25"/>
            </p:custDataLst>
          </p:nvPr>
        </p:nvSpPr>
        <p:spPr>
          <a:xfrm>
            <a:off x="8930504" y="2143868"/>
            <a:ext cx="2645073" cy="263025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实验室检查和影像学检查的结合，可以帮助医生更准确地诊断开放性肾破裂，并制定相应的治疗方案。</a:t>
            </a:r>
            <a:endParaRPr lang="zh-CN" altLang="en-US" sz="1400" spc="150">
              <a:solidFill>
                <a:schemeClr val="dk1">
                  <a:lumMod val="100000"/>
                </a:schemeClr>
              </a:solidFill>
              <a:latin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护理诊断</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疼痛</a:t>
            </a:r>
            <a:endParaRPr lang="zh-CN" altLang="en-US"/>
          </a:p>
        </p:txBody>
      </p:sp>
      <p:sp>
        <p:nvSpPr>
          <p:cNvPr id="12" name="任意多边形: 形状 11"/>
          <p:cNvSpPr/>
          <p:nvPr>
            <p:custDataLst>
              <p:tags r:id="rId2"/>
            </p:custDataLst>
          </p:nvPr>
        </p:nvSpPr>
        <p:spPr>
          <a:xfrm>
            <a:off x="608330" y="2191403"/>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3"/>
            </p:custDataLst>
          </p:nvPr>
        </p:nvSpPr>
        <p:spPr>
          <a:xfrm>
            <a:off x="819957" y="2444974"/>
            <a:ext cx="4882027" cy="1129310"/>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6" name="文本框 10"/>
          <p:cNvSpPr txBox="1"/>
          <p:nvPr>
            <p:custDataLst>
              <p:tags r:id="rId4"/>
            </p:custDataLst>
          </p:nvPr>
        </p:nvSpPr>
        <p:spPr>
          <a:xfrm>
            <a:off x="985826" y="2551105"/>
            <a:ext cx="4709802" cy="917684"/>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原因：开放性肾破裂导致的疼痛</a:t>
            </a:r>
            <a:endParaRPr lang="zh-CN" altLang="en-US" spc="150">
              <a:latin typeface="+mn-ea"/>
              <a:sym typeface="+mn-ea"/>
            </a:endParaRPr>
          </a:p>
        </p:txBody>
      </p:sp>
      <p:sp>
        <p:nvSpPr>
          <p:cNvPr id="18" name="标题 5"/>
          <p:cNvSpPr>
            <a:spLocks noGrp="1"/>
          </p:cNvSpPr>
          <p:nvPr>
            <p:custDataLst>
              <p:tags r:id="rId5"/>
            </p:custDataLst>
          </p:nvPr>
        </p:nvSpPr>
        <p:spPr>
          <a:xfrm>
            <a:off x="819957" y="1776412"/>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608330" y="4338809"/>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2" name="矩形 21"/>
          <p:cNvSpPr/>
          <p:nvPr>
            <p:custDataLst>
              <p:tags r:id="rId7"/>
            </p:custDataLst>
          </p:nvPr>
        </p:nvSpPr>
        <p:spPr>
          <a:xfrm>
            <a:off x="819957" y="4592379"/>
            <a:ext cx="4882027" cy="1129310"/>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文本框 10"/>
          <p:cNvSpPr txBox="1"/>
          <p:nvPr>
            <p:custDataLst>
              <p:tags r:id="rId8"/>
            </p:custDataLst>
          </p:nvPr>
        </p:nvSpPr>
        <p:spPr>
          <a:xfrm>
            <a:off x="985826" y="4698510"/>
            <a:ext cx="4709802" cy="917684"/>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影响：影响患者生活质量，可能导致焦虑、抑郁等情绪</a:t>
            </a:r>
            <a:endParaRPr lang="zh-CN" altLang="en-US" spc="150">
              <a:latin typeface="+mn-ea"/>
              <a:sym typeface="+mn-ea"/>
            </a:endParaRPr>
          </a:p>
        </p:txBody>
      </p:sp>
      <p:sp>
        <p:nvSpPr>
          <p:cNvPr id="26" name="标题 5"/>
          <p:cNvSpPr>
            <a:spLocks noGrp="1"/>
          </p:cNvSpPr>
          <p:nvPr>
            <p:custDataLst>
              <p:tags r:id="rId9"/>
            </p:custDataLst>
          </p:nvPr>
        </p:nvSpPr>
        <p:spPr>
          <a:xfrm>
            <a:off x="819957" y="3924453"/>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36" name="任意多边形: 形状 35"/>
          <p:cNvSpPr/>
          <p:nvPr>
            <p:custDataLst>
              <p:tags r:id="rId10"/>
            </p:custDataLst>
          </p:nvPr>
        </p:nvSpPr>
        <p:spPr>
          <a:xfrm>
            <a:off x="6483031" y="2165347"/>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8" name="矩形 37"/>
          <p:cNvSpPr/>
          <p:nvPr>
            <p:custDataLst>
              <p:tags r:id="rId11"/>
            </p:custDataLst>
          </p:nvPr>
        </p:nvSpPr>
        <p:spPr>
          <a:xfrm>
            <a:off x="6695293" y="2418918"/>
            <a:ext cx="4882027" cy="1129310"/>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0" name="文本框 10"/>
          <p:cNvSpPr txBox="1"/>
          <p:nvPr>
            <p:custDataLst>
              <p:tags r:id="rId12"/>
            </p:custDataLst>
          </p:nvPr>
        </p:nvSpPr>
        <p:spPr>
          <a:xfrm>
            <a:off x="6861163" y="2525049"/>
            <a:ext cx="4709802" cy="917684"/>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症状：剧烈疼痛，持续时间较长</a:t>
            </a:r>
            <a:endParaRPr lang="zh-CN" altLang="en-US" spc="150">
              <a:latin typeface="+mn-ea"/>
              <a:sym typeface="+mn-ea"/>
            </a:endParaRPr>
          </a:p>
        </p:txBody>
      </p:sp>
      <p:sp>
        <p:nvSpPr>
          <p:cNvPr id="42" name="标题 5"/>
          <p:cNvSpPr>
            <a:spLocks noGrp="1"/>
          </p:cNvSpPr>
          <p:nvPr>
            <p:custDataLst>
              <p:tags r:id="rId13"/>
            </p:custDataLst>
          </p:nvPr>
        </p:nvSpPr>
        <p:spPr>
          <a:xfrm>
            <a:off x="6695293" y="1750356"/>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4"/>
            </p:custDataLst>
          </p:nvPr>
        </p:nvSpPr>
        <p:spPr>
          <a:xfrm>
            <a:off x="6483031" y="4320379"/>
            <a:ext cx="1595143" cy="552898"/>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6" name="矩形 45"/>
          <p:cNvSpPr/>
          <p:nvPr>
            <p:custDataLst>
              <p:tags r:id="rId15"/>
            </p:custDataLst>
          </p:nvPr>
        </p:nvSpPr>
        <p:spPr>
          <a:xfrm>
            <a:off x="6695293" y="4573949"/>
            <a:ext cx="4882027" cy="1129310"/>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8" name="文本框 10"/>
          <p:cNvSpPr txBox="1"/>
          <p:nvPr>
            <p:custDataLst>
              <p:tags r:id="rId16"/>
            </p:custDataLst>
          </p:nvPr>
        </p:nvSpPr>
        <p:spPr>
          <a:xfrm>
            <a:off x="6861163" y="4680080"/>
            <a:ext cx="4709802" cy="917684"/>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护理措施：使用止痛药物，保持患者舒适，提供心理支持等</a:t>
            </a:r>
            <a:endParaRPr lang="zh-CN" altLang="en-US" spc="150">
              <a:latin typeface="+mn-ea"/>
              <a:sym typeface="+mn-ea"/>
            </a:endParaRPr>
          </a:p>
        </p:txBody>
      </p:sp>
      <p:sp>
        <p:nvSpPr>
          <p:cNvPr id="50" name="标题 5"/>
          <p:cNvSpPr>
            <a:spLocks noGrp="1"/>
          </p:cNvSpPr>
          <p:nvPr>
            <p:custDataLst>
              <p:tags r:id="rId17"/>
            </p:custDataLst>
          </p:nvPr>
        </p:nvSpPr>
        <p:spPr>
          <a:xfrm>
            <a:off x="6695293" y="3906023"/>
            <a:ext cx="875104" cy="777235"/>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ustDataLst>
      <p:tags r:id="rId18"/>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出血</a:t>
            </a:r>
            <a:endParaRPr lang="zh-CN" altLang="en-US"/>
          </a:p>
        </p:txBody>
      </p:sp>
      <p:sp>
        <p:nvSpPr>
          <p:cNvPr id="4" name="五边形 16"/>
          <p:cNvSpPr/>
          <p:nvPr>
            <p:custDataLst>
              <p:tags r:id="rId2"/>
            </p:custDataLst>
          </p:nvPr>
        </p:nvSpPr>
        <p:spPr>
          <a:xfrm rot="16200000" flipH="1">
            <a:off x="7128718" y="1481605"/>
            <a:ext cx="855601" cy="2489617"/>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49865" y="4255093"/>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191" y="229545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667" y="165591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740" y="1482246"/>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169" y="4255093"/>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495" y="229545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330" y="165591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04845"/>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出血原因：开放性肾破裂导致血管损伤</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04845"/>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出血后果：可能导致失血性休克，危及生命</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103" y="1495063"/>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1891" y="4267910"/>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217" y="230762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693" y="166936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050" y="1520055"/>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7838" y="4291620"/>
            <a:ext cx="813368" cy="2235485"/>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523" y="233262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640" y="169435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42013"/>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止血措施：压迫止血，输血，手术治疗</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1702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出血表现：尿液中可见血细胞，腹部疼痛，血压下降</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https://d.book118.com/487014126102006040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23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0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0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0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0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5_2"/>
  <p:tag name="KSO_WM_UNIT_INDEX" val="1_5_2"/>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6_2"/>
  <p:tag name="KSO_WM_UNIT_INDEX" val="1_6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0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0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6_1"/>
  <p:tag name="KSO_WM_UNIT_INDEX" val="1_6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42"/>
</p:tagLst>
</file>

<file path=ppt/tags/tag135.xml><?xml version="1.0" encoding="utf-8"?>
<p:tagLst xmlns:p="http://schemas.openxmlformats.org/presentationml/2006/main">
  <p:tag name="KSO_WM_TEMPLATE_CATEGORY" val="custom"/>
  <p:tag name="KSO_WM_TEMPLATE_INDEX" val="2023023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0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0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0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0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5_2"/>
  <p:tag name="KSO_WM_UNIT_INDEX" val="1_5_2"/>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6_2"/>
  <p:tag name="KSO_WM_UNIT_INDEX" val="1_6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0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0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6_1"/>
  <p:tag name="KSO_WM_UNIT_INDEX" val="1_6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8.7,&quot;width&quot;:816.75}"/>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42"/>
</p:tagLst>
</file>

<file path=ppt/tags/tag19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9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9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ILL_TYPE" val="2"/>
  <p:tag name="KSO_WM_UNIT_LINE_FORE_SCHEMECOLOR_INDEX" val="5"/>
  <p:tag name="KSO_WM_UNIT_TYPE" val="m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0_2"/>
  <p:tag name="KSO_WM_UNIT_INDEX" val="1_10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8.xml><?xml version="1.0" encoding="utf-8"?>
<p:tagLst xmlns:p="http://schemas.openxmlformats.org/presentationml/2006/main">
  <p:tag name="KSO_WM_TEMPLATE_CATEGORY" val="custom"/>
  <p:tag name="KSO_WM_TEMPLATE_INDEX" val="2023023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1_1"/>
  <p:tag name="KSO_WM_UNIT_INDEX" val="1_1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1_2"/>
  <p:tag name="KSO_WM_UNIT_INDEX" val="1_1_2"/>
  <p:tag name="KSO_WM_UNIT_LAYERLEVEL" val="1_1_1"/>
  <p:tag name="KSO_WM_UNIT_LINE_FILL_TYPE" val="2"/>
  <p:tag name="KSO_WM_UNIT_LINE_FORE_SCHEMECOLOR_INDEX" val="5"/>
  <p:tag name="KSO_WM_UNIT_TYPE" val="m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3*l_h_i*1_1_6"/>
  <p:tag name="KSO_WM_UNIT_INDEX" val="1_1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1_7"/>
  <p:tag name="KSO_WM_UNIT_INDEX" val="1_1_7"/>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3*l_h_i*1_1_1"/>
  <p:tag name="KSO_WM_UNIT_INDEX" val="1_1_1"/>
  <p:tag name="KSO_WM_UNIT_LAYERLEVEL" val="1_1_1"/>
  <p:tag name="KSO_WM_UNIT_PRESET_TEXT" val="A"/>
  <p:tag name="KSO_WM_UNIT_SUBTYPE" val="d"/>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3*l_h_i*1_2_6"/>
  <p:tag name="KSO_WM_UNIT_INDEX" val="1_2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2_7"/>
  <p:tag name="KSO_WM_UNIT_INDEX" val="1_2_7"/>
  <p:tag name="KSO_WM_UNIT_LAYERLEVEL" val="1_1_1"/>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3*l_h_i*1_2_1"/>
  <p:tag name="KSO_WM_UNIT_INDEX" val="1_2_1"/>
  <p:tag name="KSO_WM_UNIT_LAYERLEVEL" val="1_1_1"/>
  <p:tag name="KSO_WM_UNIT_PRESET_TEXT" val="B"/>
  <p:tag name="KSO_WM_UNIT_SUBTYPE" val="d"/>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3*l_h_i*1_3_6"/>
  <p:tag name="KSO_WM_UNIT_INDEX" val="1_3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3_7"/>
  <p:tag name="KSO_WM_UNIT_INDEX" val="1_3_7"/>
  <p:tag name="KSO_WM_UNIT_LAYERLEVEL" val="1_1_1"/>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3*l_h_i*1_3_1"/>
  <p:tag name="KSO_WM_UNIT_INDEX" val="1_3_1"/>
  <p:tag name="KSO_WM_UNIT_LAYERLEVEL" val="1_1_1"/>
  <p:tag name="KSO_WM_UNIT_PRESET_TEXT" val="C"/>
  <p:tag name="KSO_WM_UNIT_SUBTYPE" val="d"/>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1_2"/>
  <p:tag name="KSO_WM_UNIT_INDEX" val="1_1_2"/>
  <p:tag name="KSO_WM_UNIT_LAYERLEVEL" val="1_1_1"/>
  <p:tag name="KSO_WM_UNIT_TEXT_FILL_FORE_SCHEMECOLOR_INDEX" val="5"/>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2_2"/>
  <p:tag name="KSO_WM_UNIT_INDEX" val="1_2_2"/>
  <p:tag name="KSO_WM_UNIT_LAYERLEVEL" val="1_1_1"/>
  <p:tag name="KSO_WM_UNIT_TEXT_FILL_FORE_SCHEMECOLOR_INDEX" val="5"/>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3_2"/>
  <p:tag name="KSO_WM_UNIT_INDEX" val="1_3_2"/>
  <p:tag name="KSO_WM_UNIT_LAYERLEVEL" val="1_1_1"/>
  <p:tag name="KSO_WM_UNIT_TEXT_FILL_FORE_SCHEMECOLOR_INDEX" val="5"/>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3*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8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3*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8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3*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83.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8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5.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302.xml><?xml version="1.0" encoding="utf-8"?>
<p:tagLst xmlns:p="http://schemas.openxmlformats.org/presentationml/2006/main">
  <p:tag name="KSO_WM_TEMPLATE_CATEGORY" val="custom"/>
  <p:tag name="KSO_WM_TEMPLATE_INDEX" val="2023023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3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3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3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3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3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3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3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3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2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16</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MiSans Heavy</vt:lpstr>
      <vt:lpstr>MiSans Light</vt:lpstr>
      <vt:lpstr>Wingdings</vt:lpstr>
      <vt:lpstr>Calibri Light</vt:lpstr>
      <vt:lpstr>微软雅黑</vt:lpstr>
      <vt:lpstr>宋体</vt:lpstr>
      <vt:lpstr>Office Theme</vt:lpstr>
      <vt:lpstr>开放性肾破裂查房</vt:lpstr>
      <vt:lpstr>目录</vt:lpstr>
      <vt:lpstr>疾病相关知识</vt:lpstr>
      <vt:lpstr>定义和概述</vt:lpstr>
      <vt:lpstr>病因和发病机制</vt:lpstr>
      <vt:lpstr>病理生理</vt:lpstr>
      <vt:lpstr>诊断标准</vt:lpstr>
      <vt:lpstr>病例汇报</vt:lpstr>
      <vt:lpstr>患者基本信息</vt:lpstr>
      <vt:lpstr>主诉和现病史</vt:lpstr>
      <vt:lpstr>体格检查</vt:lpstr>
      <vt:lpstr>实验室检查和影像学检查</vt:lpstr>
      <vt:lpstr>护理诊断</vt:lpstr>
      <vt:lpstr>疼痛</vt:lpstr>
      <vt:lpstr>出血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2024-09-12T22:37:07.925</cp:lastPrinted>
  <dcterms:created xsi:type="dcterms:W3CDTF">2024-09-12T14:37:07Z</dcterms:created>
  <dcterms:modified xsi:type="dcterms:W3CDTF">2024-09-12T14:37:11Z</dcterms:modified>
</cp:coreProperties>
</file>