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14E1B59-224D-4CA2-B847-CA468A52C0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E3FAFE-20A7-45CC-BE0F-C3E70EDE53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4CCBC8B-60BA-45C9-8793-0D7085F3CB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DD0432F-2A2C-4674-9B70-2B73456C73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6B5A666-18D2-418B-B572-AC8E3A7C4B4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58FD8BC-C6A8-4B02-8587-29A631C182B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4176E19-F269-4EA8-9F0E-5120ECA4467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70859C-6740-49D9-87A6-1EA9B6885C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278986-0E78-4551-BD24-7BDFE28160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1C6F8F-0B01-4702-841E-A69AA09317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69DFAB-C69F-4E2B-9616-5C9988E535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7015015152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培养儿童的自我反思能力</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汇报时间：2024-02-06</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汇报人：XX</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自我反思能力概述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家庭教育中培养方法</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学校教育中培养途径</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社会实践中应用拓展</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评估与反馈机制建立</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引言</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自我反思是个体成长和发展的重要过程，它有助于儿童认识自己、理解他人，形成独立思考和解决问题的能力。</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自我反思能力的重要性</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在现代教育体系中，越来越强调学生的主体性和自主性。培养儿童的自我反思能力，符合当前教育改革的趋势和方向。</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当前教育现状的需求</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儿童期是个体心理发展的关键时期，自我反思能力的培养有助于儿童形成健康的自我意识和自我评价体系，促进其心理健康发展。</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儿童心理发展的需要</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培养目标</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原则</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培养儿童具有独立思考、自我监控、自我评价和自我调整的能力，使其能够在学习和生活中不断反思、不断进步。</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尊重儿童的主体性，关注儿童的个体差异，以引导为主，注重实践体验，鼓励儿童进行自我反思和自我评价。同时，要遵循儿童心理发展的规律，循序渐进地进行培养。</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培养目标与原则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自我反思能力概述</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7497384" y="2173262"/>
            <a:ext cx="3857054" cy="65274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defRPr/>
            </a:pPr>
            <a:r>
              <a:rPr lang="en-US" sz="1200">
                <a:solidFill>
                  <a:schemeClr val="dk1">
                    <a:alpha val="100000"/>
                  </a:schemeClr>
                </a:solidFill>
                <a:latin typeface="Microsoft Yahei"/>
                <a:ea typeface="Microsoft Yahei"/>
                <a:cs typeface="Microsoft Yahei"/>
              </a:rPr>
              <a:t>自我反思是一种对自己的思想、行为、情感等进行审视和评价的能力。</a:t>
            </a:r>
            <a:endParaRPr lang="en-US" sz="1100"/>
          </a:p>
        </p:txBody>
      </p:sp>
      <p:sp>
        <p:nvSpPr>
          <p:cNvPr id="3" name="AutoShape 3"/>
          <p:cNvSpPr/>
          <p:nvPr/>
        </p:nvSpPr>
        <p:spPr>
          <a:xfrm>
            <a:off x="6683187" y="2173262"/>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6816347" y="2303755"/>
            <a:ext cx="386524" cy="391763"/>
            <a:chOff x="6816347" y="2303755"/>
            <a:chExt cx="386524" cy="391763"/>
          </a:xfrm>
        </p:grpSpPr>
        <p:sp>
          <p:nvSpPr>
            <p:cNvPr id="5" name="Freeform 5"/>
            <p:cNvSpPr/>
            <p:nvPr/>
          </p:nvSpPr>
          <p:spPr>
            <a:xfrm>
              <a:off x="6822919" y="2564454"/>
              <a:ext cx="132397" cy="125730"/>
            </a:xfrm>
            <a:custGeom>
              <a:rect l="l" t="t" r="r" b="b"/>
              <a:pathLst>
                <a:path w="100" h="95">
                  <a:moveTo>
                    <a:pt x="14" y="95"/>
                  </a:moveTo>
                  <a:lnTo>
                    <a:pt x="0" y="80"/>
                  </a:lnTo>
                  <a:lnTo>
                    <a:pt x="85" y="0"/>
                  </a:lnTo>
                  <a:lnTo>
                    <a:pt x="100" y="14"/>
                  </a:lnTo>
                  <a:lnTo>
                    <a:pt x="14" y="9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919598" y="2498255"/>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995036" y="2303755"/>
              <a:ext cx="207835" cy="207835"/>
            </a:xfrm>
            <a:custGeom>
              <a:rect l="l" t="t" r="r" b="b"/>
              <a:pathLst>
                <a:path w="66" h="66">
                  <a:moveTo>
                    <a:pt x="32" y="66"/>
                  </a:moveTo>
                  <a:cubicBezTo>
                    <a:pt x="23" y="66"/>
                    <a:pt x="15" y="63"/>
                    <a:pt x="9" y="57"/>
                  </a:cubicBezTo>
                  <a:cubicBezTo>
                    <a:pt x="3" y="51"/>
                    <a:pt x="0" y="43"/>
                    <a:pt x="0" y="34"/>
                  </a:cubicBezTo>
                  <a:cubicBezTo>
                    <a:pt x="0" y="25"/>
                    <a:pt x="3" y="17"/>
                    <a:pt x="9" y="11"/>
                  </a:cubicBezTo>
                  <a:cubicBezTo>
                    <a:pt x="20" y="0"/>
                    <a:pt x="20" y="0"/>
                    <a:pt x="20" y="0"/>
                  </a:cubicBezTo>
                  <a:cubicBezTo>
                    <a:pt x="66" y="46"/>
                    <a:pt x="66" y="46"/>
                    <a:pt x="66" y="46"/>
                  </a:cubicBezTo>
                  <a:cubicBezTo>
                    <a:pt x="55" y="57"/>
                    <a:pt x="55" y="57"/>
                    <a:pt x="55" y="57"/>
                  </a:cubicBezTo>
                  <a:cubicBezTo>
                    <a:pt x="49" y="63"/>
                    <a:pt x="41" y="66"/>
                    <a:pt x="32" y="66"/>
                  </a:cubicBezTo>
                  <a:moveTo>
                    <a:pt x="20" y="12"/>
                  </a:moveTo>
                  <a:cubicBezTo>
                    <a:pt x="15" y="17"/>
                    <a:pt x="15" y="17"/>
                    <a:pt x="15" y="17"/>
                  </a:cubicBezTo>
                  <a:cubicBezTo>
                    <a:pt x="10" y="22"/>
                    <a:pt x="8" y="28"/>
                    <a:pt x="8" y="34"/>
                  </a:cubicBezTo>
                  <a:cubicBezTo>
                    <a:pt x="8" y="40"/>
                    <a:pt x="10" y="46"/>
                    <a:pt x="15" y="51"/>
                  </a:cubicBezTo>
                  <a:cubicBezTo>
                    <a:pt x="20" y="56"/>
                    <a:pt x="26" y="58"/>
                    <a:pt x="32" y="58"/>
                  </a:cubicBezTo>
                  <a:cubicBezTo>
                    <a:pt x="38" y="58"/>
                    <a:pt x="44" y="56"/>
                    <a:pt x="49" y="51"/>
                  </a:cubicBezTo>
                  <a:cubicBezTo>
                    <a:pt x="54" y="46"/>
                    <a:pt x="54" y="46"/>
                    <a:pt x="54" y="46"/>
                  </a:cubicBezTo>
                  <a:lnTo>
                    <a:pt x="20" y="1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816347" y="2385765"/>
              <a:ext cx="304419" cy="309753"/>
            </a:xfrm>
            <a:custGeom>
              <a:rect l="l" t="t" r="r" b="b"/>
              <a:pathLst>
                <a:path w="230" h="234">
                  <a:moveTo>
                    <a:pt x="0" y="234"/>
                  </a:moveTo>
                  <a:lnTo>
                    <a:pt x="22" y="49"/>
                  </a:lnTo>
                  <a:lnTo>
                    <a:pt x="112" y="0"/>
                  </a:lnTo>
                  <a:lnTo>
                    <a:pt x="121" y="16"/>
                  </a:lnTo>
                  <a:lnTo>
                    <a:pt x="41" y="61"/>
                  </a:lnTo>
                  <a:lnTo>
                    <a:pt x="24" y="211"/>
                  </a:lnTo>
                  <a:lnTo>
                    <a:pt x="185" y="180"/>
                  </a:lnTo>
                  <a:lnTo>
                    <a:pt x="211" y="111"/>
                  </a:lnTo>
                  <a:lnTo>
                    <a:pt x="230" y="116"/>
                  </a:lnTo>
                  <a:lnTo>
                    <a:pt x="199" y="199"/>
                  </a:lnTo>
                  <a:lnTo>
                    <a:pt x="0" y="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6683187" y="3294307"/>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6811680" y="3422847"/>
            <a:ext cx="395764" cy="395668"/>
            <a:chOff x="6811680" y="3422847"/>
            <a:chExt cx="395764" cy="395668"/>
          </a:xfrm>
        </p:grpSpPr>
        <p:sp>
          <p:nvSpPr>
            <p:cNvPr id="11" name="Freeform 11"/>
            <p:cNvSpPr/>
            <p:nvPr/>
          </p:nvSpPr>
          <p:spPr>
            <a:xfrm>
              <a:off x="6859305" y="3655733"/>
              <a:ext cx="300419" cy="162782"/>
            </a:xfrm>
            <a:custGeom>
              <a:rect l="l" t="t" r="r" b="b"/>
              <a:pathLst>
                <a:path w="226" h="123">
                  <a:moveTo>
                    <a:pt x="227" y="123"/>
                  </a:moveTo>
                  <a:lnTo>
                    <a:pt x="0" y="123"/>
                  </a:lnTo>
                  <a:lnTo>
                    <a:pt x="0" y="0"/>
                  </a:lnTo>
                  <a:lnTo>
                    <a:pt x="19" y="0"/>
                  </a:lnTo>
                  <a:lnTo>
                    <a:pt x="19" y="104"/>
                  </a:lnTo>
                  <a:lnTo>
                    <a:pt x="208" y="104"/>
                  </a:lnTo>
                  <a:lnTo>
                    <a:pt x="208" y="0"/>
                  </a:lnTo>
                  <a:lnTo>
                    <a:pt x="227" y="0"/>
                  </a:lnTo>
                  <a:lnTo>
                    <a:pt x="227" y="1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811680" y="3422847"/>
              <a:ext cx="395764" cy="228981"/>
            </a:xfrm>
            <a:custGeom>
              <a:rect l="l" t="t" r="r" b="b"/>
              <a:pathLst>
                <a:path w="299" h="173">
                  <a:moveTo>
                    <a:pt x="284" y="173"/>
                  </a:moveTo>
                  <a:lnTo>
                    <a:pt x="149" y="29"/>
                  </a:lnTo>
                  <a:lnTo>
                    <a:pt x="14" y="173"/>
                  </a:lnTo>
                  <a:lnTo>
                    <a:pt x="0" y="159"/>
                  </a:lnTo>
                  <a:lnTo>
                    <a:pt x="149" y="0"/>
                  </a:lnTo>
                  <a:lnTo>
                    <a:pt x="299" y="159"/>
                  </a:lnTo>
                  <a:lnTo>
                    <a:pt x="284" y="17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958650" y="3655733"/>
              <a:ext cx="100584" cy="112490"/>
            </a:xfrm>
            <a:custGeom>
              <a:rect l="l" t="t" r="r" b="b"/>
              <a:pathLst>
                <a:path w="76" h="85">
                  <a:moveTo>
                    <a:pt x="76" y="85"/>
                  </a:moveTo>
                  <a:lnTo>
                    <a:pt x="57" y="85"/>
                  </a:lnTo>
                  <a:lnTo>
                    <a:pt x="57" y="19"/>
                  </a:lnTo>
                  <a:lnTo>
                    <a:pt x="19" y="19"/>
                  </a:lnTo>
                  <a:lnTo>
                    <a:pt x="19" y="85"/>
                  </a:lnTo>
                  <a:lnTo>
                    <a:pt x="0" y="85"/>
                  </a:lnTo>
                  <a:lnTo>
                    <a:pt x="0" y="0"/>
                  </a:lnTo>
                  <a:lnTo>
                    <a:pt x="76" y="0"/>
                  </a:lnTo>
                  <a:lnTo>
                    <a:pt x="76" y="8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58650" y="3530003"/>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 name="AutoShape 15"/>
          <p:cNvSpPr/>
          <p:nvPr/>
        </p:nvSpPr>
        <p:spPr>
          <a:xfrm>
            <a:off x="6692712" y="4617091"/>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6797440" y="4721819"/>
            <a:ext cx="443293" cy="443294"/>
            <a:chOff x="6797440" y="4721819"/>
            <a:chExt cx="443293" cy="443294"/>
          </a:xfrm>
        </p:grpSpPr>
        <p:sp>
          <p:nvSpPr>
            <p:cNvPr id="17" name="Freeform 17"/>
            <p:cNvSpPr/>
            <p:nvPr/>
          </p:nvSpPr>
          <p:spPr>
            <a:xfrm>
              <a:off x="6797440" y="4902032"/>
              <a:ext cx="97250" cy="165926"/>
            </a:xfrm>
            <a:custGeom>
              <a:rect l="l" t="t" r="r" b="b"/>
              <a:pathLst>
                <a:path w="28" h="48">
                  <a:moveTo>
                    <a:pt x="28" y="48"/>
                  </a:moveTo>
                  <a:cubicBezTo>
                    <a:pt x="24" y="48"/>
                    <a:pt x="24" y="48"/>
                    <a:pt x="24" y="48"/>
                  </a:cubicBezTo>
                  <a:cubicBezTo>
                    <a:pt x="10" y="48"/>
                    <a:pt x="0" y="38"/>
                    <a:pt x="0" y="24"/>
                  </a:cubicBezTo>
                  <a:cubicBezTo>
                    <a:pt x="0" y="10"/>
                    <a:pt x="10" y="0"/>
                    <a:pt x="24" y="0"/>
                  </a:cubicBezTo>
                  <a:cubicBezTo>
                    <a:pt x="28" y="0"/>
                    <a:pt x="28" y="0"/>
                    <a:pt x="28" y="0"/>
                  </a:cubicBezTo>
                  <a:lnTo>
                    <a:pt x="28" y="48"/>
                  </a:lnTo>
                  <a:close/>
                  <a:moveTo>
                    <a:pt x="20" y="8"/>
                  </a:moveTo>
                  <a:cubicBezTo>
                    <a:pt x="13" y="10"/>
                    <a:pt x="8" y="16"/>
                    <a:pt x="8" y="24"/>
                  </a:cubicBezTo>
                  <a:cubicBezTo>
                    <a:pt x="8" y="32"/>
                    <a:pt x="13" y="38"/>
                    <a:pt x="20" y="40"/>
                  </a:cubicBezTo>
                  <a:lnTo>
                    <a:pt x="20" y="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7143483" y="4902032"/>
              <a:ext cx="97250" cy="165926"/>
            </a:xfrm>
            <a:custGeom>
              <a:rect l="l" t="t" r="r" b="b"/>
              <a:pathLst>
                <a:path w="28" h="48">
                  <a:moveTo>
                    <a:pt x="4" y="48"/>
                  </a:moveTo>
                  <a:cubicBezTo>
                    <a:pt x="0" y="48"/>
                    <a:pt x="0" y="48"/>
                    <a:pt x="0" y="48"/>
                  </a:cubicBezTo>
                  <a:cubicBezTo>
                    <a:pt x="0" y="0"/>
                    <a:pt x="0" y="0"/>
                    <a:pt x="0" y="0"/>
                  </a:cubicBezTo>
                  <a:cubicBezTo>
                    <a:pt x="4" y="0"/>
                    <a:pt x="4" y="0"/>
                    <a:pt x="4" y="0"/>
                  </a:cubicBezTo>
                  <a:cubicBezTo>
                    <a:pt x="18" y="0"/>
                    <a:pt x="28" y="10"/>
                    <a:pt x="28" y="24"/>
                  </a:cubicBezTo>
                  <a:cubicBezTo>
                    <a:pt x="28" y="38"/>
                    <a:pt x="18" y="48"/>
                    <a:pt x="4" y="48"/>
                  </a:cubicBezTo>
                  <a:moveTo>
                    <a:pt x="8" y="8"/>
                  </a:moveTo>
                  <a:cubicBezTo>
                    <a:pt x="8" y="40"/>
                    <a:pt x="8" y="40"/>
                    <a:pt x="8" y="40"/>
                  </a:cubicBezTo>
                  <a:cubicBezTo>
                    <a:pt x="15" y="38"/>
                    <a:pt x="20" y="32"/>
                    <a:pt x="20" y="24"/>
                  </a:cubicBezTo>
                  <a:cubicBezTo>
                    <a:pt x="20" y="16"/>
                    <a:pt x="15" y="10"/>
                    <a:pt x="8"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172058" y="5095104"/>
              <a:ext cx="41434" cy="41434"/>
            </a:xfrm>
            <a:custGeom>
              <a:rect l="l" t="t" r="r" b="b"/>
              <a:pathLst>
                <a:path w="12" h="12">
                  <a:moveTo>
                    <a:pt x="0" y="12"/>
                  </a:moveTo>
                  <a:cubicBezTo>
                    <a:pt x="0" y="4"/>
                    <a:pt x="0" y="4"/>
                    <a:pt x="0" y="4"/>
                  </a:cubicBezTo>
                  <a:cubicBezTo>
                    <a:pt x="2" y="4"/>
                    <a:pt x="4" y="3"/>
                    <a:pt x="4" y="0"/>
                  </a:cubicBezTo>
                  <a:cubicBezTo>
                    <a:pt x="12" y="0"/>
                    <a:pt x="12" y="0"/>
                    <a:pt x="12" y="0"/>
                  </a:cubicBezTo>
                  <a:cubicBezTo>
                    <a:pt x="12" y="7"/>
                    <a:pt x="7" y="12"/>
                    <a:pt x="0" y="1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116337" y="5109391"/>
              <a:ext cx="55817" cy="2714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7040518" y="5082150"/>
              <a:ext cx="82963" cy="82963"/>
            </a:xfrm>
            <a:custGeom>
              <a:rect l="l" t="t" r="r" b="b"/>
              <a:pathLst>
                <a:path w="24" h="24">
                  <a:moveTo>
                    <a:pt x="12" y="24"/>
                  </a:moveTo>
                  <a:cubicBezTo>
                    <a:pt x="5" y="24"/>
                    <a:pt x="0" y="19"/>
                    <a:pt x="0" y="12"/>
                  </a:cubicBezTo>
                  <a:cubicBezTo>
                    <a:pt x="0" y="5"/>
                    <a:pt x="5" y="0"/>
                    <a:pt x="12" y="0"/>
                  </a:cubicBezTo>
                  <a:cubicBezTo>
                    <a:pt x="19" y="0"/>
                    <a:pt x="24" y="5"/>
                    <a:pt x="24" y="12"/>
                  </a:cubicBezTo>
                  <a:cubicBezTo>
                    <a:pt x="24" y="19"/>
                    <a:pt x="19" y="24"/>
                    <a:pt x="12" y="24"/>
                  </a:cubicBezTo>
                  <a:moveTo>
                    <a:pt x="12" y="8"/>
                  </a:moveTo>
                  <a:cubicBezTo>
                    <a:pt x="10" y="8"/>
                    <a:pt x="8" y="10"/>
                    <a:pt x="8" y="12"/>
                  </a:cubicBezTo>
                  <a:cubicBezTo>
                    <a:pt x="8" y="14"/>
                    <a:pt x="10" y="16"/>
                    <a:pt x="12" y="16"/>
                  </a:cubicBezTo>
                  <a:cubicBezTo>
                    <a:pt x="14" y="16"/>
                    <a:pt x="16" y="14"/>
                    <a:pt x="16" y="12"/>
                  </a:cubicBezTo>
                  <a:cubicBezTo>
                    <a:pt x="16" y="10"/>
                    <a:pt x="14" y="8"/>
                    <a:pt x="12"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67448" y="4721819"/>
              <a:ext cx="304609" cy="151543"/>
            </a:xfrm>
            <a:custGeom>
              <a:rect l="l" t="t" r="r" b="b"/>
              <a:pathLst>
                <a:path w="88" h="44">
                  <a:moveTo>
                    <a:pt x="88" y="44"/>
                  </a:moveTo>
                  <a:cubicBezTo>
                    <a:pt x="80" y="44"/>
                    <a:pt x="80" y="44"/>
                    <a:pt x="80" y="44"/>
                  </a:cubicBezTo>
                  <a:cubicBezTo>
                    <a:pt x="80" y="24"/>
                    <a:pt x="64" y="8"/>
                    <a:pt x="44" y="8"/>
                  </a:cubicBezTo>
                  <a:cubicBezTo>
                    <a:pt x="24" y="8"/>
                    <a:pt x="8" y="24"/>
                    <a:pt x="8" y="44"/>
                  </a:cubicBezTo>
                  <a:cubicBezTo>
                    <a:pt x="0" y="44"/>
                    <a:pt x="0" y="44"/>
                    <a:pt x="0" y="44"/>
                  </a:cubicBezTo>
                  <a:cubicBezTo>
                    <a:pt x="0" y="20"/>
                    <a:pt x="20" y="0"/>
                    <a:pt x="44" y="0"/>
                  </a:cubicBezTo>
                  <a:cubicBezTo>
                    <a:pt x="68" y="0"/>
                    <a:pt x="88" y="20"/>
                    <a:pt x="88" y="4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23" name="Picture 23"/>
          <p:cNvPicPr>
            <a:picLocks noChangeAspect="1"/>
          </p:cNvPicPr>
          <p:nvPr/>
        </p:nvPicPr>
        <p:blipFill>
          <a:blip r:embed="rId2"/>
          <a:srcRect l="28340" r="28340"/>
          <a:stretch>
            <a:fillRect/>
          </a:stretch>
        </p:blipFill>
        <p:spPr>
          <a:xfrm>
            <a:off x="573317" y="3848733"/>
            <a:ext cx="2634960" cy="2341801"/>
          </a:xfrm>
          <a:prstGeom prst="rect">
            <a:avLst/>
          </a:prstGeom>
        </p:spPr>
      </p:pic>
      <p:pic>
        <p:nvPicPr>
          <p:cNvPr id="24" name="Picture 24"/>
          <p:cNvPicPr>
            <a:picLocks noChangeAspect="1"/>
          </p:cNvPicPr>
          <p:nvPr/>
        </p:nvPicPr>
        <p:blipFill>
          <a:blip r:embed="rId3"/>
          <a:srcRect t="5425" b="5425"/>
          <a:stretch>
            <a:fillRect/>
          </a:stretch>
        </p:blipFill>
        <p:spPr>
          <a:xfrm>
            <a:off x="3337865" y="1324021"/>
            <a:ext cx="2689304" cy="2397530"/>
          </a:xfrm>
          <a:prstGeom prst="rect">
            <a:avLst/>
          </a:prstGeom>
        </p:spPr>
      </p:pic>
      <p:pic>
        <p:nvPicPr>
          <p:cNvPr id="25" name="Picture 25"/>
          <p:cNvPicPr>
            <a:picLocks noChangeAspect="1"/>
          </p:cNvPicPr>
          <p:nvPr/>
        </p:nvPicPr>
        <p:blipFill>
          <a:blip r:embed="rId4"/>
          <a:srcRect t="6461" b="6461"/>
          <a:stretch>
            <a:fillRect/>
          </a:stretch>
        </p:blipFill>
        <p:spPr>
          <a:xfrm>
            <a:off x="3337865" y="3848733"/>
            <a:ext cx="2689304" cy="2341801"/>
          </a:xfrm>
          <a:prstGeom prst="rect">
            <a:avLst/>
          </a:prstGeom>
        </p:spPr>
      </p:pic>
      <p:pic>
        <p:nvPicPr>
          <p:cNvPr id="26" name="Picture 26"/>
          <p:cNvPicPr>
            <a:picLocks noChangeAspect="1"/>
          </p:cNvPicPr>
          <p:nvPr/>
        </p:nvPicPr>
        <p:blipFill>
          <a:blip r:embed="rId5"/>
          <a:srcRect t="4001" b="4001"/>
          <a:stretch>
            <a:fillRect/>
          </a:stretch>
        </p:blipFill>
        <p:spPr>
          <a:xfrm>
            <a:off x="573317" y="1297445"/>
            <a:ext cx="2634960" cy="2424106"/>
          </a:xfrm>
          <a:prstGeom prst="rect">
            <a:avLst/>
          </a:prstGeom>
        </p:spPr>
      </p:pic>
      <p:sp>
        <p:nvSpPr>
          <p:cNvPr id="27" name="AutoShape 27"/>
          <p:cNvSpPr/>
          <p:nvPr/>
        </p:nvSpPr>
        <p:spPr>
          <a:xfrm>
            <a:off x="7497384" y="3334317"/>
            <a:ext cx="3914076" cy="71360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它具有主动性、批判性和建设性的特点，能够帮助个体发现问题、分析原因并寻求改进。</a:t>
            </a:r>
            <a:endParaRPr lang="en-US" sz="1100"/>
          </a:p>
        </p:txBody>
      </p:sp>
      <p:sp>
        <p:nvSpPr>
          <p:cNvPr id="28" name="AutoShape 28"/>
          <p:cNvSpPr/>
          <p:nvPr/>
        </p:nvSpPr>
        <p:spPr>
          <a:xfrm>
            <a:off x="7497384" y="4556231"/>
            <a:ext cx="3914076" cy="71360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自我反思还涉及到元认知过程，即对自己的认知过程进行认知和评价。</a:t>
            </a:r>
            <a:endParaRPr lang="en-US" sz="1100"/>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自我反思定义及特点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579263"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242745" y="4378452"/>
            <a:ext cx="753523" cy="75561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55413" y="4571047"/>
            <a:ext cx="50768"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016240" y="4120229"/>
            <a:ext cx="541877" cy="84877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536537" y="5126260"/>
            <a:ext cx="67723" cy="205359"/>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877342"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29692" y="4168902"/>
            <a:ext cx="546068" cy="846677"/>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5660" y="4061555"/>
            <a:ext cx="391573" cy="1106996"/>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974913" y="480145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332672" y="4978336"/>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655350" y="4291394"/>
            <a:ext cx="694277" cy="6984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093500" y="4563428"/>
            <a:ext cx="546068"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576054" y="4826318"/>
            <a:ext cx="67723" cy="582073"/>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345359" y="4728877"/>
            <a:ext cx="541877"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90188" y="5023771"/>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5961" y="4604671"/>
            <a:ext cx="647700" cy="6456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710475"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67552"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5173137" y="2190165"/>
            <a:ext cx="1845725" cy="3371817"/>
          </a:xfrm>
          <a:custGeom>
            <a:rect l="l" t="t" r="r" b="b"/>
            <a:pathLst>
              <a:path w="496" h="906">
                <a:moveTo>
                  <a:pt x="173" y="908"/>
                </a:moveTo>
                <a:cubicBezTo>
                  <a:pt x="173" y="908"/>
                  <a:pt x="208" y="680"/>
                  <a:pt x="187" y="613"/>
                </a:cubicBezTo>
                <a:cubicBezTo>
                  <a:pt x="0" y="357"/>
                  <a:pt x="0" y="357"/>
                  <a:pt x="0" y="357"/>
                </a:cubicBezTo>
                <a:cubicBezTo>
                  <a:pt x="0" y="357"/>
                  <a:pt x="0" y="357"/>
                  <a:pt x="0" y="357"/>
                </a:cubicBezTo>
                <a:cubicBezTo>
                  <a:pt x="203" y="547"/>
                  <a:pt x="203" y="547"/>
                  <a:pt x="203" y="547"/>
                </a:cubicBezTo>
                <a:cubicBezTo>
                  <a:pt x="230" y="0"/>
                  <a:pt x="230" y="0"/>
                  <a:pt x="230" y="0"/>
                </a:cubicBezTo>
                <a:cubicBezTo>
                  <a:pt x="255" y="237"/>
                  <a:pt x="255" y="237"/>
                  <a:pt x="255" y="237"/>
                </a:cubicBezTo>
                <a:cubicBezTo>
                  <a:pt x="271" y="439"/>
                  <a:pt x="271" y="439"/>
                  <a:pt x="271" y="439"/>
                </a:cubicBezTo>
                <a:cubicBezTo>
                  <a:pt x="496" y="295"/>
                  <a:pt x="496" y="295"/>
                  <a:pt x="496" y="295"/>
                </a:cubicBezTo>
                <a:cubicBezTo>
                  <a:pt x="496" y="295"/>
                  <a:pt x="496" y="295"/>
                  <a:pt x="496" y="295"/>
                </a:cubicBezTo>
                <a:cubicBezTo>
                  <a:pt x="291" y="500"/>
                  <a:pt x="291" y="500"/>
                  <a:pt x="291" y="500"/>
                </a:cubicBezTo>
                <a:cubicBezTo>
                  <a:pt x="291" y="500"/>
                  <a:pt x="268" y="500"/>
                  <a:pt x="282" y="660"/>
                </a:cubicBezTo>
                <a:cubicBezTo>
                  <a:pt x="295" y="819"/>
                  <a:pt x="307" y="905"/>
                  <a:pt x="307" y="905"/>
                </a:cubicBezTo>
                <a:lnTo>
                  <a:pt x="173" y="908"/>
                </a:lnTo>
                <a:close/>
              </a:path>
            </a:pathLst>
          </a:cu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0" y="5151966"/>
            <a:ext cx="12192000" cy="1706034"/>
          </a:xfrm>
          <a:custGeom>
            <a:rect l="l" t="t" r="r" b="b"/>
            <a:pathLst>
              <a:path w="7680" h="1506">
                <a:moveTo>
                  <a:pt x="0" y="1489"/>
                </a:moveTo>
                <a:cubicBezTo>
                  <a:pt x="0" y="700"/>
                  <a:pt x="0" y="700"/>
                  <a:pt x="0" y="700"/>
                </a:cubicBezTo>
                <a:cubicBezTo>
                  <a:pt x="199" y="561"/>
                  <a:pt x="512" y="434"/>
                  <a:pt x="940" y="320"/>
                </a:cubicBezTo>
                <a:cubicBezTo>
                  <a:pt x="1741" y="107"/>
                  <a:pt x="2709" y="0"/>
                  <a:pt x="3842" y="0"/>
                </a:cubicBezTo>
                <a:cubicBezTo>
                  <a:pt x="4976" y="0"/>
                  <a:pt x="5943" y="107"/>
                  <a:pt x="6745" y="320"/>
                </a:cubicBezTo>
                <a:cubicBezTo>
                  <a:pt x="7168" y="433"/>
                  <a:pt x="7480" y="559"/>
                  <a:pt x="7680" y="696"/>
                </a:cubicBezTo>
                <a:cubicBezTo>
                  <a:pt x="7680" y="1492"/>
                  <a:pt x="7680" y="1492"/>
                  <a:pt x="7680" y="1492"/>
                </a:cubicBezTo>
                <a:cubicBezTo>
                  <a:pt x="7673" y="1497"/>
                  <a:pt x="7666" y="1501"/>
                  <a:pt x="7659" y="1506"/>
                </a:cubicBezTo>
                <a:cubicBezTo>
                  <a:pt x="25" y="1506"/>
                  <a:pt x="25" y="1506"/>
                  <a:pt x="25" y="1506"/>
                </a:cubicBezTo>
                <a:cubicBezTo>
                  <a:pt x="16" y="1500"/>
                  <a:pt x="8" y="1494"/>
                  <a:pt x="0" y="148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173137" y="1048536"/>
            <a:ext cx="1788893" cy="178889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33902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37910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318965" y="1702027"/>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在儿童发展阶段，自我反思能力逐渐萌芽并发展。</a:t>
            </a:r>
            <a:endParaRPr lang="en-US" sz="1100"/>
          </a:p>
        </p:txBody>
      </p:sp>
      <p:sp>
        <p:nvSpPr>
          <p:cNvPr id="26" name="AutoShape 26"/>
          <p:cNvSpPr/>
          <p:nvPr/>
        </p:nvSpPr>
        <p:spPr>
          <a:xfrm>
            <a:off x="1318965" y="3024253"/>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学龄期儿童则需要通过教育和引导，逐渐培养起自我反思的习惯和能力。</a:t>
            </a:r>
            <a:endParaRPr lang="en-US" sz="1100"/>
          </a:p>
        </p:txBody>
      </p:sp>
      <p:sp>
        <p:nvSpPr>
          <p:cNvPr id="27" name="AutoShape 27"/>
          <p:cNvSpPr/>
          <p:nvPr/>
        </p:nvSpPr>
        <p:spPr>
          <a:xfrm>
            <a:off x="8016240" y="1702027"/>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学龄前儿童开始表现出自我意识的萌芽，能够对自己的行为进行简单的评价。</a:t>
            </a:r>
            <a:endParaRPr lang="en-US" sz="1100"/>
          </a:p>
        </p:txBody>
      </p:sp>
      <p:sp>
        <p:nvSpPr>
          <p:cNvPr id="28" name="AutoShape 28"/>
          <p:cNvSpPr/>
          <p:nvPr/>
        </p:nvSpPr>
        <p:spPr>
          <a:xfrm>
            <a:off x="8016240" y="3064629"/>
            <a:ext cx="2919889" cy="62108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青春期则是自我反思能力发展的关键时期，需要更多的自主性和独立性来支持其发展。</a:t>
            </a:r>
            <a:endParaRPr lang="en-US" sz="1100"/>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儿童发展阶段与需求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帮助儿童建立正确的自我认知</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通过自我反思，儿童能够更全面地认识自己，了解自己的优点和不足，从而形成正确的自我认知。</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4917" r="1491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促进儿童情感和社会性发展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自我反思有助于儿童理解和处理自己的情感，提高其情感调节能力，同时也能促进其社会性发展，更好地与他人交往和合作。</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培养儿童自主学习和解决问题的能力</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自我反思能够激发儿童的内在动机，培养其自主学习和解决问题的能力，为未来的学习和生活奠定基础。</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自我反思在儿童成长中作用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家庭教育中培养方法</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引导者</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家长应成为孩子成长道路上的引导者，帮助他们建立正确的价值观和人生观。</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支持者</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在孩子遇到困难时，家长应给予关心和支持，鼓励他们勇敢面对挑战。</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反馈者</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家长应及时给予孩子反馈，让他们了解自己的优点和不足，从而激发自我反思的动力。</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家长角色定位与策略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建立民主、平等的家庭氛围，让孩子敢于表达自己的想法和感受。</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民主氛围</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0625" r="10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鼓励创新</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宽容失败</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8083" r="80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鼓励孩子尝试新事物，培养创新思维和解决问题的能力。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当孩子失败时，家长应表现出宽容和理解，引导他们从失败中汲取教训。</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家庭氛围营造技巧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耐心倾听孩子的想法和感受，让他们感受到被尊重和理解。</a:t>
            </a:r>
          </a:p>
        </p:txBody>
      </p:sp>
      <p:pic>
        <p:nvPicPr>
          <p:cNvPr id="4" name="Picture 4"/>
          <p:cNvPicPr>
            <a:picLocks noChangeAspect="1"/>
          </p:cNvPicPr>
          <p:nvPr/>
        </p:nvPicPr>
        <p:blipFill>
          <a:blip r:embed="rId2"/>
          <a:srcRect l="10500" r="105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2500" r="1250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倾听孩子</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通过提问的方式引导孩子进行深入思考，激发他们的自我反思能力。</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提问引导</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与孩子共同讨论问题，分享彼此的看法和经验，促进相互学习和成长。</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共同讨论</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亲子沟通促进自我反思</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学校教育中培养途径</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2634" b="12634"/>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教师引导与支持策略</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提问与讨论</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通过提问引导儿童思考自己的行为，讨论不同行为带来的后果，激发其自我反思意识。</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鼓励自我评价</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让儿童在完成任务后自我评价，指出自己的优点和不足，培养自我认知和评价能力。</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提供反馈</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对儿童的行为给予及时、具体的反馈，帮助其了解自己的表现，引导其进行自我调整。</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https://d.book118.com/487015015152006043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2024-09-17T20:48:43.207</cp:lastPrinted>
  <dcterms:created xsi:type="dcterms:W3CDTF">2024-09-17T12:48:43Z</dcterms:created>
  <dcterms:modified xsi:type="dcterms:W3CDTF">2024-09-17T12:48:45Z</dcterms:modified>
</cp:coreProperties>
</file>