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61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9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0" name="幻灯片图像占位符 1"/>
          <p:cNvSpPr>
            <a:spLocks noGrp="1" noRot="1" noChangeAspect="1"/>
          </p:cNvSpPr>
          <p:nvPr>
            <p:ph type="sldImg"/>
          </p:nvPr>
        </p:nvSpPr>
        <p:spPr/>
      </p:sp>
      <p:sp>
        <p:nvSpPr>
          <p:cNvPr id="1048632" name="备注占位符 2"/>
          <p:cNvSpPr>
            <a:spLocks noGrp="1"/>
          </p:cNvSpPr>
          <p:nvPr>
            <p:ph type="body" idx="1"/>
          </p:nvPr>
        </p:nvSpPr>
        <p:spPr/>
        <p:txBody>
          <a:bodyPr/>
          <a:lstStyle/>
          <a:p>
            <a:endParaRPr lang="zh-CN" altLang="en-US"/>
          </a:p>
        </p:txBody>
      </p:sp>
      <p:sp>
        <p:nvSpPr>
          <p:cNvPr id="104863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5.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jpeg" /><Relationship Id="rId10" Type="http://schemas.openxmlformats.org/officeDocument/2006/relationships/tags" Target="../tags/tag43.xml" /><Relationship Id="rId11" Type="http://schemas.openxmlformats.org/officeDocument/2006/relationships/tags" Target="../tags/tag44.xml" /><Relationship Id="rId12" Type="http://schemas.openxmlformats.org/officeDocument/2006/relationships/tags" Target="../tags/tag45.xml" /><Relationship Id="rId13" Type="http://schemas.openxmlformats.org/officeDocument/2006/relationships/tags" Target="../tags/tag46.xml" /><Relationship Id="rId14" Type="http://schemas.openxmlformats.org/officeDocument/2006/relationships/tags" Target="../tags/tag47.xml" /><Relationship Id="rId15" Type="http://schemas.openxmlformats.org/officeDocument/2006/relationships/tags" Target="../tags/tag48.xml" /><Relationship Id="rId16" Type="http://schemas.openxmlformats.org/officeDocument/2006/relationships/tags" Target="../tags/tag49.xml" /><Relationship Id="rId17" Type="http://schemas.openxmlformats.org/officeDocument/2006/relationships/tags" Target="../tags/tag50.xml" /><Relationship Id="rId18"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7.png"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3.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8D3D4E-D864-4FDB-95B4-E4A19E3A6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A0B939-2F1A-40C9-A27B-CCC1B35C40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FFF177-0706-4522-ADBF-2B31DEF20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D714FD-383B-41BC-A319-0229287711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A25591-B401-4603-B6C3-CE166A1703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16F8DB-FDC1-4FB5-9DE1-B4907A5473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6F9ED4-91AE-4B03-A1B7-700CC355F1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A354E2-97F7-44FE-86E8-C2337D5166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FFC8E9-6F02-4AFE-A24D-8047CF44F7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12D78-E8B9-4535-84F3-A06086283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B6057-5F26-44C9-A1BD-D9D7D4458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8"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57" name="图形 3"/>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674"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76"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任意多边形: 形状 7"/>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0" name="任意多边形: 形状 8"/>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形状 9"/>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4" name="副标题"/>
          <p:cNvSpPr txBox="1">
            <a:spLocks noGrp="1"/>
          </p:cNvSpPr>
          <p:nvPr>
            <p:ph type="body" idx="3" hasCustomPrompt="1"/>
            <p:custDataLst>
              <p:tags r:id="rId10"/>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1048686" name="标题"/>
          <p:cNvSpPr txBox="1">
            <a:spLocks noGrp="1"/>
          </p:cNvSpPr>
          <p:nvPr>
            <p:ph type="title" idx="2" hasCustomPrompt="1"/>
            <p:custDataLst>
              <p:tags r:id="rId11"/>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1048688" name="署名"/>
          <p:cNvSpPr txBox="1">
            <a:spLocks noGrp="1"/>
          </p:cNvSpPr>
          <p:nvPr>
            <p:ph type="body" idx="1" hasCustomPrompt="1"/>
            <p:custDataLst>
              <p:tags r:id="rId12"/>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690"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2"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698"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048700"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4"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8"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1" name="图片 20" descr="背景图案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3" name="图形 12"/>
          <p:cNvPicPr>
            <a:picLocks noChangeAspect="1"/>
          </p:cNvPicPr>
          <p:nvPr>
            <p:custDataLst>
              <p:tags r:id="rId4"/>
            </p:custDataLst>
          </p:nvPr>
        </p:nvPicPr>
        <p:blipFill>
          <a:blip r:embed="rId3"/>
          <a:stretch>
            <a:fillRect/>
          </a:stretch>
        </p:blipFill>
        <p:spPr>
          <a:xfrm flipH="1">
            <a:off x="3542665" y="-78105"/>
            <a:ext cx="2553970" cy="4432935"/>
          </a:xfrm>
          <a:prstGeom prst="rect">
            <a:avLst/>
          </a:prstGeom>
        </p:spPr>
      </p:pic>
      <p:sp>
        <p:nvSpPr>
          <p:cNvPr id="1048714" name="图形 6"/>
          <p:cNvSpPr/>
          <p:nvPr>
            <p:custDataLst>
              <p:tags r:id="rId5"/>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6" name="图片 3" descr="光源1"/>
          <p:cNvSpPr/>
          <p:nvPr>
            <p:custDataLst>
              <p:tags r:id="rId6"/>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52000">
                <a:schemeClr val="accent2"/>
              </a:gs>
              <a:gs pos="100000">
                <a:schemeClr val="accent1"/>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8" name="任意多边形 43"/>
          <p:cNvSpPr/>
          <p:nvPr>
            <p:custDataLst>
              <p:tags r:id="rId7"/>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0" name="任意多边形 47"/>
          <p:cNvSpPr/>
          <p:nvPr>
            <p:custDataLst>
              <p:tags r:id="rId8"/>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0">
                <a:schemeClr val="accent2">
                  <a:alpha val="0"/>
                </a:schemeClr>
              </a:gs>
              <a:gs pos="57000">
                <a:schemeClr val="accent5">
                  <a:alpha val="2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2" name="任意多边形 51"/>
          <p:cNvSpPr/>
          <p:nvPr>
            <p:custDataLst>
              <p:tags r:id="rId9"/>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4" name="标题"/>
          <p:cNvSpPr txBox="1">
            <a:spLocks noGrp="1"/>
          </p:cNvSpPr>
          <p:nvPr>
            <p:ph type="title" idx="2" hasCustomPrompt="1"/>
            <p:custDataLst>
              <p:tags r:id="rId10"/>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1048726" name="副标题"/>
          <p:cNvSpPr txBox="1">
            <a:spLocks noGrp="1"/>
          </p:cNvSpPr>
          <p:nvPr>
            <p:ph type="body" idx="1" hasCustomPrompt="1"/>
            <p:custDataLst>
              <p:tags r:id="rId11"/>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1048728"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0"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32"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5" name="图片 17" descr="图片包含 游戏机  描述已自动生成"/>
          <p:cNvPicPr>
            <a:picLocks noChangeAspect="1"/>
          </p:cNvPicPr>
          <p:nvPr>
            <p:custDataLst>
              <p:tags r:id="rId2"/>
            </p:custDataLst>
          </p:nvPr>
        </p:nvPicPr>
        <p:blipFill>
          <a:blip r:embed="rId1"/>
          <a:stretch>
            <a:fillRect/>
          </a:stretch>
        </p:blipFill>
        <p:spPr>
          <a:xfrm>
            <a:off x="0" y="2142"/>
            <a:ext cx="12192000" cy="6853716"/>
          </a:xfrm>
          <a:prstGeom prst="rect">
            <a:avLst/>
          </a:prstGeom>
        </p:spPr>
      </p:pic>
      <p:pic>
        <p:nvPicPr>
          <p:cNvPr id="2097167" name="图形 3"/>
          <p:cNvPicPr>
            <a:picLocks noChangeAspect="1"/>
          </p:cNvPicPr>
          <p:nvPr>
            <p:custDataLst>
              <p:tags r:id="rId4"/>
            </p:custDataLst>
          </p:nvPr>
        </p:nvPicPr>
        <p:blipFill>
          <a:blip r:embed="rId3"/>
          <a:stretch>
            <a:fillRect/>
          </a:stretch>
        </p:blipFill>
        <p:spPr>
          <a:xfrm flipH="1">
            <a:off x="1407160" y="-78105"/>
            <a:ext cx="2416175" cy="4410710"/>
          </a:xfrm>
          <a:prstGeom prst="rect">
            <a:avLst/>
          </a:prstGeom>
        </p:spPr>
      </p:pic>
      <p:sp>
        <p:nvSpPr>
          <p:cNvPr id="1048734" name="图形 6"/>
          <p:cNvSpPr/>
          <p:nvPr>
            <p:custDataLst>
              <p:tags r:id="rId5"/>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36" name="任意多边形 13"/>
          <p:cNvSpPr/>
          <p:nvPr>
            <p:custDataLst>
              <p:tags r:id="rId6"/>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52000">
                <a:schemeClr val="accent2"/>
              </a:gs>
              <a:gs pos="100000">
                <a:schemeClr val="accent1"/>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8" name="任意多边形 16"/>
          <p:cNvSpPr/>
          <p:nvPr>
            <p:custDataLst>
              <p:tags r:id="rId7"/>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0">
                <a:schemeClr val="accent1">
                  <a:alpha val="78000"/>
                </a:schemeClr>
              </a:gs>
              <a:gs pos="100000">
                <a:schemeClr val="accent2">
                  <a:alpha val="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0" name="任意多边形 19"/>
          <p:cNvSpPr/>
          <p:nvPr>
            <p:custDataLst>
              <p:tags r:id="rId8"/>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任意多边形 23"/>
          <p:cNvSpPr/>
          <p:nvPr>
            <p:custDataLst>
              <p:tags r:id="rId9"/>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4" name="节编号"/>
          <p:cNvSpPr txBox="1">
            <a:spLocks noGrp="1"/>
          </p:cNvSpPr>
          <p:nvPr>
            <p:ph type="body" idx="5" hasCustomPrompt="1"/>
            <p:custDataLst>
              <p:tags r:id="rId10"/>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1048746" name="标题"/>
          <p:cNvSpPr txBox="1">
            <a:spLocks noGrp="1"/>
          </p:cNvSpPr>
          <p:nvPr>
            <p:ph type="title" idx="4" hasCustomPrompt="1"/>
            <p:custDataLst>
              <p:tags r:id="rId11"/>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48748" name="椭圆 9"/>
          <p:cNvSpPr/>
          <p:nvPr>
            <p:custDataLst>
              <p:tags r:id="rId12"/>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0" name="椭圆 10"/>
          <p:cNvSpPr/>
          <p:nvPr>
            <p:custDataLst>
              <p:tags r:id="rId13"/>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2" name="椭圆 11"/>
          <p:cNvSpPr/>
          <p:nvPr>
            <p:custDataLst>
              <p:tags r:id="rId14"/>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4" name="日期占位符 3"/>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9" name="图片 10"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66"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8"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78"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1" name="图片 1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80"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2"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4"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6"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8"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9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6"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8"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0"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02"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73" name="图片 11"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04"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0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6"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18"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20"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4"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5" name="图片 9" descr="黑暗中的灯光  中度可信度描述已自动生成"/>
          <p:cNvPicPr>
            <a:picLocks noChangeAspect="1"/>
          </p:cNvPicPr>
          <p:nvPr>
            <p:custDataLst>
              <p:tags r:id="rId6"/>
            </p:custDataLst>
          </p:nvPr>
        </p:nvPicPr>
        <p:blipFill>
          <a:blip r:embed="rId5"/>
          <a:stretch>
            <a:fillRect/>
          </a:stretch>
        </p:blipFill>
        <p:spPr>
          <a:xfrm>
            <a:off x="0" y="0"/>
            <a:ext cx="12192000" cy="6858000"/>
          </a:xfrm>
          <a:prstGeom prst="rect">
            <a:avLst/>
          </a:prstGeom>
        </p:spPr>
      </p:pic>
      <p:sp>
        <p:nvSpPr>
          <p:cNvPr id="1048828"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1048830" name="页脚占位符 2"/>
          <p:cNvSpPr>
            <a:spLocks noGrp="1"/>
          </p:cNvSpPr>
          <p:nvPr>
            <p:ph type="ftr" sz="quarter" idx="11"/>
            <p:custDataLst>
              <p:tags r:id="rId8"/>
            </p:custDataLst>
          </p:nvPr>
        </p:nvSpPr>
        <p:spPr/>
        <p:txBody>
          <a:bodyPr/>
          <a:lstStyle/>
          <a:p>
            <a:endParaRPr lang="zh-CN" altLang="en-US"/>
          </a:p>
        </p:txBody>
      </p:sp>
      <p:sp>
        <p:nvSpPr>
          <p:cNvPr id="1048832"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7"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34"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83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3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6"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48"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50"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852"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54"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8"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0"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2"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866"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81" name="图片 14"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83" name="图形 4"/>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868"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0"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任意多边形: 形状 8"/>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4" name="任意多边形: 形状 12"/>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6" name="任意多边形: 形状 13"/>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8" name="标题"/>
          <p:cNvSpPr txBox="1">
            <a:spLocks noGrp="1"/>
          </p:cNvSpPr>
          <p:nvPr>
            <p:ph type="title" idx="2" hasCustomPrompt="1"/>
            <p:custDataLst>
              <p:tags r:id="rId10"/>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1048880" name="署名"/>
          <p:cNvSpPr txBox="1">
            <a:spLocks noGrp="1"/>
          </p:cNvSpPr>
          <p:nvPr>
            <p:ph type="body" idx="1" hasCustomPrompt="1"/>
            <p:custDataLst>
              <p:tags r:id="rId11"/>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8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11" descr="黑暗中的灯光  中度可信度描述已自动生成"/>
          <p:cNvPicPr>
            <a:picLocks noChangeAspect="1"/>
          </p:cNvPicPr>
          <p:nvPr>
            <p:custDataLst>
              <p:tags r:id="rId13"/>
            </p:custDataLst>
          </p:nvPr>
        </p:nvPicPr>
        <p:blipFill>
          <a:blip r:embed="rId12"/>
          <a:stretch>
            <a:fillRect/>
          </a:stretch>
        </p:blipFill>
        <p:spPr>
          <a:xfrm>
            <a:off x="0" y="0"/>
            <a:ext cx="12192000" cy="6858000"/>
          </a:xfrm>
          <a:prstGeom prst="rect">
            <a:avLst/>
          </a:prstGeom>
        </p:spPr>
      </p:pic>
      <p:sp>
        <p:nvSpPr>
          <p:cNvPr id="1048654"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04865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8"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0"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2"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4"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6"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70"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104867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607" r:id="rId2"/>
    <p:sldLayoutId id="2147485608" r:id="rId3"/>
    <p:sldLayoutId id="2147485609" r:id="rId4"/>
    <p:sldLayoutId id="2147485610" r:id="rId5"/>
    <p:sldLayoutId id="2147485611" r:id="rId6"/>
    <p:sldLayoutId id="2147485612" r:id="rId7"/>
    <p:sldLayoutId id="2147485613" r:id="rId8"/>
    <p:sldLayoutId id="2147485614" r:id="rId9"/>
    <p:sldLayoutId id="2147485615" r:id="rId10"/>
    <p:sldLayoutId id="2147485616"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21" Type="http://schemas.openxmlformats.org/officeDocument/2006/relationships/tags" Target="../tags/tag156.xml" /><Relationship Id="rId22" Type="http://schemas.openxmlformats.org/officeDocument/2006/relationships/tags" Target="../tags/tag157.xml" /><Relationship Id="rId23" Type="http://schemas.openxmlformats.org/officeDocument/2006/relationships/tags" Target="../tags/tag158.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14" Type="http://schemas.openxmlformats.org/officeDocument/2006/relationships/tags" Target="../tags/tag182.xml" /><Relationship Id="rId15" Type="http://schemas.openxmlformats.org/officeDocument/2006/relationships/tags" Target="../tags/tag183.xml" /><Relationship Id="rId16" Type="http://schemas.openxmlformats.org/officeDocument/2006/relationships/tags" Target="../tags/tag184.xml" /><Relationship Id="rId17" Type="http://schemas.openxmlformats.org/officeDocument/2006/relationships/tags" Target="../tags/tag185.xml" /><Relationship Id="rId18" Type="http://schemas.openxmlformats.org/officeDocument/2006/relationships/tags" Target="../tags/tag186.xml" /><Relationship Id="rId19" Type="http://schemas.openxmlformats.org/officeDocument/2006/relationships/tags" Target="../tags/tag187.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14" Type="http://schemas.openxmlformats.org/officeDocument/2006/relationships/tags" Target="../tags/tag200.xml" /><Relationship Id="rId15" Type="http://schemas.openxmlformats.org/officeDocument/2006/relationships/tags" Target="../tags/tag201.xml" /><Relationship Id="rId16" Type="http://schemas.openxmlformats.org/officeDocument/2006/relationships/tags" Target="../tags/tag202.xml" /><Relationship Id="rId17" Type="http://schemas.openxmlformats.org/officeDocument/2006/relationships/tags" Target="../tags/tag203.xml" /><Relationship Id="rId18" Type="http://schemas.openxmlformats.org/officeDocument/2006/relationships/tags" Target="../tags/tag204.xml" /><Relationship Id="rId19" Type="http://schemas.openxmlformats.org/officeDocument/2006/relationships/tags" Target="../tags/tag205.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14" Type="http://schemas.openxmlformats.org/officeDocument/2006/relationships/tags" Target="../tags/tag221.xml" /><Relationship Id="rId15" Type="http://schemas.openxmlformats.org/officeDocument/2006/relationships/tags" Target="../tags/tag222.xml" /><Relationship Id="rId16" Type="http://schemas.openxmlformats.org/officeDocument/2006/relationships/tags" Target="../tags/tag223.xml" /><Relationship Id="rId17" Type="http://schemas.openxmlformats.org/officeDocument/2006/relationships/tags" Target="../tags/tag224.xml" /><Relationship Id="rId18" Type="http://schemas.openxmlformats.org/officeDocument/2006/relationships/tags" Target="../tags/tag225.xml" /><Relationship Id="rId19" Type="http://schemas.openxmlformats.org/officeDocument/2006/relationships/tags" Target="../tags/tag226.xml" /><Relationship Id="rId2" Type="http://schemas.openxmlformats.org/officeDocument/2006/relationships/tags" Target="../tags/tag209.xml" /><Relationship Id="rId20" Type="http://schemas.openxmlformats.org/officeDocument/2006/relationships/tags" Target="../tags/tag227.xml" /><Relationship Id="rId21" Type="http://schemas.openxmlformats.org/officeDocument/2006/relationships/tags" Target="../tags/tag228.xml" /><Relationship Id="rId22" Type="http://schemas.openxmlformats.org/officeDocument/2006/relationships/tags" Target="../tags/tag229.xml" /><Relationship Id="rId23" Type="http://schemas.openxmlformats.org/officeDocument/2006/relationships/tags" Target="../tags/tag230.xml" /><Relationship Id="rId24" Type="http://schemas.openxmlformats.org/officeDocument/2006/relationships/tags" Target="../tags/tag231.xml" /><Relationship Id="rId25" Type="http://schemas.openxmlformats.org/officeDocument/2006/relationships/tags" Target="../tags/tag232.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tags" Target="../tags/tag246.xml" /><Relationship Id="rId8" Type="http://schemas.openxmlformats.org/officeDocument/2006/relationships/tags" Target="../tags/tag247.xml" /><Relationship Id="rId9" Type="http://schemas.openxmlformats.org/officeDocument/2006/relationships/tags" Target="../tags/tag24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13" Type="http://schemas.openxmlformats.org/officeDocument/2006/relationships/tags" Target="../tags/tag275.xml" /><Relationship Id="rId14" Type="http://schemas.openxmlformats.org/officeDocument/2006/relationships/tags" Target="../tags/tag276.xml" /><Relationship Id="rId15" Type="http://schemas.openxmlformats.org/officeDocument/2006/relationships/tags" Target="../tags/tag277.xml" /><Relationship Id="rId16" Type="http://schemas.openxmlformats.org/officeDocument/2006/relationships/tags" Target="../tags/tag278.xml" /><Relationship Id="rId17" Type="http://schemas.openxmlformats.org/officeDocument/2006/relationships/tags" Target="../tags/tag279.xml" /><Relationship Id="rId18" Type="http://schemas.openxmlformats.org/officeDocument/2006/relationships/tags" Target="../tags/tag280.xml" /><Relationship Id="rId19" Type="http://schemas.openxmlformats.org/officeDocument/2006/relationships/tags" Target="../tags/tag281.xml" /><Relationship Id="rId2" Type="http://schemas.openxmlformats.org/officeDocument/2006/relationships/tags" Target="../tags/tag264.xml" /><Relationship Id="rId20" Type="http://schemas.openxmlformats.org/officeDocument/2006/relationships/tags" Target="../tags/tag282.xml" /><Relationship Id="rId21" Type="http://schemas.openxmlformats.org/officeDocument/2006/relationships/tags" Target="../tags/tag283.xml"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 Id="rId7" Type="http://schemas.openxmlformats.org/officeDocument/2006/relationships/tags" Target="../tags/tag269.xml" /><Relationship Id="rId8" Type="http://schemas.openxmlformats.org/officeDocument/2006/relationships/tags" Target="../tags/tag270.xml" /><Relationship Id="rId9" Type="http://schemas.openxmlformats.org/officeDocument/2006/relationships/tags" Target="../tags/tag27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2.xml" /><Relationship Id="rId11" Type="http://schemas.openxmlformats.org/officeDocument/2006/relationships/tags" Target="../tags/tag293.xml" /><Relationship Id="rId12" Type="http://schemas.openxmlformats.org/officeDocument/2006/relationships/tags" Target="../tags/tag294.xml" /><Relationship Id="rId13" Type="http://schemas.openxmlformats.org/officeDocument/2006/relationships/tags" Target="../tags/tag295.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tags" Target="../tags/tag290.xml" /><Relationship Id="rId9" Type="http://schemas.openxmlformats.org/officeDocument/2006/relationships/tags" Target="../tags/tag29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46145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048650" name="标题 10"/>
          <p:cNvSpPr>
            <a:spLocks noGrp="1"/>
          </p:cNvSpPr>
          <p:nvPr>
            <p:ph type="title" idx="2"/>
            <p:custDataLst>
              <p:tags r:id="rId4"/>
            </p:custDataLst>
          </p:nvPr>
        </p:nvSpPr>
        <p:spPr/>
        <p:txBody>
          <a:bodyPr>
            <a:normAutofit fontScale="90000"/>
          </a:bodyPr>
          <a:lstStyle/>
          <a:p>
            <a:r>
              <a:rPr lang="zh-CN" altLang="en-US"/>
              <a:t>矿石资源的可持续开发利用</a:t>
            </a:r>
            <a:endParaRPr lang="zh-CN" altLang="en-US"/>
          </a:p>
        </p:txBody>
      </p:sp>
      <p:sp>
        <p:nvSpPr>
          <p:cNvPr id="1048652" name="文本占位符 12"/>
          <p:cNvSpPr>
            <a:spLocks noGrp="1"/>
          </p:cNvSpPr>
          <p:nvPr>
            <p:ph type="body" idx="1"/>
            <p:custDataLst>
              <p:tags r:id="rId5"/>
            </p:custDataLst>
          </p:nvPr>
        </p:nvSpPr>
        <p:spPr/>
        <p:txBody>
          <a:bodyPr>
            <a:normAutofit fontScale="92857" lnSpcReduction="10000"/>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10" name="标题 10"/>
          <p:cNvSpPr>
            <a:spLocks noGrp="1"/>
          </p:cNvSpPr>
          <p:nvPr>
            <p:ph type="title" idx="2"/>
            <p:custDataLst>
              <p:tags r:id="rId3"/>
            </p:custDataLst>
          </p:nvPr>
        </p:nvSpPr>
        <p:spPr/>
        <p:txBody>
          <a:bodyPr>
            <a:normAutofit fontScale="95000"/>
          </a:bodyPr>
          <a:lstStyle/>
          <a:p>
            <a:r>
              <a:rPr lang="zh-CN" altLang="en-US">
                <a:solidFill>
                  <a:schemeClr val="tx1"/>
                </a:solidFill>
              </a:rPr>
              <a:t>目录</a:t>
            </a:r>
            <a:endParaRPr lang="zh-CN" altLang="en-US">
              <a:solidFill>
                <a:schemeClr val="tx1"/>
              </a:solidFill>
            </a:endParaRPr>
          </a:p>
        </p:txBody>
      </p:sp>
      <p:sp>
        <p:nvSpPr>
          <p:cNvPr id="1048912" name="文本占位符 17"/>
          <p:cNvSpPr>
            <a:spLocks noGrp="1"/>
          </p:cNvSpPr>
          <p:nvPr>
            <p:ph type="body" idx="1"/>
            <p:custDataLst>
              <p:tags r:id="rId4"/>
            </p:custDataLst>
          </p:nvPr>
        </p:nvSpPr>
        <p:spPr/>
        <p:txBody>
          <a:bodyPr/>
          <a:lstStyle/>
          <a:p>
            <a:r>
              <a:rPr lang="zh-CN" altLang="en-US"/>
              <a:t>CONTENTS</a:t>
            </a:r>
            <a:endParaRPr lang="zh-CN" altLang="en-US"/>
          </a:p>
        </p:txBody>
      </p:sp>
      <p:sp>
        <p:nvSpPr>
          <p:cNvPr id="1048914" name="矩形 46"/>
          <p:cNvSpPr/>
          <p:nvPr>
            <p:custDataLst>
              <p:tags r:id="rId5"/>
            </p:custDataLst>
          </p:nvPr>
        </p:nvSpPr>
        <p:spPr>
          <a:xfrm>
            <a:off x="4431665"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16" name="序号"/>
          <p:cNvSpPr txBox="1"/>
          <p:nvPr>
            <p:custDataLst>
              <p:tags r:id="rId6"/>
            </p:custDataLst>
          </p:nvPr>
        </p:nvSpPr>
        <p:spPr>
          <a:xfrm>
            <a:off x="4719955" y="1539875"/>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1048918" name="标题"/>
          <p:cNvSpPr txBox="1"/>
          <p:nvPr>
            <p:custDataLst>
              <p:tags r:id="rId7"/>
            </p:custDataLst>
          </p:nvPr>
        </p:nvSpPr>
        <p:spPr>
          <a:xfrm>
            <a:off x="465963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矿石资源的重要性</a:t>
            </a:r>
            <a:endParaRPr lang="zh-CN" altLang="en-US" sz="2400">
              <a:solidFill>
                <a:schemeClr val="lt1"/>
              </a:solidFill>
              <a:latin typeface="+mj-ea"/>
              <a:ea typeface="+mj-ea"/>
              <a:cs typeface="MiSans Normal" panose="00000500000000000000" charset="-122"/>
              <a:sym typeface="+mn-ea"/>
            </a:endParaRPr>
          </a:p>
        </p:txBody>
      </p:sp>
      <p:sp>
        <p:nvSpPr>
          <p:cNvPr id="1048920" name="矩形 12"/>
          <p:cNvSpPr/>
          <p:nvPr>
            <p:custDataLst>
              <p:tags r:id="rId8"/>
            </p:custDataLst>
          </p:nvPr>
        </p:nvSpPr>
        <p:spPr>
          <a:xfrm>
            <a:off x="4431665"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2" name="序号"/>
          <p:cNvSpPr txBox="1"/>
          <p:nvPr>
            <p:custDataLst>
              <p:tags r:id="rId9"/>
            </p:custDataLst>
          </p:nvPr>
        </p:nvSpPr>
        <p:spPr>
          <a:xfrm>
            <a:off x="4719955" y="3500120"/>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1048924" name="标题"/>
          <p:cNvSpPr txBox="1"/>
          <p:nvPr>
            <p:custDataLst>
              <p:tags r:id="rId10"/>
            </p:custDataLst>
          </p:nvPr>
        </p:nvSpPr>
        <p:spPr>
          <a:xfrm>
            <a:off x="4659630" y="267208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矿石资源的可持续开发利用现状</a:t>
            </a:r>
            <a:endParaRPr lang="zh-CN" altLang="en-US" sz="2400">
              <a:solidFill>
                <a:schemeClr val="lt1"/>
              </a:solidFill>
              <a:latin typeface="+mj-ea"/>
              <a:ea typeface="+mj-ea"/>
              <a:cs typeface="MiSans Normal" panose="00000500000000000000" charset="-122"/>
              <a:sym typeface="+mn-ea"/>
            </a:endParaRPr>
          </a:p>
        </p:txBody>
      </p:sp>
      <p:sp>
        <p:nvSpPr>
          <p:cNvPr id="1048926" name="矩形 7"/>
          <p:cNvSpPr/>
          <p:nvPr>
            <p:custDataLst>
              <p:tags r:id="rId11"/>
            </p:custDataLst>
          </p:nvPr>
        </p:nvSpPr>
        <p:spPr>
          <a:xfrm>
            <a:off x="4431665"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8" name="序号"/>
          <p:cNvSpPr txBox="1"/>
          <p:nvPr>
            <p:custDataLst>
              <p:tags r:id="rId12"/>
            </p:custDataLst>
          </p:nvPr>
        </p:nvSpPr>
        <p:spPr>
          <a:xfrm>
            <a:off x="4719955" y="5415280"/>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048930" name="标题"/>
          <p:cNvSpPr txBox="1"/>
          <p:nvPr>
            <p:custDataLst>
              <p:tags r:id="rId13"/>
            </p:custDataLst>
          </p:nvPr>
        </p:nvSpPr>
        <p:spPr>
          <a:xfrm>
            <a:off x="4659630" y="458724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可持续开发利用的策略与措施</a:t>
            </a:r>
            <a:endParaRPr lang="zh-CN" altLang="en-US" sz="2400">
              <a:solidFill>
                <a:schemeClr val="lt1"/>
              </a:solidFill>
              <a:latin typeface="+mj-ea"/>
              <a:ea typeface="+mj-ea"/>
              <a:cs typeface="MiSans Normal" panose="00000500000000000000" charset="-122"/>
              <a:sym typeface="+mn-ea"/>
            </a:endParaRPr>
          </a:p>
        </p:txBody>
      </p:sp>
      <p:sp>
        <p:nvSpPr>
          <p:cNvPr id="1048932" name="矩形 62"/>
          <p:cNvSpPr/>
          <p:nvPr>
            <p:custDataLst>
              <p:tags r:id="rId14"/>
            </p:custDataLst>
          </p:nvPr>
        </p:nvSpPr>
        <p:spPr>
          <a:xfrm>
            <a:off x="8081010"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34" name="序号"/>
          <p:cNvSpPr txBox="1"/>
          <p:nvPr>
            <p:custDataLst>
              <p:tags r:id="rId15"/>
            </p:custDataLst>
          </p:nvPr>
        </p:nvSpPr>
        <p:spPr>
          <a:xfrm>
            <a:off x="8368665" y="1585595"/>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1048936" name="标题"/>
          <p:cNvSpPr txBox="1"/>
          <p:nvPr>
            <p:custDataLst>
              <p:tags r:id="rId16"/>
            </p:custDataLst>
          </p:nvPr>
        </p:nvSpPr>
        <p:spPr>
          <a:xfrm>
            <a:off x="8308340" y="75692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政策与法规对可持续开发利用的影响</a:t>
            </a:r>
            <a:endParaRPr lang="zh-CN" altLang="en-US" sz="2400">
              <a:solidFill>
                <a:schemeClr val="lt1"/>
              </a:solidFill>
              <a:latin typeface="+mj-ea"/>
              <a:ea typeface="+mj-ea"/>
              <a:cs typeface="MiSans Normal" panose="00000500000000000000" charset="-122"/>
              <a:sym typeface="+mn-ea"/>
            </a:endParaRPr>
          </a:p>
        </p:txBody>
      </p:sp>
      <p:sp>
        <p:nvSpPr>
          <p:cNvPr id="1048938" name="矩形 58"/>
          <p:cNvSpPr/>
          <p:nvPr>
            <p:custDataLst>
              <p:tags r:id="rId17"/>
            </p:custDataLst>
          </p:nvPr>
        </p:nvSpPr>
        <p:spPr>
          <a:xfrm>
            <a:off x="8081010"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0" name="序号"/>
          <p:cNvSpPr txBox="1"/>
          <p:nvPr>
            <p:custDataLst>
              <p:tags r:id="rId18"/>
            </p:custDataLst>
          </p:nvPr>
        </p:nvSpPr>
        <p:spPr>
          <a:xfrm>
            <a:off x="8368665" y="3500120"/>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1048942" name="标题"/>
          <p:cNvSpPr txBox="1"/>
          <p:nvPr>
            <p:custDataLst>
              <p:tags r:id="rId19"/>
            </p:custDataLst>
          </p:nvPr>
        </p:nvSpPr>
        <p:spPr>
          <a:xfrm>
            <a:off x="8308340" y="267208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可持续开发利用的未来展望</a:t>
            </a:r>
            <a:endParaRPr lang="zh-CN" altLang="en-US" sz="2400">
              <a:solidFill>
                <a:schemeClr val="lt1"/>
              </a:solidFill>
              <a:latin typeface="+mj-ea"/>
              <a:ea typeface="+mj-ea"/>
              <a:cs typeface="MiSans Normal" panose="00000500000000000000" charset="-122"/>
              <a:sym typeface="+mn-ea"/>
            </a:endParaRPr>
          </a:p>
        </p:txBody>
      </p:sp>
      <p:sp>
        <p:nvSpPr>
          <p:cNvPr id="1048944" name="矩形 54"/>
          <p:cNvSpPr/>
          <p:nvPr>
            <p:custDataLst>
              <p:tags r:id="rId20"/>
            </p:custDataLst>
          </p:nvPr>
        </p:nvSpPr>
        <p:spPr>
          <a:xfrm>
            <a:off x="8081010"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6" name="序号"/>
          <p:cNvSpPr txBox="1"/>
          <p:nvPr>
            <p:custDataLst>
              <p:tags r:id="rId21"/>
            </p:custDataLst>
          </p:nvPr>
        </p:nvSpPr>
        <p:spPr>
          <a:xfrm>
            <a:off x="8368665" y="5415280"/>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06</a:t>
            </a:r>
            <a:endParaRPr lang="en-US" altLang="zh-CN" sz="4800" noProof="0">
              <a:effectLst/>
              <a:uLnTx/>
              <a:uFillTx/>
              <a:latin typeface="+mj-lt"/>
              <a:ea typeface="+mj-ea"/>
              <a:cs typeface="MiSans Normal" panose="00000500000000000000" charset="-122"/>
              <a:sym typeface="+mn-ea"/>
            </a:endParaRPr>
          </a:p>
        </p:txBody>
      </p:sp>
      <p:sp>
        <p:nvSpPr>
          <p:cNvPr id="1048948" name="标题"/>
          <p:cNvSpPr txBox="1"/>
          <p:nvPr>
            <p:custDataLst>
              <p:tags r:id="rId22"/>
            </p:custDataLst>
          </p:nvPr>
        </p:nvSpPr>
        <p:spPr>
          <a:xfrm>
            <a:off x="8308340" y="458724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企业如何参与可持续开发利用</a:t>
            </a:r>
            <a:endParaRPr lang="zh-CN" altLang="en-US" sz="2400">
              <a:solidFill>
                <a:schemeClr val="lt1"/>
              </a:solidFill>
              <a:latin typeface="+mj-ea"/>
              <a:ea typeface="+mj-ea"/>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10" name="文本占位符 4"/>
          <p:cNvSpPr>
            <a:spLocks noGrp="1"/>
          </p:cNvSpPr>
          <p:nvPr>
            <p:ph type="body" idx="5"/>
            <p:custDataLst>
              <p:tags r:id="rId2"/>
            </p:custDataLst>
          </p:nvPr>
        </p:nvSpPr>
        <p:spPr/>
        <p:txBody>
          <a:bodyPr>
            <a:normAutofit fontScale="93750" lnSpcReduction="20000"/>
          </a:bodyPr>
          <a:lstStyle/>
          <a:p>
            <a:r>
              <a:rPr lang="zh-CN" altLang="en-US"/>
              <a:t>PART 01</a:t>
            </a:r>
            <a:endParaRPr lang="zh-CN" altLang="en-US"/>
          </a:p>
        </p:txBody>
      </p:sp>
      <p:sp>
        <p:nvSpPr>
          <p:cNvPr id="1049012" name="标题 14"/>
          <p:cNvSpPr>
            <a:spLocks noGrp="1"/>
          </p:cNvSpPr>
          <p:nvPr>
            <p:ph type="title" idx="4"/>
            <p:custDataLst>
              <p:tags r:id="rId3"/>
            </p:custDataLst>
          </p:nvPr>
        </p:nvSpPr>
        <p:spPr/>
        <p:txBody>
          <a:bodyPr>
            <a:normAutofit fontScale="90000"/>
          </a:bodyPr>
          <a:lstStyle/>
          <a:p>
            <a:r>
              <a:rPr lang="zh-CN" altLang="en-US"/>
              <a:t>矿石资源的重要性</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86" name="标题 1"/>
          <p:cNvSpPr>
            <a:spLocks noGrp="1"/>
          </p:cNvSpPr>
          <p:nvPr>
            <p:ph type="title" idx="3"/>
          </p:nvPr>
        </p:nvSpPr>
        <p:spPr/>
        <p:txBody>
          <a:bodyPr>
            <a:normAutofit fontScale="93750"/>
          </a:bodyPr>
          <a:lstStyle/>
          <a:p>
            <a:r>
              <a:rPr lang="zh-CN" altLang="en-US"/>
              <a:t>矿石资源的定义</a:t>
            </a:r>
            <a:endParaRPr lang="zh-CN" altLang="en-US"/>
          </a:p>
        </p:txBody>
      </p:sp>
      <p:sp>
        <p:nvSpPr>
          <p:cNvPr id="1049088" name="五边形 30"/>
          <p:cNvSpPr/>
          <p:nvPr>
            <p:custDataLst>
              <p:tags r:id="rId2"/>
            </p:custDataLst>
          </p:nvPr>
        </p:nvSpPr>
        <p:spPr>
          <a:xfrm>
            <a:off x="608330" y="3207818"/>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90" name="燕尾形 36"/>
          <p:cNvSpPr/>
          <p:nvPr>
            <p:custDataLst>
              <p:tags r:id="rId3"/>
            </p:custDataLst>
          </p:nvPr>
        </p:nvSpPr>
        <p:spPr>
          <a:xfrm>
            <a:off x="3220372" y="3207818"/>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92" name="燕尾形 37"/>
          <p:cNvSpPr/>
          <p:nvPr>
            <p:custDataLst>
              <p:tags r:id="rId4"/>
            </p:custDataLst>
          </p:nvPr>
        </p:nvSpPr>
        <p:spPr>
          <a:xfrm>
            <a:off x="8444456" y="3207818"/>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94" name="燕尾形 38"/>
          <p:cNvSpPr/>
          <p:nvPr>
            <p:custDataLst>
              <p:tags r:id="rId5"/>
            </p:custDataLst>
          </p:nvPr>
        </p:nvSpPr>
        <p:spPr>
          <a:xfrm>
            <a:off x="5832414" y="3207818"/>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96" name="文本框 3"/>
          <p:cNvSpPr txBox="1"/>
          <p:nvPr>
            <p:custDataLst>
              <p:tags r:id="rId6"/>
            </p:custDataLst>
          </p:nvPr>
        </p:nvSpPr>
        <p:spPr>
          <a:xfrm>
            <a:off x="3159565"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矿石资源的种类繁多，包括金属矿石、非金属矿石、能源矿石等。</a:t>
            </a:r>
            <a:endParaRPr lang="zh-CN" altLang="en-US" sz="1400" spc="150">
              <a:solidFill>
                <a:schemeClr val="tx1"/>
              </a:solidFill>
              <a:effectLst/>
              <a:latin typeface="+mn-ea"/>
              <a:sym typeface="+mn-ea"/>
            </a:endParaRPr>
          </a:p>
        </p:txBody>
      </p:sp>
      <p:sp>
        <p:nvSpPr>
          <p:cNvPr id="1049098" name="文本框 6"/>
          <p:cNvSpPr txBox="1"/>
          <p:nvPr>
            <p:custDataLst>
              <p:tags r:id="rId7"/>
            </p:custDataLst>
          </p:nvPr>
        </p:nvSpPr>
        <p:spPr>
          <a:xfrm>
            <a:off x="608330"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矿石资源是指在地壳中自然形成的，具有经济价值的矿物集合体。</a:t>
            </a:r>
            <a:endParaRPr lang="zh-CN" altLang="en-US" sz="1400" spc="150">
              <a:solidFill>
                <a:schemeClr val="tx1"/>
              </a:solidFill>
              <a:effectLst/>
              <a:latin typeface="+mn-ea"/>
              <a:sym typeface="+mn-ea"/>
            </a:endParaRPr>
          </a:p>
        </p:txBody>
      </p:sp>
      <p:sp>
        <p:nvSpPr>
          <p:cNvPr id="1049100" name="文本框 7"/>
          <p:cNvSpPr txBox="1"/>
          <p:nvPr>
            <p:custDataLst>
              <p:tags r:id="rId8"/>
            </p:custDataLst>
          </p:nvPr>
        </p:nvSpPr>
        <p:spPr>
          <a:xfrm>
            <a:off x="5830652"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矿石资源是人类生存和发展的重要物质基础，广泛应用于工业、农业、建筑、交通等领域。</a:t>
            </a:r>
            <a:endParaRPr lang="zh-CN" altLang="en-US" sz="1400" spc="150">
              <a:solidFill>
                <a:schemeClr val="tx1"/>
              </a:solidFill>
              <a:effectLst/>
              <a:latin typeface="+mn-ea"/>
              <a:sym typeface="+mn-ea"/>
            </a:endParaRPr>
          </a:p>
        </p:txBody>
      </p:sp>
      <p:sp>
        <p:nvSpPr>
          <p:cNvPr id="1049102" name="文本框 8"/>
          <p:cNvSpPr txBox="1"/>
          <p:nvPr>
            <p:custDataLst>
              <p:tags r:id="rId9"/>
            </p:custDataLst>
          </p:nvPr>
        </p:nvSpPr>
        <p:spPr>
          <a:xfrm>
            <a:off x="8441812"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矿石资源的可持续开发利用对于保障国家经济安全和生态安全具有重要意义。</a:t>
            </a:r>
            <a:endParaRPr lang="zh-CN" altLang="en-US" sz="1400" spc="150">
              <a:solidFill>
                <a:schemeClr val="tx1"/>
              </a:solidFill>
              <a:effectLst/>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60" name="标题 1"/>
          <p:cNvSpPr>
            <a:spLocks noGrp="1"/>
          </p:cNvSpPr>
          <p:nvPr>
            <p:ph type="title" idx="3"/>
          </p:nvPr>
        </p:nvSpPr>
        <p:spPr/>
        <p:txBody>
          <a:bodyPr>
            <a:normAutofit fontScale="96875"/>
          </a:bodyPr>
          <a:lstStyle/>
          <a:p>
            <a:r>
              <a:rPr lang="zh-CN" altLang="en-US"/>
              <a:t>矿石资源的种类</a:t>
            </a:r>
            <a:endParaRPr lang="zh-CN" altLang="en-US"/>
          </a:p>
        </p:txBody>
      </p:sp>
      <p:sp>
        <p:nvSpPr>
          <p:cNvPr id="1049162" name="任意多边形: 形状 2"/>
          <p:cNvSpPr/>
          <p:nvPr>
            <p:custDataLst>
              <p:tags r:id="rId2"/>
            </p:custDataLst>
          </p:nvPr>
        </p:nvSpPr>
        <p:spPr>
          <a:xfrm rot="10800000">
            <a:off x="711703"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4" name="矩形 4"/>
          <p:cNvSpPr/>
          <p:nvPr>
            <p:custDataLst>
              <p:tags r:id="rId3"/>
            </p:custDataLst>
          </p:nvPr>
        </p:nvSpPr>
        <p:spPr>
          <a:xfrm>
            <a:off x="622282" y="427990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6" name="文本框 5"/>
          <p:cNvSpPr txBox="1"/>
          <p:nvPr>
            <p:custDataLst>
              <p:tags r:id="rId4"/>
            </p:custDataLst>
          </p:nvPr>
        </p:nvSpPr>
        <p:spPr>
          <a:xfrm>
            <a:off x="920353"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稀有金属矿石：如稀土、钨、钼等</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168" name="任意多边形: 形状 56"/>
          <p:cNvSpPr/>
          <p:nvPr>
            <p:custDataLst>
              <p:tags r:id="rId5"/>
            </p:custDataLst>
          </p:nvPr>
        </p:nvSpPr>
        <p:spPr>
          <a:xfrm rot="10800000">
            <a:off x="4417923"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170" name="矩形 57"/>
          <p:cNvSpPr/>
          <p:nvPr>
            <p:custDataLst>
              <p:tags r:id="rId6"/>
            </p:custDataLst>
          </p:nvPr>
        </p:nvSpPr>
        <p:spPr>
          <a:xfrm>
            <a:off x="4328502" y="427990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2" name="文本框 58"/>
          <p:cNvSpPr txBox="1"/>
          <p:nvPr>
            <p:custDataLst>
              <p:tags r:id="rId7"/>
            </p:custDataLst>
          </p:nvPr>
        </p:nvSpPr>
        <p:spPr>
          <a:xfrm>
            <a:off x="4626572"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宝石和玉石：如钻石、翡翠、红宝石等</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174" name="任意多边形: 形状 60"/>
          <p:cNvSpPr/>
          <p:nvPr>
            <p:custDataLst>
              <p:tags r:id="rId8"/>
            </p:custDataLst>
          </p:nvPr>
        </p:nvSpPr>
        <p:spPr>
          <a:xfrm rot="10800000">
            <a:off x="8123509"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6" name="矩形 61"/>
          <p:cNvSpPr/>
          <p:nvPr>
            <p:custDataLst>
              <p:tags r:id="rId9"/>
            </p:custDataLst>
          </p:nvPr>
        </p:nvSpPr>
        <p:spPr>
          <a:xfrm>
            <a:off x="8034722" y="427990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8" name="文本框 62"/>
          <p:cNvSpPr txBox="1"/>
          <p:nvPr>
            <p:custDataLst>
              <p:tags r:id="rId10"/>
            </p:custDataLst>
          </p:nvPr>
        </p:nvSpPr>
        <p:spPr>
          <a:xfrm>
            <a:off x="8332792"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其他特殊用途的矿石：如耐火材料、陶瓷原料等</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180" name="任意多边形: 形状 64"/>
          <p:cNvSpPr/>
          <p:nvPr>
            <p:custDataLst>
              <p:tags r:id="rId11"/>
            </p:custDataLst>
          </p:nvPr>
        </p:nvSpPr>
        <p:spPr>
          <a:xfrm rot="10800000">
            <a:off x="69711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182" name="矩形 65"/>
          <p:cNvSpPr/>
          <p:nvPr>
            <p:custDataLst>
              <p:tags r:id="rId12"/>
            </p:custDataLst>
          </p:nvPr>
        </p:nvSpPr>
        <p:spPr>
          <a:xfrm>
            <a:off x="608330" y="177928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4" name="文本框 66"/>
          <p:cNvSpPr txBox="1"/>
          <p:nvPr>
            <p:custDataLst>
              <p:tags r:id="rId13"/>
            </p:custDataLst>
          </p:nvPr>
        </p:nvSpPr>
        <p:spPr>
          <a:xfrm>
            <a:off x="906400"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金属矿石：如铁矿、铜矿、铝矿等</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186" name="任意多边形: 形状 68"/>
          <p:cNvSpPr/>
          <p:nvPr>
            <p:custDataLst>
              <p:tags r:id="rId14"/>
            </p:custDataLst>
          </p:nvPr>
        </p:nvSpPr>
        <p:spPr>
          <a:xfrm rot="10800000">
            <a:off x="440333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8" name="矩形 69"/>
          <p:cNvSpPr/>
          <p:nvPr>
            <p:custDataLst>
              <p:tags r:id="rId15"/>
            </p:custDataLst>
          </p:nvPr>
        </p:nvSpPr>
        <p:spPr>
          <a:xfrm>
            <a:off x="4313916" y="177928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0" name="文本框 70"/>
          <p:cNvSpPr txBox="1"/>
          <p:nvPr>
            <p:custDataLst>
              <p:tags r:id="rId16"/>
            </p:custDataLst>
          </p:nvPr>
        </p:nvSpPr>
        <p:spPr>
          <a:xfrm>
            <a:off x="4611986"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非金属矿石：如石灰石、石膏、石英等</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192" name="任意多边形: 形状 72"/>
          <p:cNvSpPr/>
          <p:nvPr>
            <p:custDataLst>
              <p:tags r:id="rId17"/>
            </p:custDataLst>
          </p:nvPr>
        </p:nvSpPr>
        <p:spPr>
          <a:xfrm rot="10800000">
            <a:off x="810955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194" name="矩形 73"/>
          <p:cNvSpPr/>
          <p:nvPr>
            <p:custDataLst>
              <p:tags r:id="rId18"/>
            </p:custDataLst>
          </p:nvPr>
        </p:nvSpPr>
        <p:spPr>
          <a:xfrm>
            <a:off x="8020136" y="177928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6" name="文本框 74"/>
          <p:cNvSpPr txBox="1"/>
          <p:nvPr>
            <p:custDataLst>
              <p:tags r:id="rId19"/>
            </p:custDataLst>
          </p:nvPr>
        </p:nvSpPr>
        <p:spPr>
          <a:xfrm>
            <a:off x="8318206"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charset="-122"/>
                <a:sym typeface="+mn-ea"/>
              </a:rPr>
              <a:t>能源矿石：如煤炭、石油、天然气等</a:t>
            </a:r>
            <a:endParaRPr lang="zh-CN" altLang="en-US" spc="150">
              <a:solidFill>
                <a:schemeClr val="lt1">
                  <a:lumMod val="100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254" name="标题 1"/>
          <p:cNvSpPr>
            <a:spLocks noGrp="1"/>
          </p:cNvSpPr>
          <p:nvPr>
            <p:ph type="title" idx="3"/>
          </p:nvPr>
        </p:nvSpPr>
        <p:spPr/>
        <p:txBody>
          <a:bodyPr>
            <a:normAutofit fontScale="96875"/>
          </a:bodyPr>
          <a:lstStyle/>
          <a:p>
            <a:r>
              <a:rPr lang="zh-CN" altLang="en-US"/>
              <a:t>矿石资源的应用领域</a:t>
            </a:r>
            <a:endParaRPr lang="zh-CN" altLang="en-US"/>
          </a:p>
        </p:txBody>
      </p:sp>
      <p:sp>
        <p:nvSpPr>
          <p:cNvPr id="1049256" name="任意多边形: 形状 2"/>
          <p:cNvSpPr/>
          <p:nvPr>
            <p:custDataLst>
              <p:tags r:id="rId2"/>
            </p:custDataLst>
          </p:nvPr>
        </p:nvSpPr>
        <p:spPr>
          <a:xfrm rot="10800000">
            <a:off x="711703"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58" name="矩形 4"/>
          <p:cNvSpPr/>
          <p:nvPr>
            <p:custDataLst>
              <p:tags r:id="rId3"/>
            </p:custDataLst>
          </p:nvPr>
        </p:nvSpPr>
        <p:spPr>
          <a:xfrm>
            <a:off x="622282" y="427990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0" name="文本框 5"/>
          <p:cNvSpPr txBox="1"/>
          <p:nvPr>
            <p:custDataLst>
              <p:tags r:id="rId4"/>
            </p:custDataLst>
          </p:nvPr>
        </p:nvSpPr>
        <p:spPr>
          <a:xfrm>
            <a:off x="920353"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航空航天行业：用于制造飞机、火箭等航空航天器</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262" name="任意多边形: 形状 56"/>
          <p:cNvSpPr/>
          <p:nvPr>
            <p:custDataLst>
              <p:tags r:id="rId5"/>
            </p:custDataLst>
          </p:nvPr>
        </p:nvSpPr>
        <p:spPr>
          <a:xfrm rot="10800000">
            <a:off x="4417923"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64" name="矩形 57"/>
          <p:cNvSpPr/>
          <p:nvPr>
            <p:custDataLst>
              <p:tags r:id="rId6"/>
            </p:custDataLst>
          </p:nvPr>
        </p:nvSpPr>
        <p:spPr>
          <a:xfrm>
            <a:off x="4328502" y="427990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6" name="文本框 58"/>
          <p:cNvSpPr txBox="1"/>
          <p:nvPr>
            <p:custDataLst>
              <p:tags r:id="rId7"/>
            </p:custDataLst>
          </p:nvPr>
        </p:nvSpPr>
        <p:spPr>
          <a:xfrm>
            <a:off x="4626572"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能源行业：用于发电、供热等能源生产</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268" name="任意多边形: 形状 60"/>
          <p:cNvSpPr/>
          <p:nvPr>
            <p:custDataLst>
              <p:tags r:id="rId8"/>
            </p:custDataLst>
          </p:nvPr>
        </p:nvSpPr>
        <p:spPr>
          <a:xfrm rot="10800000">
            <a:off x="8123509"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0" name="矩形 61"/>
          <p:cNvSpPr/>
          <p:nvPr>
            <p:custDataLst>
              <p:tags r:id="rId9"/>
            </p:custDataLst>
          </p:nvPr>
        </p:nvSpPr>
        <p:spPr>
          <a:xfrm>
            <a:off x="8034722" y="427990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2" name="文本框 62"/>
          <p:cNvSpPr txBox="1"/>
          <p:nvPr>
            <p:custDataLst>
              <p:tags r:id="rId10"/>
            </p:custDataLst>
          </p:nvPr>
        </p:nvSpPr>
        <p:spPr>
          <a:xfrm>
            <a:off x="8332792"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冶金行业：用于冶炼金属，如铁、铝、铜等</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274" name="任意多边形: 形状 64"/>
          <p:cNvSpPr/>
          <p:nvPr>
            <p:custDataLst>
              <p:tags r:id="rId11"/>
            </p:custDataLst>
          </p:nvPr>
        </p:nvSpPr>
        <p:spPr>
          <a:xfrm rot="10800000">
            <a:off x="69711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76" name="矩形 65"/>
          <p:cNvSpPr/>
          <p:nvPr>
            <p:custDataLst>
              <p:tags r:id="rId12"/>
            </p:custDataLst>
          </p:nvPr>
        </p:nvSpPr>
        <p:spPr>
          <a:xfrm>
            <a:off x="608330" y="177928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8" name="文本框 66"/>
          <p:cNvSpPr txBox="1"/>
          <p:nvPr>
            <p:custDataLst>
              <p:tags r:id="rId13"/>
            </p:custDataLst>
          </p:nvPr>
        </p:nvSpPr>
        <p:spPr>
          <a:xfrm>
            <a:off x="906400"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建筑行业：用于建造房屋、桥梁、道路等基础设施</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280" name="任意多边形: 形状 68"/>
          <p:cNvSpPr/>
          <p:nvPr>
            <p:custDataLst>
              <p:tags r:id="rId14"/>
            </p:custDataLst>
          </p:nvPr>
        </p:nvSpPr>
        <p:spPr>
          <a:xfrm rot="10800000">
            <a:off x="440333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2" name="矩形 69"/>
          <p:cNvSpPr/>
          <p:nvPr>
            <p:custDataLst>
              <p:tags r:id="rId15"/>
            </p:custDataLst>
          </p:nvPr>
        </p:nvSpPr>
        <p:spPr>
          <a:xfrm>
            <a:off x="4313916" y="177928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4" name="文本框 70"/>
          <p:cNvSpPr txBox="1"/>
          <p:nvPr>
            <p:custDataLst>
              <p:tags r:id="rId16"/>
            </p:custDataLst>
          </p:nvPr>
        </p:nvSpPr>
        <p:spPr>
          <a:xfrm>
            <a:off x="4611986"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电子行业：用于制造电子产品，如电脑、手机等</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286" name="任意多边形: 形状 72"/>
          <p:cNvSpPr/>
          <p:nvPr>
            <p:custDataLst>
              <p:tags r:id="rId17"/>
            </p:custDataLst>
          </p:nvPr>
        </p:nvSpPr>
        <p:spPr>
          <a:xfrm rot="10800000">
            <a:off x="810955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88" name="矩形 73"/>
          <p:cNvSpPr/>
          <p:nvPr>
            <p:custDataLst>
              <p:tags r:id="rId18"/>
            </p:custDataLst>
          </p:nvPr>
        </p:nvSpPr>
        <p:spPr>
          <a:xfrm>
            <a:off x="8020136" y="177928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90" name="文本框 74"/>
          <p:cNvSpPr txBox="1"/>
          <p:nvPr>
            <p:custDataLst>
              <p:tags r:id="rId19"/>
            </p:custDataLst>
          </p:nvPr>
        </p:nvSpPr>
        <p:spPr>
          <a:xfrm>
            <a:off x="8318206"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charset="-122"/>
                <a:sym typeface="+mn-ea"/>
              </a:rPr>
              <a:t>汽车行业：用于制造汽车零部件，如发动机、变速箱等</a:t>
            </a:r>
            <a:endParaRPr lang="zh-CN" altLang="en-US" spc="150">
              <a:solidFill>
                <a:schemeClr val="lt1">
                  <a:lumMod val="100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348" name="文本占位符 4"/>
          <p:cNvSpPr>
            <a:spLocks noGrp="1"/>
          </p:cNvSpPr>
          <p:nvPr>
            <p:ph type="body" idx="5"/>
            <p:custDataLst>
              <p:tags r:id="rId2"/>
            </p:custDataLst>
          </p:nvPr>
        </p:nvSpPr>
        <p:spPr/>
        <p:txBody>
          <a:bodyPr>
            <a:normAutofit fontScale="93750" lnSpcReduction="20000"/>
          </a:bodyPr>
          <a:lstStyle/>
          <a:p>
            <a:r>
              <a:rPr lang="zh-CN" altLang="en-US"/>
              <a:t>PART 02</a:t>
            </a:r>
            <a:endParaRPr lang="zh-CN" altLang="en-US"/>
          </a:p>
        </p:txBody>
      </p:sp>
      <p:sp>
        <p:nvSpPr>
          <p:cNvPr id="1049350" name="标题 14"/>
          <p:cNvSpPr>
            <a:spLocks noGrp="1"/>
          </p:cNvSpPr>
          <p:nvPr>
            <p:ph type="title" idx="4"/>
            <p:custDataLst>
              <p:tags r:id="rId3"/>
            </p:custDataLst>
          </p:nvPr>
        </p:nvSpPr>
        <p:spPr/>
        <p:txBody>
          <a:bodyPr>
            <a:normAutofit fontScale="90000"/>
          </a:bodyPr>
          <a:lstStyle/>
          <a:p>
            <a:r>
              <a:rPr lang="zh-CN" altLang="en-US"/>
              <a:t>矿石资源的可持续开发利用现状</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424" name="标题 1"/>
          <p:cNvSpPr>
            <a:spLocks noGrp="1"/>
          </p:cNvSpPr>
          <p:nvPr>
            <p:ph type="title" idx="3"/>
          </p:nvPr>
        </p:nvSpPr>
        <p:spPr/>
        <p:txBody>
          <a:bodyPr>
            <a:normAutofit fontScale="93750"/>
          </a:bodyPr>
          <a:lstStyle/>
          <a:p>
            <a:r>
              <a:rPr lang="zh-CN" altLang="en-US"/>
              <a:t>全球矿石资源储量</a:t>
            </a:r>
            <a:endParaRPr lang="zh-CN" altLang="en-US"/>
          </a:p>
        </p:txBody>
      </p:sp>
      <p:sp>
        <p:nvSpPr>
          <p:cNvPr id="1049426" name="对角圆角矩形 52"/>
          <p:cNvSpPr/>
          <p:nvPr>
            <p:custDataLst>
              <p:tags r:id="rId2"/>
            </p:custDataLst>
          </p:nvPr>
        </p:nvSpPr>
        <p:spPr>
          <a:xfrm>
            <a:off x="608330" y="1472438"/>
            <a:ext cx="5253310" cy="1279488"/>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8" name="对角圆角矩形 53"/>
          <p:cNvSpPr/>
          <p:nvPr>
            <p:custDataLst>
              <p:tags r:id="rId3"/>
            </p:custDataLst>
          </p:nvPr>
        </p:nvSpPr>
        <p:spPr>
          <a:xfrm>
            <a:off x="608330" y="1339748"/>
            <a:ext cx="525783" cy="50171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0" name="直角三角形 54"/>
          <p:cNvSpPr/>
          <p:nvPr>
            <p:custDataLst>
              <p:tags r:id="rId4"/>
            </p:custDataLst>
          </p:nvPr>
        </p:nvSpPr>
        <p:spPr>
          <a:xfrm>
            <a:off x="1134467" y="1340409"/>
            <a:ext cx="79218" cy="13202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2" name="文本框 56"/>
          <p:cNvSpPr txBox="1"/>
          <p:nvPr>
            <p:custDataLst>
              <p:tags r:id="rId5"/>
            </p:custDataLst>
          </p:nvPr>
        </p:nvSpPr>
        <p:spPr>
          <a:xfrm>
            <a:off x="1168794" y="1525910"/>
            <a:ext cx="4487826" cy="1160341"/>
          </a:xfrm>
          <a:prstGeom prst="rect">
            <a:avLst/>
          </a:prstGeom>
          <a:noFill/>
        </p:spPr>
        <p:txBody>
          <a:bodyPr wrap="square" tIns="0" bIns="107950"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铁矿石：全球储量丰富，主要分布在澳大利亚、巴西、中国等地</a:t>
            </a:r>
            <a:endParaRPr lang="zh-CN" altLang="en-US">
              <a:solidFill>
                <a:schemeClr val="dk1">
                  <a:lumMod val="80000"/>
                  <a:lumOff val="20000"/>
                </a:schemeClr>
              </a:solidFill>
              <a:latin typeface="+mn-ea"/>
              <a:sym typeface="+mn-ea"/>
            </a:endParaRPr>
          </a:p>
        </p:txBody>
      </p:sp>
      <p:sp>
        <p:nvSpPr>
          <p:cNvPr id="1049434" name="对角圆角矩形 9"/>
          <p:cNvSpPr/>
          <p:nvPr>
            <p:custDataLst>
              <p:tags r:id="rId6"/>
            </p:custDataLst>
          </p:nvPr>
        </p:nvSpPr>
        <p:spPr>
          <a:xfrm>
            <a:off x="6323876" y="1472438"/>
            <a:ext cx="5253310" cy="1279488"/>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6" name="对角圆角矩形 10"/>
          <p:cNvSpPr/>
          <p:nvPr>
            <p:custDataLst>
              <p:tags r:id="rId7"/>
            </p:custDataLst>
          </p:nvPr>
        </p:nvSpPr>
        <p:spPr>
          <a:xfrm>
            <a:off x="6323876" y="1339748"/>
            <a:ext cx="525783" cy="50171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8" name="直角三角形 11"/>
          <p:cNvSpPr/>
          <p:nvPr>
            <p:custDataLst>
              <p:tags r:id="rId8"/>
            </p:custDataLst>
          </p:nvPr>
        </p:nvSpPr>
        <p:spPr>
          <a:xfrm>
            <a:off x="6849353" y="1340409"/>
            <a:ext cx="79218" cy="13202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0" name="文本框 12"/>
          <p:cNvSpPr txBox="1"/>
          <p:nvPr>
            <p:custDataLst>
              <p:tags r:id="rId9"/>
            </p:custDataLst>
          </p:nvPr>
        </p:nvSpPr>
        <p:spPr>
          <a:xfrm>
            <a:off x="6883680" y="1532511"/>
            <a:ext cx="4487826" cy="1160341"/>
          </a:xfrm>
          <a:prstGeom prst="rect">
            <a:avLst/>
          </a:prstGeom>
          <a:noFill/>
        </p:spPr>
        <p:txBody>
          <a:bodyPr wrap="square" tIns="0" bIns="107950"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镍矿石：全球储量相对较少，主要分布在印度尼西亚、俄罗斯、加拿大等地</a:t>
            </a:r>
            <a:endParaRPr lang="en-US" altLang="zh-CN">
              <a:solidFill>
                <a:schemeClr val="dk1">
                  <a:lumMod val="80000"/>
                  <a:lumOff val="20000"/>
                </a:schemeClr>
              </a:solidFill>
              <a:latin typeface="+mn-ea"/>
              <a:sym typeface="+mn-ea"/>
            </a:endParaRPr>
          </a:p>
        </p:txBody>
      </p:sp>
      <p:sp>
        <p:nvSpPr>
          <p:cNvPr id="1049442" name="对角圆角矩形 5"/>
          <p:cNvSpPr/>
          <p:nvPr>
            <p:custDataLst>
              <p:tags r:id="rId10"/>
            </p:custDataLst>
          </p:nvPr>
        </p:nvSpPr>
        <p:spPr>
          <a:xfrm>
            <a:off x="608330" y="3211263"/>
            <a:ext cx="5253310" cy="1279488"/>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4" name="对角圆角矩形 6"/>
          <p:cNvSpPr/>
          <p:nvPr>
            <p:custDataLst>
              <p:tags r:id="rId11"/>
            </p:custDataLst>
          </p:nvPr>
        </p:nvSpPr>
        <p:spPr>
          <a:xfrm>
            <a:off x="608330" y="3078574"/>
            <a:ext cx="525783" cy="50171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6" name="直角三角形 7"/>
          <p:cNvSpPr/>
          <p:nvPr>
            <p:custDataLst>
              <p:tags r:id="rId12"/>
            </p:custDataLst>
          </p:nvPr>
        </p:nvSpPr>
        <p:spPr>
          <a:xfrm>
            <a:off x="1134467" y="3079234"/>
            <a:ext cx="79218" cy="13202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8" name="文本框 8"/>
          <p:cNvSpPr txBox="1"/>
          <p:nvPr>
            <p:custDataLst>
              <p:tags r:id="rId13"/>
            </p:custDataLst>
          </p:nvPr>
        </p:nvSpPr>
        <p:spPr>
          <a:xfrm>
            <a:off x="1168794" y="3271336"/>
            <a:ext cx="4487826" cy="1160341"/>
          </a:xfrm>
          <a:prstGeom prst="rect">
            <a:avLst/>
          </a:prstGeom>
          <a:noFill/>
        </p:spPr>
        <p:txBody>
          <a:bodyPr wrap="square" tIns="0" bIns="107950"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铜矿石：全球储量相对较少，主要分布在智利、秘鲁、美国等地</a:t>
            </a:r>
            <a:endParaRPr lang="zh-CN" altLang="en-US">
              <a:solidFill>
                <a:schemeClr val="dk1">
                  <a:lumMod val="80000"/>
                  <a:lumOff val="20000"/>
                </a:schemeClr>
              </a:solidFill>
              <a:latin typeface="+mn-ea"/>
              <a:sym typeface="+mn-ea"/>
            </a:endParaRPr>
          </a:p>
        </p:txBody>
      </p:sp>
      <p:sp>
        <p:nvSpPr>
          <p:cNvPr id="1049450" name="对角圆角矩形 14"/>
          <p:cNvSpPr/>
          <p:nvPr>
            <p:custDataLst>
              <p:tags r:id="rId14"/>
            </p:custDataLst>
          </p:nvPr>
        </p:nvSpPr>
        <p:spPr>
          <a:xfrm>
            <a:off x="6323876" y="3211263"/>
            <a:ext cx="5253310" cy="1279488"/>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52" name="对角圆角矩形 18"/>
          <p:cNvSpPr/>
          <p:nvPr>
            <p:custDataLst>
              <p:tags r:id="rId15"/>
            </p:custDataLst>
          </p:nvPr>
        </p:nvSpPr>
        <p:spPr>
          <a:xfrm>
            <a:off x="6323876" y="3078574"/>
            <a:ext cx="525783" cy="501711"/>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54" name="直角三角形 19"/>
          <p:cNvSpPr/>
          <p:nvPr>
            <p:custDataLst>
              <p:tags r:id="rId16"/>
            </p:custDataLst>
          </p:nvPr>
        </p:nvSpPr>
        <p:spPr>
          <a:xfrm>
            <a:off x="6849353" y="3079234"/>
            <a:ext cx="79218" cy="13202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56" name="文本框 20"/>
          <p:cNvSpPr txBox="1"/>
          <p:nvPr>
            <p:custDataLst>
              <p:tags r:id="rId17"/>
            </p:custDataLst>
          </p:nvPr>
        </p:nvSpPr>
        <p:spPr>
          <a:xfrm>
            <a:off x="6883680" y="3271336"/>
            <a:ext cx="4487826" cy="1160341"/>
          </a:xfrm>
          <a:prstGeom prst="rect">
            <a:avLst/>
          </a:prstGeom>
          <a:noFill/>
        </p:spPr>
        <p:txBody>
          <a:bodyPr wrap="square" tIns="0" bIns="107950"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铅锌矿石：全球储量丰富，主要分布在澳大利亚、中国、秘鲁等地</a:t>
            </a:r>
            <a:endParaRPr lang="en-US" altLang="zh-CN">
              <a:solidFill>
                <a:schemeClr val="dk1">
                  <a:lumMod val="80000"/>
                  <a:lumOff val="20000"/>
                </a:schemeClr>
              </a:solidFill>
              <a:latin typeface="+mn-ea"/>
              <a:sym typeface="+mn-ea"/>
            </a:endParaRPr>
          </a:p>
        </p:txBody>
      </p:sp>
      <p:sp>
        <p:nvSpPr>
          <p:cNvPr id="1049458" name="对角圆角矩形 15"/>
          <p:cNvSpPr/>
          <p:nvPr>
            <p:custDataLst>
              <p:tags r:id="rId18"/>
            </p:custDataLst>
          </p:nvPr>
        </p:nvSpPr>
        <p:spPr>
          <a:xfrm>
            <a:off x="608330" y="4950088"/>
            <a:ext cx="5253310" cy="1279488"/>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60" name="对角圆角矩形 16"/>
          <p:cNvSpPr/>
          <p:nvPr>
            <p:custDataLst>
              <p:tags r:id="rId19"/>
            </p:custDataLst>
          </p:nvPr>
        </p:nvSpPr>
        <p:spPr>
          <a:xfrm>
            <a:off x="608330" y="4816739"/>
            <a:ext cx="525783" cy="50171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62" name="直角三角形 17"/>
          <p:cNvSpPr/>
          <p:nvPr>
            <p:custDataLst>
              <p:tags r:id="rId20"/>
            </p:custDataLst>
          </p:nvPr>
        </p:nvSpPr>
        <p:spPr>
          <a:xfrm>
            <a:off x="1134467" y="4812778"/>
            <a:ext cx="79218" cy="13202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64" name="文本框 27"/>
          <p:cNvSpPr txBox="1"/>
          <p:nvPr>
            <p:custDataLst>
              <p:tags r:id="rId21"/>
            </p:custDataLst>
          </p:nvPr>
        </p:nvSpPr>
        <p:spPr>
          <a:xfrm>
            <a:off x="1168794" y="5010162"/>
            <a:ext cx="4487826" cy="1160341"/>
          </a:xfrm>
          <a:prstGeom prst="rect">
            <a:avLst/>
          </a:prstGeom>
          <a:noFill/>
        </p:spPr>
        <p:txBody>
          <a:bodyPr wrap="square" tIns="0" bIns="107950"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铝土矿：全球储量丰富，主要分布在几内亚、澳大利亚、巴西等地</a:t>
            </a:r>
            <a:endParaRPr lang="en-US" altLang="zh-CN">
              <a:solidFill>
                <a:schemeClr val="dk1">
                  <a:lumMod val="80000"/>
                  <a:lumOff val="20000"/>
                </a:schemeClr>
              </a:solidFill>
              <a:latin typeface="+mn-ea"/>
              <a:sym typeface="+mn-ea"/>
            </a:endParaRPr>
          </a:p>
        </p:txBody>
      </p:sp>
      <p:sp>
        <p:nvSpPr>
          <p:cNvPr id="1049466" name="对角圆角矩形 22"/>
          <p:cNvSpPr/>
          <p:nvPr>
            <p:custDataLst>
              <p:tags r:id="rId22"/>
            </p:custDataLst>
          </p:nvPr>
        </p:nvSpPr>
        <p:spPr>
          <a:xfrm>
            <a:off x="6323876" y="4950088"/>
            <a:ext cx="5253310" cy="1279488"/>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68" name="对角圆角矩形 23"/>
          <p:cNvSpPr/>
          <p:nvPr>
            <p:custDataLst>
              <p:tags r:id="rId23"/>
            </p:custDataLst>
          </p:nvPr>
        </p:nvSpPr>
        <p:spPr>
          <a:xfrm>
            <a:off x="6323876" y="4816739"/>
            <a:ext cx="525783" cy="501711"/>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70" name="直角三角形 24"/>
          <p:cNvSpPr/>
          <p:nvPr>
            <p:custDataLst>
              <p:tags r:id="rId24"/>
            </p:custDataLst>
          </p:nvPr>
        </p:nvSpPr>
        <p:spPr>
          <a:xfrm>
            <a:off x="6849353" y="4812778"/>
            <a:ext cx="79218" cy="132029"/>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72" name="文本框 25"/>
          <p:cNvSpPr txBox="1"/>
          <p:nvPr>
            <p:custDataLst>
              <p:tags r:id="rId25"/>
            </p:custDataLst>
          </p:nvPr>
        </p:nvSpPr>
        <p:spPr>
          <a:xfrm>
            <a:off x="6883680" y="5010162"/>
            <a:ext cx="4487826" cy="1160341"/>
          </a:xfrm>
          <a:prstGeom prst="rect">
            <a:avLst/>
          </a:prstGeom>
          <a:noFill/>
        </p:spPr>
        <p:txBody>
          <a:bodyPr wrap="square" tIns="0" bIns="107950"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稀土矿石：全球储量相对较少，主要分布在中国、美国、俄罗斯等地</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530" name="标题 1"/>
          <p:cNvSpPr>
            <a:spLocks noGrp="1"/>
          </p:cNvSpPr>
          <p:nvPr>
            <p:ph type="title" idx="3"/>
          </p:nvPr>
        </p:nvSpPr>
        <p:spPr/>
        <p:txBody>
          <a:bodyPr>
            <a:normAutofit fontScale="93750"/>
          </a:bodyPr>
          <a:lstStyle/>
          <a:p>
            <a:r>
              <a:rPr lang="zh-CN" altLang="en-US"/>
              <a:t>矿石资源开采方式</a:t>
            </a:r>
            <a:endParaRPr lang="zh-CN" altLang="en-US"/>
          </a:p>
        </p:txBody>
      </p:sp>
      <p:sp>
        <p:nvSpPr>
          <p:cNvPr id="1049532" name="五边形 30"/>
          <p:cNvSpPr/>
          <p:nvPr>
            <p:custDataLst>
              <p:tags r:id="rId2"/>
            </p:custDataLst>
          </p:nvPr>
        </p:nvSpPr>
        <p:spPr>
          <a:xfrm>
            <a:off x="608330" y="3207818"/>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34" name="燕尾形 36"/>
          <p:cNvSpPr/>
          <p:nvPr>
            <p:custDataLst>
              <p:tags r:id="rId3"/>
            </p:custDataLst>
          </p:nvPr>
        </p:nvSpPr>
        <p:spPr>
          <a:xfrm>
            <a:off x="3220372" y="3207818"/>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36" name="燕尾形 37"/>
          <p:cNvSpPr/>
          <p:nvPr>
            <p:custDataLst>
              <p:tags r:id="rId4"/>
            </p:custDataLst>
          </p:nvPr>
        </p:nvSpPr>
        <p:spPr>
          <a:xfrm>
            <a:off x="8444456" y="3207818"/>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38" name="燕尾形 38"/>
          <p:cNvSpPr/>
          <p:nvPr>
            <p:custDataLst>
              <p:tags r:id="rId5"/>
            </p:custDataLst>
          </p:nvPr>
        </p:nvSpPr>
        <p:spPr>
          <a:xfrm>
            <a:off x="5832414" y="3207818"/>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40" name="文本框 3"/>
          <p:cNvSpPr txBox="1"/>
          <p:nvPr>
            <p:custDataLst>
              <p:tags r:id="rId6"/>
            </p:custDataLst>
          </p:nvPr>
        </p:nvSpPr>
        <p:spPr>
          <a:xfrm>
            <a:off x="3159565"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地下开采：适用于深层矿床，成本高，但保护地表环境</a:t>
            </a:r>
            <a:endParaRPr lang="zh-CN" altLang="en-US" sz="1400" spc="150">
              <a:solidFill>
                <a:schemeClr val="tx1"/>
              </a:solidFill>
              <a:effectLst/>
              <a:latin typeface="+mn-ea"/>
              <a:sym typeface="+mn-ea"/>
            </a:endParaRPr>
          </a:p>
        </p:txBody>
      </p:sp>
      <p:sp>
        <p:nvSpPr>
          <p:cNvPr id="1049542" name="文本框 6"/>
          <p:cNvSpPr txBox="1"/>
          <p:nvPr>
            <p:custDataLst>
              <p:tags r:id="rId7"/>
            </p:custDataLst>
          </p:nvPr>
        </p:nvSpPr>
        <p:spPr>
          <a:xfrm>
            <a:off x="608330"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露天开采：适用于浅层矿床，成本低，但破坏地表环境</a:t>
            </a:r>
            <a:endParaRPr lang="zh-CN" altLang="en-US" sz="1400" spc="150">
              <a:solidFill>
                <a:schemeClr val="tx1"/>
              </a:solidFill>
              <a:effectLst/>
              <a:latin typeface="+mn-ea"/>
              <a:sym typeface="+mn-ea"/>
            </a:endParaRPr>
          </a:p>
        </p:txBody>
      </p:sp>
      <p:sp>
        <p:nvSpPr>
          <p:cNvPr id="1049544" name="文本框 7"/>
          <p:cNvSpPr txBox="1"/>
          <p:nvPr>
            <p:custDataLst>
              <p:tags r:id="rId8"/>
            </p:custDataLst>
          </p:nvPr>
        </p:nvSpPr>
        <p:spPr>
          <a:xfrm>
            <a:off x="5830652"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海洋开采：适用于海底矿床，技术难度大，成本高</a:t>
            </a:r>
            <a:endParaRPr lang="zh-CN" altLang="en-US" sz="1400" spc="150">
              <a:solidFill>
                <a:schemeClr val="tx1"/>
              </a:solidFill>
              <a:effectLst/>
              <a:latin typeface="+mn-ea"/>
              <a:sym typeface="+mn-ea"/>
            </a:endParaRPr>
          </a:p>
        </p:txBody>
      </p:sp>
      <p:sp>
        <p:nvSpPr>
          <p:cNvPr id="1049546" name="文本框 8"/>
          <p:cNvSpPr txBox="1"/>
          <p:nvPr>
            <p:custDataLst>
              <p:tags r:id="rId9"/>
            </p:custDataLst>
          </p:nvPr>
        </p:nvSpPr>
        <p:spPr>
          <a:xfrm>
            <a:off x="8441812"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综合开采：结合多种开采方式，根据矿床特点选择最佳方案</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604" name="标题 1"/>
          <p:cNvSpPr>
            <a:spLocks noGrp="1"/>
          </p:cNvSpPr>
          <p:nvPr>
            <p:ph type="title" idx="3"/>
          </p:nvPr>
        </p:nvSpPr>
        <p:spPr/>
        <p:txBody>
          <a:bodyPr>
            <a:normAutofit fontScale="93750"/>
          </a:bodyPr>
          <a:lstStyle/>
          <a:p>
            <a:r>
              <a:rPr lang="zh-CN" altLang="en-US"/>
              <a:t>可持续开发利用的挑战</a:t>
            </a:r>
            <a:endParaRPr lang="zh-CN" altLang="en-US"/>
          </a:p>
        </p:txBody>
      </p:sp>
      <p:sp>
        <p:nvSpPr>
          <p:cNvPr id="1049606" name="矩形 5"/>
          <p:cNvSpPr/>
          <p:nvPr>
            <p:custDataLst>
              <p:tags r:id="rId2"/>
            </p:custDataLst>
          </p:nvPr>
        </p:nvSpPr>
        <p:spPr>
          <a:xfrm>
            <a:off x="608330"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08" name="矩形 10"/>
          <p:cNvSpPr/>
          <p:nvPr>
            <p:custDataLst>
              <p:tags r:id="rId3"/>
            </p:custDataLst>
          </p:nvPr>
        </p:nvSpPr>
        <p:spPr>
          <a:xfrm>
            <a:off x="962930"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10" name="TextBox 2"/>
          <p:cNvSpPr txBox="1"/>
          <p:nvPr>
            <p:custDataLst>
              <p:tags r:id="rId4"/>
            </p:custDataLst>
          </p:nvPr>
        </p:nvSpPr>
        <p:spPr>
          <a:xfrm>
            <a:off x="763308"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资源稀缺：矿石资源有限，难以满足日益增长的需求</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12" name="矩形 6"/>
          <p:cNvSpPr/>
          <p:nvPr>
            <p:custDataLst>
              <p:tags r:id="rId5"/>
            </p:custDataLst>
          </p:nvPr>
        </p:nvSpPr>
        <p:spPr>
          <a:xfrm>
            <a:off x="3406861"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14" name="矩形 11"/>
          <p:cNvSpPr/>
          <p:nvPr>
            <p:custDataLst>
              <p:tags r:id="rId6"/>
            </p:custDataLst>
          </p:nvPr>
        </p:nvSpPr>
        <p:spPr>
          <a:xfrm>
            <a:off x="3780593"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16" name="TextBox 2"/>
          <p:cNvSpPr txBox="1"/>
          <p:nvPr>
            <p:custDataLst>
              <p:tags r:id="rId7"/>
            </p:custDataLst>
          </p:nvPr>
        </p:nvSpPr>
        <p:spPr>
          <a:xfrm>
            <a:off x="3561201" y="3052122"/>
            <a:ext cx="2278909" cy="1840200"/>
          </a:xfrm>
          <a:prstGeom prst="rect">
            <a:avLst/>
          </a:prstGeom>
          <a:noFill/>
        </p:spPr>
        <p:txBody>
          <a:bodyPr wrap="square" rtlCol="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环境污染：开采和加工过程中产生的废气、废水、废渣等对环境造成严重污染</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18" name="矩形 33"/>
          <p:cNvSpPr/>
          <p:nvPr>
            <p:custDataLst>
              <p:tags r:id="rId8"/>
            </p:custDataLst>
          </p:nvPr>
        </p:nvSpPr>
        <p:spPr>
          <a:xfrm>
            <a:off x="6200927"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20" name="矩形 37"/>
          <p:cNvSpPr/>
          <p:nvPr>
            <p:custDataLst>
              <p:tags r:id="rId9"/>
            </p:custDataLst>
          </p:nvPr>
        </p:nvSpPr>
        <p:spPr>
          <a:xfrm>
            <a:off x="6555527"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22" name="TextBox 2"/>
          <p:cNvSpPr txBox="1"/>
          <p:nvPr>
            <p:custDataLst>
              <p:tags r:id="rId10"/>
            </p:custDataLst>
          </p:nvPr>
        </p:nvSpPr>
        <p:spPr>
          <a:xfrm>
            <a:off x="6355905" y="3052122"/>
            <a:ext cx="2278909" cy="1840200"/>
          </a:xfrm>
          <a:prstGeom prst="rect">
            <a:avLst/>
          </a:prstGeom>
          <a:noFill/>
        </p:spPr>
        <p:txBody>
          <a:bodyPr wrap="square" rtlCol="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生态破坏：过度开采导致地表植被破坏、水土流失、生物多样性下降等问题</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24" name="矩形 34"/>
          <p:cNvSpPr/>
          <p:nvPr>
            <p:custDataLst>
              <p:tags r:id="rId11"/>
            </p:custDataLst>
          </p:nvPr>
        </p:nvSpPr>
        <p:spPr>
          <a:xfrm>
            <a:off x="8989253"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26" name="矩形 38"/>
          <p:cNvSpPr/>
          <p:nvPr>
            <p:custDataLst>
              <p:tags r:id="rId12"/>
            </p:custDataLst>
          </p:nvPr>
        </p:nvSpPr>
        <p:spPr>
          <a:xfrm>
            <a:off x="9362986"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28" name="TextBox 2"/>
          <p:cNvSpPr txBox="1"/>
          <p:nvPr>
            <p:custDataLst>
              <p:tags r:id="rId13"/>
            </p:custDataLst>
          </p:nvPr>
        </p:nvSpPr>
        <p:spPr>
          <a:xfrm>
            <a:off x="9144231" y="3052122"/>
            <a:ext cx="2278909" cy="1840200"/>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社会责任：需要平衡经济发展与环境保护之间的关系，承担社会责任，实现可持续发展</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686" name="文本占位符 4"/>
          <p:cNvSpPr>
            <a:spLocks noGrp="1"/>
          </p:cNvSpPr>
          <p:nvPr>
            <p:ph type="body" idx="5"/>
            <p:custDataLst>
              <p:tags r:id="rId2"/>
            </p:custDataLst>
          </p:nvPr>
        </p:nvSpPr>
        <p:spPr/>
        <p:txBody>
          <a:bodyPr>
            <a:normAutofit fontScale="93750" lnSpcReduction="20000"/>
          </a:bodyPr>
          <a:lstStyle/>
          <a:p>
            <a:r>
              <a:rPr lang="zh-CN" altLang="en-US"/>
              <a:t>PART 03</a:t>
            </a:r>
            <a:endParaRPr lang="zh-CN" altLang="en-US"/>
          </a:p>
        </p:txBody>
      </p:sp>
      <p:sp>
        <p:nvSpPr>
          <p:cNvPr id="1049688" name="标题 14"/>
          <p:cNvSpPr>
            <a:spLocks noGrp="1"/>
          </p:cNvSpPr>
          <p:nvPr>
            <p:ph type="title" idx="4"/>
            <p:custDataLst>
              <p:tags r:id="rId3"/>
            </p:custDataLst>
          </p:nvPr>
        </p:nvSpPr>
        <p:spPr/>
        <p:txBody>
          <a:bodyPr>
            <a:normAutofit fontScale="90000"/>
          </a:bodyPr>
          <a:lstStyle/>
          <a:p>
            <a:r>
              <a:rPr lang="zh-CN" altLang="en-US"/>
              <a:t>可持续开发利用的策略与措施</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762" name="标题 1"/>
          <p:cNvSpPr>
            <a:spLocks noGrp="1"/>
          </p:cNvSpPr>
          <p:nvPr>
            <p:ph type="title" idx="3"/>
          </p:nvPr>
        </p:nvSpPr>
        <p:spPr/>
        <p:txBody>
          <a:bodyPr>
            <a:normAutofit fontScale="93750"/>
          </a:bodyPr>
          <a:lstStyle/>
          <a:p>
            <a:r>
              <a:rPr lang="zh-CN" altLang="en-US"/>
              <a:t>提高矿石资源利用率</a:t>
            </a:r>
            <a:endParaRPr lang="zh-CN" altLang="en-US"/>
          </a:p>
        </p:txBody>
      </p:sp>
      <p:sp>
        <p:nvSpPr>
          <p:cNvPr id="1049764" name="五边形 30"/>
          <p:cNvSpPr/>
          <p:nvPr>
            <p:custDataLst>
              <p:tags r:id="rId2"/>
            </p:custDataLst>
          </p:nvPr>
        </p:nvSpPr>
        <p:spPr>
          <a:xfrm>
            <a:off x="608330" y="3207818"/>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66" name="燕尾形 36"/>
          <p:cNvSpPr/>
          <p:nvPr>
            <p:custDataLst>
              <p:tags r:id="rId3"/>
            </p:custDataLst>
          </p:nvPr>
        </p:nvSpPr>
        <p:spPr>
          <a:xfrm>
            <a:off x="3220372" y="3207818"/>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68" name="燕尾形 37"/>
          <p:cNvSpPr/>
          <p:nvPr>
            <p:custDataLst>
              <p:tags r:id="rId4"/>
            </p:custDataLst>
          </p:nvPr>
        </p:nvSpPr>
        <p:spPr>
          <a:xfrm>
            <a:off x="8444456" y="3207818"/>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70" name="燕尾形 38"/>
          <p:cNvSpPr/>
          <p:nvPr>
            <p:custDataLst>
              <p:tags r:id="rId5"/>
            </p:custDataLst>
          </p:nvPr>
        </p:nvSpPr>
        <p:spPr>
          <a:xfrm>
            <a:off x="5832414" y="3207818"/>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72" name="文本框 3"/>
          <p:cNvSpPr txBox="1"/>
          <p:nvPr>
            <p:custDataLst>
              <p:tags r:id="rId6"/>
            </p:custDataLst>
          </p:nvPr>
        </p:nvSpPr>
        <p:spPr>
          <a:xfrm>
            <a:off x="3159565"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优化矿石选矿工艺，提高矿石选矿回收率</a:t>
            </a:r>
            <a:endParaRPr lang="zh-CN" altLang="en-US" sz="1400" spc="150">
              <a:solidFill>
                <a:schemeClr val="tx1"/>
              </a:solidFill>
              <a:effectLst/>
              <a:latin typeface="+mn-ea"/>
              <a:sym typeface="+mn-ea"/>
            </a:endParaRPr>
          </a:p>
        </p:txBody>
      </p:sp>
      <p:sp>
        <p:nvSpPr>
          <p:cNvPr id="1049774" name="文本框 6"/>
          <p:cNvSpPr txBox="1"/>
          <p:nvPr>
            <p:custDataLst>
              <p:tags r:id="rId7"/>
            </p:custDataLst>
          </p:nvPr>
        </p:nvSpPr>
        <p:spPr>
          <a:xfrm>
            <a:off x="608330"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采用先进的开采技术和设备，提高矿石开采效率</a:t>
            </a:r>
            <a:endParaRPr lang="zh-CN" altLang="en-US" sz="1400" spc="150">
              <a:solidFill>
                <a:schemeClr val="tx1"/>
              </a:solidFill>
              <a:effectLst/>
              <a:latin typeface="+mn-ea"/>
              <a:sym typeface="+mn-ea"/>
            </a:endParaRPr>
          </a:p>
        </p:txBody>
      </p:sp>
      <p:sp>
        <p:nvSpPr>
          <p:cNvPr id="1049776" name="文本框 7"/>
          <p:cNvSpPr txBox="1"/>
          <p:nvPr>
            <p:custDataLst>
              <p:tags r:id="rId8"/>
            </p:custDataLst>
          </p:nvPr>
        </p:nvSpPr>
        <p:spPr>
          <a:xfrm>
            <a:off x="5830652"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推广矿石综合利用，减少矿石浪费</a:t>
            </a:r>
            <a:endParaRPr lang="zh-CN" altLang="en-US" sz="1400" spc="150">
              <a:solidFill>
                <a:schemeClr val="tx1"/>
              </a:solidFill>
              <a:effectLst/>
              <a:latin typeface="+mn-ea"/>
              <a:sym typeface="+mn-ea"/>
            </a:endParaRPr>
          </a:p>
        </p:txBody>
      </p:sp>
      <p:sp>
        <p:nvSpPr>
          <p:cNvPr id="1049778" name="文本框 8"/>
          <p:cNvSpPr txBox="1"/>
          <p:nvPr>
            <p:custDataLst>
              <p:tags r:id="rId9"/>
            </p:custDataLst>
          </p:nvPr>
        </p:nvSpPr>
        <p:spPr>
          <a:xfrm>
            <a:off x="8441812"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加强矿石资源管理，建立完善的矿石资源管理体系</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836" name="标题 1"/>
          <p:cNvSpPr>
            <a:spLocks noGrp="1"/>
          </p:cNvSpPr>
          <p:nvPr>
            <p:ph type="title" idx="3"/>
          </p:nvPr>
        </p:nvSpPr>
        <p:spPr/>
        <p:txBody>
          <a:bodyPr>
            <a:normAutofit fontScale="93750"/>
          </a:bodyPr>
          <a:lstStyle/>
          <a:p>
            <a:r>
              <a:rPr lang="zh-CN" altLang="en-US"/>
              <a:t>推广绿色采矿技术</a:t>
            </a:r>
            <a:endParaRPr lang="zh-CN" altLang="en-US"/>
          </a:p>
        </p:txBody>
      </p:sp>
      <p:sp>
        <p:nvSpPr>
          <p:cNvPr id="1049838" name="五边形 16"/>
          <p:cNvSpPr/>
          <p:nvPr>
            <p:custDataLst>
              <p:tags r:id="rId2"/>
            </p:custDataLst>
          </p:nvPr>
        </p:nvSpPr>
        <p:spPr>
          <a:xfrm rot="16200000" flipH="1">
            <a:off x="7128718" y="1530500"/>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40" name="五边形 17"/>
          <p:cNvSpPr/>
          <p:nvPr>
            <p:custDataLst>
              <p:tags r:id="rId3"/>
            </p:custDataLst>
          </p:nvPr>
        </p:nvSpPr>
        <p:spPr>
          <a:xfrm rot="16200000" flipH="1">
            <a:off x="7149865" y="4303988"/>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42" name="任意多边形 18"/>
          <p:cNvSpPr/>
          <p:nvPr>
            <p:custDataLst>
              <p:tags r:id="rId4"/>
            </p:custDataLst>
          </p:nvPr>
        </p:nvSpPr>
        <p:spPr>
          <a:xfrm>
            <a:off x="6439191" y="234434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44" name="任意多边形 19"/>
          <p:cNvSpPr/>
          <p:nvPr>
            <p:custDataLst>
              <p:tags r:id="rId5"/>
            </p:custDataLst>
          </p:nvPr>
        </p:nvSpPr>
        <p:spPr>
          <a:xfrm flipV="1">
            <a:off x="6311667" y="1704805"/>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46" name="五边形 2"/>
          <p:cNvSpPr/>
          <p:nvPr>
            <p:custDataLst>
              <p:tags r:id="rId6"/>
            </p:custDataLst>
          </p:nvPr>
        </p:nvSpPr>
        <p:spPr>
          <a:xfrm rot="16200000" flipH="1">
            <a:off x="1424740" y="1531141"/>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48" name="五边形 3"/>
          <p:cNvSpPr/>
          <p:nvPr>
            <p:custDataLst>
              <p:tags r:id="rId7"/>
            </p:custDataLst>
          </p:nvPr>
        </p:nvSpPr>
        <p:spPr>
          <a:xfrm rot="16200000" flipH="1">
            <a:off x="1447169" y="4303988"/>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50" name="任意多边形 4"/>
          <p:cNvSpPr/>
          <p:nvPr>
            <p:custDataLst>
              <p:tags r:id="rId8"/>
            </p:custDataLst>
          </p:nvPr>
        </p:nvSpPr>
        <p:spPr>
          <a:xfrm>
            <a:off x="736495" y="234434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52" name="任意多边形 5"/>
          <p:cNvSpPr/>
          <p:nvPr>
            <p:custDataLst>
              <p:tags r:id="rId9"/>
            </p:custDataLst>
          </p:nvPr>
        </p:nvSpPr>
        <p:spPr>
          <a:xfrm flipV="1">
            <a:off x="608330" y="1704805"/>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053740"/>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绿色采矿技术的定义和特点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85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053740"/>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推广绿色采矿技术的必要性和意义</a:t>
            </a:r>
            <a:endParaRPr sz="2000" err="1">
              <a:solidFill>
                <a:schemeClr val="tx1">
                  <a:lumMod val="75000"/>
                  <a:lumOff val="25000"/>
                </a:schemeClr>
              </a:solidFill>
              <a:latin typeface="+mn-ea"/>
              <a:ea typeface="+mn-ea"/>
              <a:cs typeface="+mn-ea"/>
              <a:sym typeface="+mn-lt"/>
            </a:endParaRPr>
          </a:p>
        </p:txBody>
      </p:sp>
      <p:sp>
        <p:nvSpPr>
          <p:cNvPr id="1049858" name="五边形 9"/>
          <p:cNvSpPr/>
          <p:nvPr>
            <p:custDataLst>
              <p:tags r:id="rId12"/>
            </p:custDataLst>
          </p:nvPr>
        </p:nvSpPr>
        <p:spPr>
          <a:xfrm rot="16200000" flipH="1">
            <a:off x="4350103" y="1543958"/>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60" name="五边形 10"/>
          <p:cNvSpPr/>
          <p:nvPr>
            <p:custDataLst>
              <p:tags r:id="rId13"/>
            </p:custDataLst>
          </p:nvPr>
        </p:nvSpPr>
        <p:spPr>
          <a:xfrm rot="16200000" flipH="1">
            <a:off x="4371891" y="4316805"/>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62" name="任意多边形 11"/>
          <p:cNvSpPr/>
          <p:nvPr>
            <p:custDataLst>
              <p:tags r:id="rId14"/>
            </p:custDataLst>
          </p:nvPr>
        </p:nvSpPr>
        <p:spPr>
          <a:xfrm>
            <a:off x="3661217" y="2356523"/>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864" name="任意多边形 12"/>
          <p:cNvSpPr/>
          <p:nvPr>
            <p:custDataLst>
              <p:tags r:id="rId15"/>
            </p:custDataLst>
          </p:nvPr>
        </p:nvSpPr>
        <p:spPr>
          <a:xfrm flipV="1">
            <a:off x="3533693" y="1718262"/>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66" name="五边形 23"/>
          <p:cNvSpPr/>
          <p:nvPr>
            <p:custDataLst>
              <p:tags r:id="rId16"/>
            </p:custDataLst>
          </p:nvPr>
        </p:nvSpPr>
        <p:spPr>
          <a:xfrm rot="16200000" flipH="1">
            <a:off x="9906050" y="1568950"/>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68" name="五边形 24"/>
          <p:cNvSpPr/>
          <p:nvPr>
            <p:custDataLst>
              <p:tags r:id="rId17"/>
            </p:custDataLst>
          </p:nvPr>
        </p:nvSpPr>
        <p:spPr>
          <a:xfrm rot="16200000" flipH="1">
            <a:off x="9927838" y="4340515"/>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0" name="任意多边形 25"/>
          <p:cNvSpPr/>
          <p:nvPr>
            <p:custDataLst>
              <p:tags r:id="rId18"/>
            </p:custDataLst>
          </p:nvPr>
        </p:nvSpPr>
        <p:spPr>
          <a:xfrm>
            <a:off x="9216523" y="2381515"/>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2" name="任意多边形 26"/>
          <p:cNvSpPr/>
          <p:nvPr>
            <p:custDataLst>
              <p:tags r:id="rId19"/>
            </p:custDataLst>
          </p:nvPr>
        </p:nvSpPr>
        <p:spPr>
          <a:xfrm flipV="1">
            <a:off x="9089640" y="1743254"/>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090908"/>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推广绿色采矿技术的具体措施和案例分析</a:t>
            </a:r>
            <a:endParaRPr sz="2000" err="1">
              <a:solidFill>
                <a:schemeClr val="tx1">
                  <a:lumMod val="75000"/>
                  <a:lumOff val="25000"/>
                </a:schemeClr>
              </a:solidFill>
              <a:latin typeface="+mn-ea"/>
              <a:ea typeface="+mn-ea"/>
              <a:cs typeface="+mn-ea"/>
              <a:sym typeface="+mn-lt"/>
            </a:endParaRPr>
          </a:p>
        </p:txBody>
      </p:sp>
      <p:sp>
        <p:nvSpPr>
          <p:cNvPr id="10498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065916"/>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绿色采矿技术的应用领域和优势</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934" name="标题 1"/>
          <p:cNvSpPr>
            <a:spLocks noGrp="1"/>
          </p:cNvSpPr>
          <p:nvPr>
            <p:ph type="title" idx="3"/>
          </p:nvPr>
        </p:nvSpPr>
        <p:spPr/>
        <p:txBody>
          <a:bodyPr>
            <a:normAutofit fontScale="93750"/>
          </a:bodyPr>
          <a:lstStyle/>
          <a:p>
            <a:r>
              <a:rPr lang="zh-CN" altLang="en-US"/>
              <a:t>加强资源循环利用</a:t>
            </a:r>
            <a:endParaRPr lang="zh-CN" altLang="en-US"/>
          </a:p>
        </p:txBody>
      </p:sp>
      <p:sp>
        <p:nvSpPr>
          <p:cNvPr id="1049936" name="圆角矩形 26"/>
          <p:cNvSpPr/>
          <p:nvPr>
            <p:custDataLst>
              <p:tags r:id="rId2"/>
            </p:custDataLst>
          </p:nvPr>
        </p:nvSpPr>
        <p:spPr>
          <a:xfrm>
            <a:off x="608330"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938" name="圆角矩形 28"/>
          <p:cNvSpPr/>
          <p:nvPr>
            <p:custDataLst>
              <p:tags r:id="rId3"/>
            </p:custDataLst>
          </p:nvPr>
        </p:nvSpPr>
        <p:spPr>
          <a:xfrm>
            <a:off x="610871"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940" name="文本框 31"/>
          <p:cNvSpPr txBox="1"/>
          <p:nvPr>
            <p:custDataLst>
              <p:tags r:id="rId4"/>
            </p:custDataLst>
          </p:nvPr>
        </p:nvSpPr>
        <p:spPr>
          <a:xfrm>
            <a:off x="763306" y="2204989"/>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提高资源利用率：通过技术创新和工艺改进，提高矿石资源的利用率，减少浪费。</a:t>
            </a:r>
            <a:endParaRPr lang="zh-CN" altLang="en-US" sz="2000" spc="200">
              <a:solidFill>
                <a:schemeClr val="tx1">
                  <a:lumMod val="85000"/>
                  <a:lumOff val="15000"/>
                </a:schemeClr>
              </a:solidFill>
              <a:latin typeface="+mn-ea"/>
              <a:sym typeface="+mn-ea"/>
            </a:endParaRPr>
          </a:p>
        </p:txBody>
      </p:sp>
      <p:sp>
        <p:nvSpPr>
          <p:cNvPr id="1049942" name="圆角矩形 29"/>
          <p:cNvSpPr/>
          <p:nvPr>
            <p:custDataLst>
              <p:tags r:id="rId5"/>
            </p:custDataLst>
          </p:nvPr>
        </p:nvSpPr>
        <p:spPr>
          <a:xfrm>
            <a:off x="3400437"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944" name="圆角矩形 32"/>
          <p:cNvSpPr/>
          <p:nvPr>
            <p:custDataLst>
              <p:tags r:id="rId6"/>
            </p:custDataLst>
          </p:nvPr>
        </p:nvSpPr>
        <p:spPr>
          <a:xfrm>
            <a:off x="3402977"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946" name="文本框 34"/>
          <p:cNvSpPr txBox="1"/>
          <p:nvPr>
            <p:custDataLst>
              <p:tags r:id="rId7"/>
            </p:custDataLst>
          </p:nvPr>
        </p:nvSpPr>
        <p:spPr>
          <a:xfrm>
            <a:off x="3557953"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发展循环经济：建立循环经济产业链，实现矿石资源的多次利用，降低环境污染。</a:t>
            </a:r>
            <a:endParaRPr lang="zh-CN" altLang="en-US" sz="2000" spc="200">
              <a:solidFill>
                <a:schemeClr val="tx1">
                  <a:lumMod val="85000"/>
                  <a:lumOff val="15000"/>
                </a:schemeClr>
              </a:solidFill>
              <a:latin typeface="+mn-ea"/>
              <a:sym typeface="+mn-ea"/>
            </a:endParaRPr>
          </a:p>
        </p:txBody>
      </p:sp>
      <p:sp>
        <p:nvSpPr>
          <p:cNvPr id="1049948" name="圆角矩形 3"/>
          <p:cNvSpPr/>
          <p:nvPr>
            <p:custDataLst>
              <p:tags r:id="rId8"/>
            </p:custDataLst>
          </p:nvPr>
        </p:nvSpPr>
        <p:spPr>
          <a:xfrm>
            <a:off x="6192543"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950" name="圆角矩形 4"/>
          <p:cNvSpPr/>
          <p:nvPr>
            <p:custDataLst>
              <p:tags r:id="rId9"/>
            </p:custDataLst>
          </p:nvPr>
        </p:nvSpPr>
        <p:spPr>
          <a:xfrm>
            <a:off x="6195084"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952" name="文本框 5"/>
          <p:cNvSpPr txBox="1"/>
          <p:nvPr>
            <p:custDataLst>
              <p:tags r:id="rId10"/>
            </p:custDataLst>
          </p:nvPr>
        </p:nvSpPr>
        <p:spPr>
          <a:xfrm>
            <a:off x="6349425"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推广绿色开采：采用绿色开采技术，减少对环境的破坏，保护生态环境。</a:t>
            </a:r>
            <a:endParaRPr lang="zh-CN" altLang="en-US" sz="2000" spc="200">
              <a:solidFill>
                <a:schemeClr val="tx1">
                  <a:lumMod val="85000"/>
                  <a:lumOff val="15000"/>
                </a:schemeClr>
              </a:solidFill>
              <a:latin typeface="+mn-ea"/>
              <a:sym typeface="+mn-ea"/>
            </a:endParaRPr>
          </a:p>
        </p:txBody>
      </p:sp>
      <p:sp>
        <p:nvSpPr>
          <p:cNvPr id="1049954" name="圆角矩形 8"/>
          <p:cNvSpPr/>
          <p:nvPr>
            <p:custDataLst>
              <p:tags r:id="rId11"/>
            </p:custDataLst>
          </p:nvPr>
        </p:nvSpPr>
        <p:spPr>
          <a:xfrm>
            <a:off x="8984650" y="1783887"/>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956" name="圆角矩形 9"/>
          <p:cNvSpPr/>
          <p:nvPr>
            <p:custDataLst>
              <p:tags r:id="rId12"/>
            </p:custDataLst>
          </p:nvPr>
        </p:nvSpPr>
        <p:spPr>
          <a:xfrm>
            <a:off x="8987190" y="1783887"/>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958" name="文本框 10"/>
          <p:cNvSpPr txBox="1"/>
          <p:nvPr>
            <p:custDataLst>
              <p:tags r:id="rId13"/>
            </p:custDataLst>
          </p:nvPr>
        </p:nvSpPr>
        <p:spPr>
          <a:xfrm>
            <a:off x="9141531" y="2204989"/>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加强废弃物处理：对废弃物进行分类、处理和回收利用，减少环境污染。</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https://d.book118.com/487046145004006042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2"/>
  <p:tag name="KSO_WM_UNIT_INDEX" val="1_1_2"/>
  <p:tag name="KSO_WM_UNIT_LAYERLEVEL" val="1_1_1"/>
  <p:tag name="KSO_WM_UNIT_SUBTYPE" val="d"/>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2"/>
  <p:tag name="KSO_WM_UNIT_INDEX" val="1_2_2"/>
  <p:tag name="KSO_WM_UNIT_LAYERLEVEL" val="1_1_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2"/>
  <p:tag name="KSO_WM_UNIT_INDEX" val="1_3_2"/>
  <p:tag name="KSO_WM_UNIT_LAYERLEVEL" val="1_1_1"/>
  <p:tag name="KSO_WM_UNIT_SUBTYPE" val="d"/>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2"/>
  <p:tag name="KSO_WM_UNIT_INDEX" val="1_4_2"/>
  <p:tag name="KSO_WM_UNIT_LAYERLEVEL" val="1_1_1"/>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2"/>
  <p:tag name="KSO_WM_UNIT_INDEX" val="1_5_2"/>
  <p:tag name="KSO_WM_UNIT_LAYERLEVEL" val="1_1_1"/>
  <p:tag name="KSO_WM_UNIT_SUBTYPE" val="d"/>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2"/>
  <p:tag name="KSO_WM_UNIT_INDEX" val="1_6_2"/>
  <p:tag name="KSO_WM_UNIT_LAYERLEVEL" val="1_1_1"/>
  <p:tag name="KSO_WM_UNIT_SUBTYPE" val="d"/>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8.xml><?xml version="1.0" encoding="utf-8"?>
<p:tagLst xmlns:p="http://schemas.openxmlformats.org/presentationml/2006/main">
  <p:tag name="KSO_WM_BEAUTIFY_FLAG" val="#wm#"/>
  <p:tag name="KSO_WM_DIAGRAM_GROUP_CODE" val="l1-1"/>
  <p:tag name="KSO_WM_SLIDE_DIAGTYPE" val="l"/>
  <p:tag name="KSO_WM_SLIDE_ID" val="custom20230273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8.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5.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9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 Normal</vt:lpstr>
      <vt:lpstr>Wingdings</vt:lpstr>
      <vt:lpstr>Calibri Light</vt:lpstr>
      <vt:lpstr>微软雅黑</vt:lpstr>
      <vt:lpstr>宋体</vt:lpstr>
      <vt:lpstr>Office Theme</vt:lpstr>
      <vt:lpstr>矿石资源的可持续开发利用</vt:lpstr>
      <vt:lpstr>目录</vt:lpstr>
      <vt:lpstr>矿石资源的重要性</vt:lpstr>
      <vt:lpstr>矿石资源的定义</vt:lpstr>
      <vt:lpstr>矿石资源的种类</vt:lpstr>
      <vt:lpstr>矿石资源的应用领域</vt:lpstr>
      <vt:lpstr>矿石资源的可持续开发利用现状</vt:lpstr>
      <vt:lpstr>全球矿石资源储量</vt:lpstr>
      <vt:lpstr>矿石资源开采方式</vt:lpstr>
      <vt:lpstr>可持续开发利用的挑战</vt:lpstr>
      <vt:lpstr>可持续开发利用的策略与措施</vt:lpstr>
      <vt:lpstr>提高矿石资源利用率</vt:lpstr>
      <vt:lpstr>推广绿色采矿技术</vt:lpstr>
      <vt:lpstr>加强资源循环利用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2024-09-15T01:48:42.770</cp:lastPrinted>
  <dcterms:created xsi:type="dcterms:W3CDTF">2024-09-14T17:48:42Z</dcterms:created>
  <dcterms:modified xsi:type="dcterms:W3CDTF">2024-09-14T17:48:45Z</dcterms:modified>
</cp:coreProperties>
</file>