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7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44D4C-C0E0-4007-97B5-4B461C53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2E9DA-A035-4CF8-8D43-5DD952F6C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00F9C-7558-40CD-B44A-97D8A73B1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6B88D-3185-4371-A815-A0D8CEF55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8804E-2D49-4AD1-BBEF-08455DD6A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9535A2-1DEC-4B57-AB01-9A5668C1D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67DF1-9E4A-4E58-8AC9-0ADBFE7D1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09E64-311E-4697-82A1-565DB427B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62A66-FACC-4264-8237-1425FCD4E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CCB1B-7681-4C2F-BCEA-6F243881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14F16-4AA1-4191-8C2A-4180996F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mc:AlternateContent>
    <mc:Choice xmlns:p14="http://schemas.microsoft.com/office/powerpoint/2010/main" Requires="p14">
      <p:transition spd="slow" advClick="0" advTm="2000" p14:dur="1250">
        <p:cut/>
      </p:transition>
    </mc:Choice>
    <mc:Fallback>
      <p:transition spd="slow" advClick="0" advTm="2000">
        <p:cut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svg" /><Relationship Id="rId5" Type="http://schemas.openxmlformats.org/officeDocument/2006/relationships/tags" Target="../tags/tag6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tags" Target="../tags/tag6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image" Target="../media/image3.png" /><Relationship Id="rId5" Type="http://schemas.openxmlformats.org/officeDocument/2006/relationships/image" Target="../media/image4.svg" /><Relationship Id="rId6" Type="http://schemas.openxmlformats.org/officeDocument/2006/relationships/image" Target="../media/image5.png" /><Relationship Id="rId7" Type="http://schemas.openxmlformats.org/officeDocument/2006/relationships/image" Target="../media/image6.svg" /><Relationship Id="rId8" Type="http://schemas.openxmlformats.org/officeDocument/2006/relationships/tags" Target="../tags/tag6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image" Target="../media/image3.png" /><Relationship Id="rId5" Type="http://schemas.openxmlformats.org/officeDocument/2006/relationships/image" Target="../media/image4.sv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Relationship Id="rId8" Type="http://schemas.openxmlformats.org/officeDocument/2006/relationships/tags" Target="../tags/tag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3.png" /><Relationship Id="rId11" Type="http://schemas.openxmlformats.org/officeDocument/2006/relationships/tags" Target="../tags/tag67.xml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image" Target="../media/image3.png" /><Relationship Id="rId5" Type="http://schemas.openxmlformats.org/officeDocument/2006/relationships/image" Target="../media/image4.sv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8.png" /><Relationship Id="rId11" Type="http://schemas.openxmlformats.org/officeDocument/2006/relationships/image" Target="../media/image19.png" /><Relationship Id="rId12" Type="http://schemas.openxmlformats.org/officeDocument/2006/relationships/tags" Target="../tags/tag68.xml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image" Target="../media/image3.png" /><Relationship Id="rId5" Type="http://schemas.openxmlformats.org/officeDocument/2006/relationships/image" Target="../media/image4.svg" /><Relationship Id="rId6" Type="http://schemas.openxmlformats.org/officeDocument/2006/relationships/image" Target="../media/image14.png" /><Relationship Id="rId7" Type="http://schemas.openxmlformats.org/officeDocument/2006/relationships/image" Target="../media/image15.png" /><Relationship Id="rId8" Type="http://schemas.openxmlformats.org/officeDocument/2006/relationships/image" Target="../media/image16.jpeg" /><Relationship Id="rId9" Type="http://schemas.openxmlformats.org/officeDocument/2006/relationships/image" Target="../media/image1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4.jpeg" /><Relationship Id="rId11" Type="http://schemas.openxmlformats.org/officeDocument/2006/relationships/tags" Target="../tags/tag69.xml" /><Relationship Id="rId2" Type="http://schemas.openxmlformats.org/officeDocument/2006/relationships/image" Target="../media/image1.png" /><Relationship Id="rId3" Type="http://schemas.openxmlformats.org/officeDocument/2006/relationships/image" Target="../media/image2.svg" /><Relationship Id="rId4" Type="http://schemas.openxmlformats.org/officeDocument/2006/relationships/image" Target="../media/image3.png" /><Relationship Id="rId5" Type="http://schemas.openxmlformats.org/officeDocument/2006/relationships/image" Target="../media/image4.svg" /><Relationship Id="rId6" Type="http://schemas.openxmlformats.org/officeDocument/2006/relationships/image" Target="../media/image20.png" /><Relationship Id="rId7" Type="http://schemas.openxmlformats.org/officeDocument/2006/relationships/image" Target="../media/image21.png" /><Relationship Id="rId8" Type="http://schemas.openxmlformats.org/officeDocument/2006/relationships/image" Target="../media/image22.png" /><Relationship Id="rId9" Type="http://schemas.openxmlformats.org/officeDocument/2006/relationships/image" Target="../media/image2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2.svg" /><Relationship Id="rId5" Type="http://schemas.openxmlformats.org/officeDocument/2006/relationships/image" Target="../media/image9.png" /><Relationship Id="rId6" Type="http://schemas.openxmlformats.org/officeDocument/2006/relationships/image" Target="../media/image24.jpeg" /><Relationship Id="rId7" Type="http://schemas.openxmlformats.org/officeDocument/2006/relationships/image" Target="../media/image16.jpeg" /><Relationship Id="rId8" Type="http://schemas.openxmlformats.org/officeDocument/2006/relationships/tags" Target="../tags/tag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svg" /><Relationship Id="rId5" Type="http://schemas.openxmlformats.org/officeDocument/2006/relationships/image" Target="../media/image9.png" /><Relationship Id="rId6" Type="http://schemas.openxmlformats.org/officeDocument/2006/relationships/tags" Target="../tags/tag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png" /><Relationship Id="rId3" Type="http://schemas.openxmlformats.org/officeDocument/2006/relationships/image" Target="../media/image26.jpeg" /><Relationship Id="rId4" Type="http://schemas.openxmlformats.org/officeDocument/2006/relationships/tags" Target="../tags/tag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pn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tags" Target="../tags/tag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pn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tags" Target="../tags/tag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png" /><Relationship Id="rId3" Type="http://schemas.openxmlformats.org/officeDocument/2006/relationships/image" Target="../media/image28.jpeg" /><Relationship Id="rId4" Type="http://schemas.openxmlformats.org/officeDocument/2006/relationships/image" Target="../media/image27.jpeg" /><Relationship Id="rId5" Type="http://schemas.openxmlformats.org/officeDocument/2006/relationships/image" Target="../media/image30.jpeg" /><Relationship Id="rId6" Type="http://schemas.openxmlformats.org/officeDocument/2006/relationships/image" Target="../media/image29.jpeg" /><Relationship Id="rId7" Type="http://schemas.openxmlformats.org/officeDocument/2006/relationships/image" Target="../media/image26.jpeg" /><Relationship Id="rId8" Type="http://schemas.openxmlformats.org/officeDocument/2006/relationships/tags" Target="../tags/tag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png" /><Relationship Id="rId3" Type="http://schemas.openxmlformats.org/officeDocument/2006/relationships/image" Target="../media/image31.jpeg" /><Relationship Id="rId4" Type="http://schemas.openxmlformats.org/officeDocument/2006/relationships/tags" Target="../tags/tag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5.png" /><Relationship Id="rId3" Type="http://schemas.openxmlformats.org/officeDocument/2006/relationships/image" Target="../media/image31.jpeg" /><Relationship Id="rId4" Type="http://schemas.openxmlformats.org/officeDocument/2006/relationships/image" Target="../media/image26.jpeg" /><Relationship Id="rId5" Type="http://schemas.openxmlformats.org/officeDocument/2006/relationships/image" Target="../media/image32.jpeg" /><Relationship Id="rId6" Type="http://schemas.openxmlformats.org/officeDocument/2006/relationships/image" Target="../media/image33.jpeg" /><Relationship Id="rId7" Type="http://schemas.openxmlformats.org/officeDocument/2006/relationships/image" Target="../media/image29.jpeg" /><Relationship Id="rId8" Type="http://schemas.openxmlformats.org/officeDocument/2006/relationships/tags" Target="../tags/tag7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550160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/>
        </p:nvSpPr>
        <p:spPr>
          <a:xfrm>
            <a:off x="2944495" y="-6692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多边形 6"/>
          <p:cNvSpPr/>
          <p:nvPr/>
        </p:nvSpPr>
        <p:spPr>
          <a:xfrm>
            <a:off x="-1019175" y="-981710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/>
        </p:nvSpPr>
        <p:spPr>
          <a:xfrm rot="840000">
            <a:off x="7910195" y="-7073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10831830" y="-1335405"/>
            <a:ext cx="2419350" cy="24193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直角三角形 11"/>
          <p:cNvSpPr/>
          <p:nvPr/>
        </p:nvSpPr>
        <p:spPr>
          <a:xfrm>
            <a:off x="-29210" y="4061460"/>
            <a:ext cx="1922780" cy="283781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113030" y="4852035"/>
            <a:ext cx="1638300" cy="1638300"/>
          </a:xfrm>
          <a:prstGeom prst="ellipse">
            <a:avLst/>
          </a:prstGeom>
          <a:pattFill prst="wdUpDiag">
            <a:fgClr>
              <a:srgbClr val="FAFAFA"/>
            </a:fgClr>
            <a:bgClr>
              <a:schemeClr val="accent5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/>
        </p:nvSpPr>
        <p:spPr>
          <a:xfrm rot="20760000" flipH="1">
            <a:off x="5770245" y="643001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任意多边形 14"/>
          <p:cNvSpPr/>
          <p:nvPr/>
        </p:nvSpPr>
        <p:spPr>
          <a:xfrm flipH="1" flipV="1">
            <a:off x="8644255" y="4835525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24380" y="5062220"/>
            <a:ext cx="2209165" cy="2209165"/>
          </a:xfrm>
          <a:prstGeom prst="rect">
            <a:avLst/>
          </a:prstGeom>
        </p:spPr>
      </p:pic>
      <p:pic>
        <p:nvPicPr>
          <p:cNvPr id="17" name="图片 16" descr="32313535353135383b32313535353137393bb2a8c0cb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6200000">
            <a:off x="10552430" y="2264410"/>
            <a:ext cx="2209165" cy="2209165"/>
          </a:xfrm>
          <a:prstGeom prst="rect">
            <a:avLst/>
          </a:prstGeom>
        </p:spPr>
      </p:pic>
      <p:sp>
        <p:nvSpPr>
          <p:cNvPr id="21" name="文本框 20"/>
          <p:cNvSpPr txBox="1"/>
          <p:nvPr/>
        </p:nvSpPr>
        <p:spPr>
          <a:xfrm>
            <a:off x="4233863" y="3592195"/>
            <a:ext cx="3478530" cy="377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400" b="1">
                <a:solidFill>
                  <a:schemeClr val="accent5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美术 五年级 上册</a:t>
            </a:r>
            <a:endParaRPr lang="zh-CN" altLang="en-US" sz="1400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852488" y="2155190"/>
            <a:ext cx="10241280" cy="1445260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汉仪铸字卡酷体简" panose="00020600040101010101" charset="-122"/>
                <a:ea typeface="汉仪铸字卡酷体简" panose="00020600040101010101" charset="-122"/>
              </a:rPr>
              <a:t>《正负图形的画面》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/>
        </p:nvSpPr>
        <p:spPr>
          <a:xfrm>
            <a:off x="2944495" y="-6692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/>
        </p:nvSpPr>
        <p:spPr>
          <a:xfrm rot="840000">
            <a:off x="7910195" y="-7073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10831830" y="-1335405"/>
            <a:ext cx="2419350" cy="24193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直角三角形 11"/>
          <p:cNvSpPr/>
          <p:nvPr/>
        </p:nvSpPr>
        <p:spPr>
          <a:xfrm>
            <a:off x="-29210" y="4061460"/>
            <a:ext cx="1922780" cy="283781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113030" y="4852035"/>
            <a:ext cx="1638300" cy="1638300"/>
          </a:xfrm>
          <a:prstGeom prst="ellipse">
            <a:avLst/>
          </a:prstGeom>
          <a:pattFill prst="wdUpDiag">
            <a:fgClr>
              <a:srgbClr val="FAFAFA"/>
            </a:fgClr>
            <a:bgClr>
              <a:schemeClr val="accent5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/>
        </p:nvSpPr>
        <p:spPr>
          <a:xfrm rot="20760000" flipH="1">
            <a:off x="5770245" y="643001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任意多边形 14"/>
          <p:cNvSpPr/>
          <p:nvPr/>
        </p:nvSpPr>
        <p:spPr>
          <a:xfrm flipH="1" flipV="1">
            <a:off x="8644255" y="4835525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24380" y="5062220"/>
            <a:ext cx="2209165" cy="2209165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FC97F69C-004E-3E60-28A7-6B74BC398961}"/>
              </a:ext>
            </a:extLst>
          </p:cNvPr>
          <p:cNvSpPr txBox="1"/>
          <p:nvPr/>
        </p:nvSpPr>
        <p:spPr>
          <a:xfrm>
            <a:off x="1159164" y="792110"/>
            <a:ext cx="10374511" cy="461023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教学目标：　　</a:t>
            </a:r>
            <a:endParaRPr lang="zh-CN" altLang="zh-CN" sz="1200" b="1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348615" algn="l">
              <a:lnSpc>
                <a:spcPct val="150000"/>
              </a:lnSpc>
            </a:pPr>
            <a:r>
              <a:rPr lang="en-US" altLang="zh-CN" sz="1800" b="1" kern="0">
                <a:solidFill>
                  <a:srgbClr val="000000"/>
                </a:solidFill>
                <a:effectLst/>
                <a:latin typeface="仿宋" panose="02010609060101010101" pitchFamily="49" charset="-122"/>
                <a:ea typeface="宋体" panose="02010600030101010101" pitchFamily="2" charset="-122"/>
                <a:cs typeface="仿宋" panose="02010609060101010101" pitchFamily="49" charset="-122"/>
              </a:rPr>
              <a:t>1</a:t>
            </a: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仿宋" panose="02010609060101010101" pitchFamily="49" charset="-122"/>
              </a:rPr>
              <a:t>、知识技能：学生能欣赏、分析、体验正负图形的作品，初步了解正形和负形图底转换、形的重复、多形组合等构成方式的设计原理，并尝试用类似的方法设计有趣的图案。　　</a:t>
            </a:r>
            <a:endParaRPr lang="zh-CN" altLang="zh-CN" sz="1200" b="1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348615" algn="l">
              <a:lnSpc>
                <a:spcPct val="150000"/>
              </a:lnSpc>
            </a:pPr>
            <a:r>
              <a:rPr lang="en-US" altLang="zh-CN" sz="1800" b="1" kern="0">
                <a:solidFill>
                  <a:srgbClr val="000000"/>
                </a:solidFill>
                <a:effectLst/>
                <a:latin typeface="仿宋" panose="02010609060101010101" pitchFamily="49" charset="-122"/>
                <a:ea typeface="宋体" panose="02010600030101010101" pitchFamily="2" charset="-122"/>
                <a:cs typeface="仿宋" panose="02010609060101010101" pitchFamily="49" charset="-122"/>
              </a:rPr>
              <a:t>2</a:t>
            </a: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仿宋" panose="02010609060101010101" pitchFamily="49" charset="-122"/>
              </a:rPr>
              <a:t>、过程方法：通过激趣导入、欣赏、创作结合的教学方法，使学生能够欣赏、尝试分析并运用正负形构成原理进行简单的设计。　　</a:t>
            </a:r>
            <a:endParaRPr lang="zh-CN" altLang="zh-CN" sz="1200" b="1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348615" algn="l">
              <a:lnSpc>
                <a:spcPct val="150000"/>
              </a:lnSpc>
            </a:pPr>
            <a:r>
              <a:rPr lang="en-US" altLang="zh-CN" sz="1800" b="1" kern="0">
                <a:solidFill>
                  <a:srgbClr val="000000"/>
                </a:solidFill>
                <a:effectLst/>
                <a:latin typeface="仿宋" panose="02010609060101010101" pitchFamily="49" charset="-122"/>
                <a:ea typeface="宋体" panose="02010600030101010101" pitchFamily="2" charset="-122"/>
                <a:cs typeface="仿宋" panose="02010609060101010101" pitchFamily="49" charset="-122"/>
              </a:rPr>
              <a:t>3</a:t>
            </a: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仿宋" panose="02010609060101010101" pitchFamily="49" charset="-122"/>
              </a:rPr>
              <a:t>、情感态度：通过欣赏和创作使学生能感受正负图形的特殊魅力，感受现实与虚幻的对比，培养知美和创造美的能力。</a:t>
            </a: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方正仿宋_GB2312"/>
                <a:cs typeface="方正仿宋_GB2312"/>
              </a:rPr>
              <a:t>　</a:t>
            </a:r>
            <a:endParaRPr lang="zh-CN" altLang="zh-CN" sz="1200" b="1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algn="l">
              <a:lnSpc>
                <a:spcPct val="150000"/>
              </a:lnSpc>
            </a:pP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教学重难点：　　</a:t>
            </a:r>
            <a:endParaRPr lang="zh-CN" altLang="zh-CN" sz="1200" b="1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276225" algn="l">
              <a:lnSpc>
                <a:spcPct val="150000"/>
              </a:lnSpc>
            </a:pP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仿宋" panose="02010609060101010101" pitchFamily="49" charset="-122"/>
              </a:rPr>
              <a:t>重点：引导学生欣赏大师作品，</a:t>
            </a:r>
            <a:r>
              <a:rPr lang="zh-CN" altLang="zh-CN" sz="1800" b="1" kern="100"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仿宋" panose="02010609060101010101" pitchFamily="49" charset="-122"/>
              </a:rPr>
              <a:t>了解正负图形的特点和表现方式</a:t>
            </a: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仿宋" panose="02010609060101010101" pitchFamily="49" charset="-122"/>
              </a:rPr>
              <a:t>　　</a:t>
            </a:r>
            <a:endParaRPr lang="zh-CN" altLang="zh-CN" sz="1200" b="1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711200" algn="l">
              <a:lnSpc>
                <a:spcPct val="150000"/>
              </a:lnSpc>
            </a:pPr>
            <a:r>
              <a:rPr lang="zh-CN" altLang="zh-CN" sz="1800" b="1" kern="100"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仿宋" panose="02010609060101010101" pitchFamily="49" charset="-122"/>
              </a:rPr>
              <a:t>感受现实与虚幻的对比，体验正负图形交错的画面。</a:t>
            </a:r>
            <a:endParaRPr lang="zh-CN" altLang="zh-CN" sz="1200" b="1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  <a:p>
            <a:pPr indent="276225" algn="l">
              <a:lnSpc>
                <a:spcPct val="150000"/>
              </a:lnSpc>
            </a:pP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仿宋" panose="02010609060101010101" pitchFamily="49" charset="-122"/>
                <a:cs typeface="仿宋" panose="02010609060101010101" pitchFamily="49" charset="-122"/>
              </a:rPr>
              <a:t>难点：学生通过本节课学习能够进行正负图形图式的创作尝试。　</a:t>
            </a:r>
            <a:r>
              <a:rPr lang="zh-CN" altLang="zh-CN" sz="1800" b="1" kern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endParaRPr lang="zh-CN" altLang="zh-CN" sz="1200" b="1" kern="100">
              <a:effectLst/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/>
        </p:nvSpPr>
        <p:spPr>
          <a:xfrm>
            <a:off x="2944495" y="-6692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多边形 6"/>
          <p:cNvSpPr/>
          <p:nvPr/>
        </p:nvSpPr>
        <p:spPr>
          <a:xfrm>
            <a:off x="-1019175" y="-981710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/>
        </p:nvSpPr>
        <p:spPr>
          <a:xfrm rot="840000">
            <a:off x="7910195" y="-7073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/>
        </p:nvSpPr>
        <p:spPr>
          <a:xfrm>
            <a:off x="10831830" y="-1335405"/>
            <a:ext cx="2419350" cy="2419350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直角三角形 11"/>
          <p:cNvSpPr/>
          <p:nvPr/>
        </p:nvSpPr>
        <p:spPr>
          <a:xfrm>
            <a:off x="-29210" y="4061460"/>
            <a:ext cx="1922780" cy="283781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113030" y="4852035"/>
            <a:ext cx="1638300" cy="1638300"/>
          </a:xfrm>
          <a:prstGeom prst="ellipse">
            <a:avLst/>
          </a:prstGeom>
          <a:pattFill prst="wdUpDiag">
            <a:fgClr>
              <a:srgbClr val="FAFAFA"/>
            </a:fgClr>
            <a:bgClr>
              <a:schemeClr val="accent5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/>
        </p:nvSpPr>
        <p:spPr>
          <a:xfrm rot="20760000" flipH="1">
            <a:off x="5770245" y="643001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任意多边形 14"/>
          <p:cNvSpPr/>
          <p:nvPr/>
        </p:nvSpPr>
        <p:spPr>
          <a:xfrm flipH="1" flipV="1">
            <a:off x="8644255" y="4835525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24380" y="5062220"/>
            <a:ext cx="2209165" cy="2209165"/>
          </a:xfrm>
          <a:prstGeom prst="rect">
            <a:avLst/>
          </a:prstGeom>
        </p:spPr>
      </p:pic>
      <p:pic>
        <p:nvPicPr>
          <p:cNvPr id="17" name="图片 16" descr="32313535353135383b32313535353137393bb2a8c0cb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10552430" y="2264410"/>
            <a:ext cx="2209165" cy="2209165"/>
          </a:xfrm>
          <a:prstGeom prst="rect">
            <a:avLst/>
          </a:prstGeom>
        </p:spPr>
      </p:pic>
      <p:sp>
        <p:nvSpPr>
          <p:cNvPr id="5" name="矩形 4"/>
          <p:cNvSpPr/>
          <p:nvPr/>
        </p:nvSpPr>
        <p:spPr>
          <a:xfrm>
            <a:off x="4043680" y="2538730"/>
            <a:ext cx="6469380" cy="1614805"/>
          </a:xfrm>
          <a:prstGeom prst="rect">
            <a:avLst/>
          </a:prstGeom>
          <a:noFill/>
          <a:ln>
            <a:noFill/>
          </a:ln>
        </p:spPr>
        <p:txBody>
          <a:bodyPr wrap="non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90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汉仪铸字卡酷体简" panose="00020600040101010101" charset="-122"/>
                <a:ea typeface="汉仪铸字卡酷体简" panose="00020600040101010101" charset="-122"/>
              </a:rPr>
              <a:t>眼力大比拼</a:t>
            </a:r>
          </a:p>
        </p:txBody>
      </p:sp>
      <p:pic>
        <p:nvPicPr>
          <p:cNvPr id="3" name="图片 2" descr="303b32303137383632373bcad3bef5cad3d2b0d1dbbea6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1240000">
            <a:off x="1219200" y="1927225"/>
            <a:ext cx="2513330" cy="2512060"/>
          </a:xfrm>
          <a:prstGeom prst="rect">
            <a:avLst/>
          </a:prstGeom>
        </p:spPr>
      </p:pic>
      <p:pic>
        <p:nvPicPr>
          <p:cNvPr id="18" name="图片 17" descr="303b333437373237343bb7c5b4f3beb5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913120" y="4246245"/>
            <a:ext cx="914400" cy="914400"/>
          </a:xfrm>
          <a:prstGeom prst="rect">
            <a:avLst/>
          </a:prstGeom>
        </p:spPr>
      </p:pic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34026 -0.325804 L 0.314375 -0.155571 L 0.307902 0.000289 L 0.22087 -0.016087 L 0.140521 -0.186319 L 0.146563 -0.341537 L 0.234026 -0.325804 Z" pathEditMode="relative" rAng="1759510547" ptsTypes="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0" y="1550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2" presetClass="emph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3" presetID="8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/>
        </p:nvSpPr>
        <p:spPr>
          <a:xfrm>
            <a:off x="2944495" y="-6692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多边形 6"/>
          <p:cNvSpPr/>
          <p:nvPr/>
        </p:nvSpPr>
        <p:spPr>
          <a:xfrm>
            <a:off x="-1019175" y="-981710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/>
        </p:nvSpPr>
        <p:spPr>
          <a:xfrm rot="20760000" flipH="1">
            <a:off x="5770245" y="643001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任意多边形 14"/>
          <p:cNvSpPr/>
          <p:nvPr/>
        </p:nvSpPr>
        <p:spPr>
          <a:xfrm flipH="1" flipV="1">
            <a:off x="8644255" y="4835525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-463550" y="4934585"/>
            <a:ext cx="1923415" cy="1923415"/>
          </a:xfrm>
          <a:prstGeom prst="rect">
            <a:avLst/>
          </a:prstGeom>
        </p:spPr>
      </p:pic>
      <p:sp>
        <p:nvSpPr>
          <p:cNvPr id="4106" name="文本框 4105"/>
          <p:cNvSpPr txBox="1"/>
          <p:nvPr/>
        </p:nvSpPr>
        <p:spPr>
          <a:xfrm>
            <a:off x="853440" y="1487170"/>
            <a:ext cx="6560820" cy="1684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300">
                <a:latin typeface="Verdana" panose="020b0604030504040204" pitchFamily="2" charset="0"/>
                <a:ea typeface="微软雅黑" panose="020b0503020204020204" pitchFamily="34" charset="-122"/>
              </a:rPr>
              <a:t>思考：</a:t>
            </a:r>
          </a:p>
          <a:p>
            <a:pPr>
              <a:lnSpc>
                <a:spcPct val="150000"/>
              </a:lnSpc>
            </a:pPr>
            <a:r>
              <a:rPr lang="en-US" altLang="zh-CN" sz="2300">
                <a:latin typeface="Verdana" panose="020b0604030504040204" pitchFamily="2" charset="0"/>
                <a:ea typeface="微软雅黑" panose="020b0503020204020204" pitchFamily="34" charset="-122"/>
              </a:rPr>
              <a:t>1</a:t>
            </a:r>
            <a:r>
              <a:rPr lang="zh-CN" altLang="en-US" sz="2300">
                <a:latin typeface="Verdana" panose="020b0604030504040204" pitchFamily="2" charset="0"/>
                <a:ea typeface="微软雅黑" panose="020b0503020204020204" pitchFamily="34" charset="-122"/>
              </a:rPr>
              <a:t>、你看到了什么？</a:t>
            </a:r>
          </a:p>
          <a:p>
            <a:pPr>
              <a:lnSpc>
                <a:spcPct val="150000"/>
              </a:lnSpc>
            </a:pPr>
            <a:r>
              <a:rPr lang="en-US" altLang="zh-CN" sz="2300">
                <a:latin typeface="Verdana" panose="020b0604030504040204" pitchFamily="2" charset="0"/>
                <a:ea typeface="微软雅黑" panose="020b0503020204020204" pitchFamily="34" charset="-122"/>
              </a:rPr>
              <a:t>2</a:t>
            </a:r>
            <a:r>
              <a:rPr lang="zh-CN" altLang="en-US" sz="2300">
                <a:latin typeface="Verdana" panose="020b0604030504040204" pitchFamily="2" charset="0"/>
                <a:ea typeface="微软雅黑" panose="020b0503020204020204" pitchFamily="34" charset="-122"/>
              </a:rPr>
              <a:t>、画面是由什么颜色构成？它们是怎么互称的？</a:t>
            </a:r>
          </a:p>
        </p:txBody>
      </p:sp>
      <p:grpSp>
        <p:nvGrpSpPr>
          <p:cNvPr id="10" name="组合 9"/>
          <p:cNvGrpSpPr/>
          <p:nvPr/>
        </p:nvGrpSpPr>
        <p:grpSpPr>
          <a:xfrm>
            <a:off x="7504430" y="467995"/>
            <a:ext cx="4036060" cy="829310"/>
            <a:chOff x="1465" y="2681"/>
            <a:chExt cx="6356" cy="1306"/>
          </a:xfrm>
        </p:grpSpPr>
        <p:sp>
          <p:nvSpPr>
            <p:cNvPr id="4104" name="文本框 4103"/>
            <p:cNvSpPr txBox="1"/>
            <p:nvPr/>
          </p:nvSpPr>
          <p:spPr>
            <a:xfrm>
              <a:off x="2733" y="2681"/>
              <a:ext cx="5088" cy="1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accent5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Calibri"/>
                  <a:ea typeface="微软雅黑" panose="020b0503020204020204" pitchFamily="34" charset="-122"/>
                </a:rPr>
                <a:t>眼力大比拼</a:t>
              </a:r>
            </a:p>
          </p:txBody>
        </p:sp>
        <p:pic>
          <p:nvPicPr>
            <p:cNvPr id="9" name="图片 8" descr="303b32303137383632373bcad3bef5cad3d2b0d1dbbea6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65" y="2741"/>
              <a:ext cx="1245" cy="1245"/>
            </a:xfrm>
            <a:prstGeom prst="rect">
              <a:avLst/>
            </a:prstGeom>
          </p:spPr>
        </p:pic>
      </p:grpSp>
      <p:pic>
        <p:nvPicPr>
          <p:cNvPr id="3" name="图片 2" descr="0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6560" y="3455035"/>
            <a:ext cx="2510790" cy="2254250"/>
          </a:xfrm>
          <a:prstGeom prst="rect">
            <a:avLst/>
          </a:prstGeom>
        </p:spPr>
      </p:pic>
      <p:pic>
        <p:nvPicPr>
          <p:cNvPr id="5" name="图片 4" descr="0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2655" y="1664335"/>
            <a:ext cx="4363085" cy="40449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图片 5" descr="0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90980" y="3474720"/>
            <a:ext cx="2372360" cy="2200275"/>
          </a:xfrm>
          <a:prstGeom prst="rect">
            <a:avLst/>
          </a:prstGeom>
          <a:ln>
            <a:noFill/>
          </a:ln>
        </p:spPr>
      </p:pic>
      <p:sp>
        <p:nvSpPr>
          <p:cNvPr id="11" name="文本框 10"/>
          <p:cNvSpPr txBox="1"/>
          <p:nvPr/>
        </p:nvSpPr>
        <p:spPr>
          <a:xfrm>
            <a:off x="2399030" y="5973445"/>
            <a:ext cx="8350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花瓶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826000" y="5973445"/>
            <a:ext cx="17284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两张人脸</a:t>
            </a:r>
          </a:p>
        </p:txBody>
      </p:sp>
      <p:sp>
        <p:nvSpPr>
          <p:cNvPr id="13" name="文本框 12"/>
          <p:cNvSpPr txBox="1"/>
          <p:nvPr/>
        </p:nvSpPr>
        <p:spPr>
          <a:xfrm>
            <a:off x="7192645" y="5748655"/>
            <a:ext cx="450278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花瓶幻觉（版画）</a:t>
            </a:r>
            <a:r>
              <a:rPr lang="zh-CN" altLang="en-US" sz="1400">
                <a:sym typeface="+mn-ea"/>
              </a:rPr>
              <a:t>  </a:t>
            </a:r>
            <a:r>
              <a:rPr lang="en-US" altLang="zh-CN" sz="1400">
                <a:sym typeface="+mn-ea"/>
              </a:rPr>
              <a:t>1965  </a:t>
            </a:r>
            <a:r>
              <a:rPr lang="zh-CN" altLang="en-US" sz="1400"/>
              <a:t> 鲁宾（丹麦）</a:t>
            </a:r>
            <a:endParaRPr lang="en-US" altLang="zh-CN" sz="1400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/>
        </p:nvSpPr>
        <p:spPr>
          <a:xfrm>
            <a:off x="2944495" y="-6692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多边形 6"/>
          <p:cNvSpPr/>
          <p:nvPr/>
        </p:nvSpPr>
        <p:spPr>
          <a:xfrm>
            <a:off x="-1019175" y="-981710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/>
        </p:nvSpPr>
        <p:spPr>
          <a:xfrm rot="20760000" flipH="1">
            <a:off x="5770245" y="643001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任意多边形 14"/>
          <p:cNvSpPr/>
          <p:nvPr/>
        </p:nvSpPr>
        <p:spPr>
          <a:xfrm flipH="1" flipV="1">
            <a:off x="8644255" y="4835525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-463550" y="4934585"/>
            <a:ext cx="1923415" cy="1923415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7693025" y="210820"/>
            <a:ext cx="4036060" cy="829310"/>
            <a:chOff x="1465" y="2681"/>
            <a:chExt cx="6356" cy="1306"/>
          </a:xfrm>
        </p:grpSpPr>
        <p:sp>
          <p:nvSpPr>
            <p:cNvPr id="4104" name="文本框 4103"/>
            <p:cNvSpPr txBox="1"/>
            <p:nvPr/>
          </p:nvSpPr>
          <p:spPr>
            <a:xfrm>
              <a:off x="2733" y="2681"/>
              <a:ext cx="5088" cy="1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accent5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Calibri"/>
                  <a:ea typeface="微软雅黑" panose="020b0503020204020204" pitchFamily="34" charset="-122"/>
                </a:rPr>
                <a:t>眼力大比拼</a:t>
              </a:r>
            </a:p>
          </p:txBody>
        </p:sp>
        <p:pic>
          <p:nvPicPr>
            <p:cNvPr id="9" name="图片 8" descr="303b32303137383632373bcad3bef5cad3d2b0d1dbbea6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65" y="2741"/>
              <a:ext cx="1245" cy="1245"/>
            </a:xfrm>
            <a:prstGeom prst="rect">
              <a:avLst/>
            </a:prstGeom>
          </p:spPr>
        </p:pic>
      </p:grpSp>
      <p:pic>
        <p:nvPicPr>
          <p:cNvPr id="50180" name="Picture 4" descr="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2300" y="2068195"/>
            <a:ext cx="3990340" cy="43884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0185" name="Picture 9" descr="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3500" y="709295"/>
            <a:ext cx="3168650" cy="3168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0186" name="Picture 10" descr="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5800" y="2488883"/>
            <a:ext cx="2973388" cy="29733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0187" name="Picture 11" descr="3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3138" y="4020820"/>
            <a:ext cx="2659062" cy="26590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71" name="WordArt 12"/>
          <p:cNvSpPr>
            <a:spLocks noTextEdit="1"/>
          </p:cNvSpPr>
          <p:nvPr/>
        </p:nvSpPr>
        <p:spPr>
          <a:xfrm>
            <a:off x="6927850" y="1701483"/>
            <a:ext cx="612775" cy="571500"/>
          </a:xfrm>
          <a:prstGeom prst="rect">
            <a:avLst/>
          </a:prstGeom>
        </p:spPr>
        <p:txBody>
          <a:bodyPr vert="vert" wrap="none" fromWordArt="1">
            <a:prstTxWarp prst="textPlain">
              <a:avLst>
                <a:gd name="adj" fmla="val 50000"/>
              </a:avLst>
            </a:prstTxWarp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/>
            <a:r>
              <a:rPr lang="zh-CN" altLang="en-US" sz="3600" strike="noStrike" noProof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方正胖娃简体" charset="0"/>
                <a:ea typeface="方正胖娃简体" charset="0"/>
                <a:cs typeface="+mn-cs"/>
              </a:rPr>
              <a:t>A</a:t>
            </a:r>
            <a:endParaRPr lang="zh-CN" altLang="en-US" sz="3600" strike="noStrike" noProof="1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方正胖娃简体" charset="0"/>
              <a:ea typeface="方正胖娃简体" charset="0"/>
            </a:endParaRPr>
          </a:p>
        </p:txBody>
      </p:sp>
      <p:sp>
        <p:nvSpPr>
          <p:cNvPr id="11272" name="WordArt 13"/>
          <p:cNvSpPr>
            <a:spLocks noTextEdit="1"/>
          </p:cNvSpPr>
          <p:nvPr/>
        </p:nvSpPr>
        <p:spPr>
          <a:xfrm>
            <a:off x="6999288" y="3506470"/>
            <a:ext cx="612775" cy="571500"/>
          </a:xfrm>
          <a:prstGeom prst="rect">
            <a:avLst/>
          </a:prstGeom>
        </p:spPr>
        <p:txBody>
          <a:bodyPr vert="vert" wrap="none" fromWordArt="1">
            <a:prstTxWarp prst="textPlain">
              <a:avLst>
                <a:gd name="adj" fmla="val 50000"/>
              </a:avLst>
            </a:prstTxWarp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/>
            <a:r>
              <a:rPr lang="zh-CN" altLang="en-US" sz="3600" strike="noStrike" noProof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方正胖娃简体" charset="0"/>
                <a:ea typeface="方正胖娃简体" charset="0"/>
                <a:cs typeface="+mn-cs"/>
              </a:rPr>
              <a:t>B</a:t>
            </a:r>
            <a:endParaRPr lang="zh-CN" altLang="en-US" sz="3600" strike="noStrike" noProof="1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方正胖娃简体" charset="0"/>
              <a:ea typeface="方正胖娃简体" charset="0"/>
            </a:endParaRPr>
          </a:p>
        </p:txBody>
      </p:sp>
      <p:sp>
        <p:nvSpPr>
          <p:cNvPr id="11273" name="WordArt 14"/>
          <p:cNvSpPr>
            <a:spLocks noTextEdit="1"/>
          </p:cNvSpPr>
          <p:nvPr/>
        </p:nvSpPr>
        <p:spPr>
          <a:xfrm>
            <a:off x="6999288" y="5301933"/>
            <a:ext cx="612775" cy="571500"/>
          </a:xfrm>
          <a:prstGeom prst="rect">
            <a:avLst/>
          </a:prstGeom>
        </p:spPr>
        <p:txBody>
          <a:bodyPr vert="vert" wrap="none" fromWordArt="1">
            <a:prstTxWarp prst="textPlain">
              <a:avLst>
                <a:gd name="adj" fmla="val 50000"/>
              </a:avLst>
            </a:prstTxWarp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/>
            <a:r>
              <a:rPr lang="zh-CN" altLang="en-US" sz="3600" strike="noStrike" noProof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方正胖娃简体" charset="0"/>
                <a:ea typeface="方正胖娃简体" charset="0"/>
                <a:cs typeface="+mn-cs"/>
              </a:rPr>
              <a:t>C</a:t>
            </a:r>
            <a:endParaRPr lang="zh-CN" altLang="en-US" sz="3600" strike="noStrike" noProof="1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方正胖娃简体" charset="0"/>
              <a:ea typeface="方正胖娃简体" charset="0"/>
            </a:endParaRPr>
          </a:p>
        </p:txBody>
      </p:sp>
      <p:pic>
        <p:nvPicPr>
          <p:cNvPr id="50192" name="Picture 16" descr="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682750" y="1282065"/>
            <a:ext cx="6872605" cy="68726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0193" name="Oval 17"/>
          <p:cNvSpPr/>
          <p:nvPr/>
        </p:nvSpPr>
        <p:spPr>
          <a:xfrm>
            <a:off x="6819900" y="3357245"/>
            <a:ext cx="1008063" cy="936625"/>
          </a:xfrm>
          <a:prstGeom prst="ellipse">
            <a:avLst/>
          </a:prstGeom>
          <a:noFill/>
          <a:ln w="6350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vert="vert"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300" name="Text Box 20"/>
          <p:cNvSpPr txBox="1"/>
          <p:nvPr/>
        </p:nvSpPr>
        <p:spPr>
          <a:xfrm>
            <a:off x="1283335" y="1351280"/>
            <a:ext cx="4292600" cy="922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30000"/>
              </a:spcBef>
            </a:pPr>
            <a:r>
              <a:rPr lang="zh-CN" altLang="en-US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第一题，请问右边哪一选项的图形可以和花瓶的边缘相吻合？</a:t>
            </a:r>
          </a:p>
          <a:p>
            <a:endParaRPr lang="zh-CN" altLang="en-US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682750" y="6241415"/>
            <a:ext cx="4502785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/>
              <a:t>花瓶幻觉（版画）</a:t>
            </a:r>
            <a:endParaRPr lang="en-US" altLang="zh-CN" sz="1400"/>
          </a:p>
        </p:txBody>
      </p:sp>
    </p:spTree>
    <p:custDataLst>
      <p:tags r:id="rId11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27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30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"/>
                            </p:stCondLst>
                            <p:childTnLst>
                              <p:par>
                                <p:cTn id="33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4"/>
                            </p:stCondLst>
                            <p:childTnLst>
                              <p:par>
                                <p:cTn id="36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"/>
                            </p:stCondLst>
                            <p:childTnLst>
                              <p:par>
                                <p:cTn id="39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6"/>
                            </p:stCondLst>
                            <p:childTnLst>
                              <p:par>
                                <p:cTn id="42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50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500"/>
                                        <p:tgtEl>
                                          <p:spTgt spid="50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93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/>
        </p:nvSpPr>
        <p:spPr>
          <a:xfrm>
            <a:off x="2944495" y="-6692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多边形 6"/>
          <p:cNvSpPr/>
          <p:nvPr/>
        </p:nvSpPr>
        <p:spPr>
          <a:xfrm>
            <a:off x="-1019175" y="-981710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/>
        </p:nvSpPr>
        <p:spPr>
          <a:xfrm rot="20760000" flipH="1">
            <a:off x="5770245" y="643001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任意多边形 14"/>
          <p:cNvSpPr/>
          <p:nvPr/>
        </p:nvSpPr>
        <p:spPr>
          <a:xfrm flipH="1" flipV="1">
            <a:off x="8644255" y="4835525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-463550" y="4934585"/>
            <a:ext cx="1923415" cy="1923415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7693025" y="210820"/>
            <a:ext cx="4036060" cy="829310"/>
            <a:chOff x="1465" y="2681"/>
            <a:chExt cx="6356" cy="1306"/>
          </a:xfrm>
        </p:grpSpPr>
        <p:sp>
          <p:nvSpPr>
            <p:cNvPr id="4104" name="文本框 4103"/>
            <p:cNvSpPr txBox="1"/>
            <p:nvPr/>
          </p:nvSpPr>
          <p:spPr>
            <a:xfrm>
              <a:off x="2733" y="2681"/>
              <a:ext cx="5088" cy="1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accent5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Calibri"/>
                  <a:ea typeface="微软雅黑" panose="020b0503020204020204" pitchFamily="34" charset="-122"/>
                </a:rPr>
                <a:t>眼力大比拼</a:t>
              </a:r>
            </a:p>
          </p:txBody>
        </p:sp>
        <p:pic>
          <p:nvPicPr>
            <p:cNvPr id="9" name="图片 8" descr="303b32303137383632373bcad3bef5cad3d2b0d1dbbea6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65" y="2741"/>
              <a:ext cx="1245" cy="1245"/>
            </a:xfrm>
            <a:prstGeom prst="rect">
              <a:avLst/>
            </a:prstGeom>
          </p:spPr>
        </p:pic>
      </p:grpSp>
      <p:pic>
        <p:nvPicPr>
          <p:cNvPr id="11" name="Picture 13" descr="未标题-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3175" y="1640840"/>
            <a:ext cx="3329305" cy="42843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" name="Picture 14" descr="未标题-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7865" y="1640840"/>
            <a:ext cx="2437130" cy="40932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" name="Picture 12" descr="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58988" y="1581150"/>
            <a:ext cx="4792662" cy="49672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Picture 7" descr="未标题-4 拷贝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92185" y="675005"/>
            <a:ext cx="2075180" cy="20542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" name="Picture 8" descr="未标题-5 拷贝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21065" y="4024630"/>
            <a:ext cx="2376170" cy="2305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WordArt 9"/>
          <p:cNvSpPr>
            <a:spLocks noTextEdit="1"/>
          </p:cNvSpPr>
          <p:nvPr/>
        </p:nvSpPr>
        <p:spPr>
          <a:xfrm>
            <a:off x="7801610" y="1581150"/>
            <a:ext cx="612775" cy="571500"/>
          </a:xfrm>
          <a:prstGeom prst="rect">
            <a:avLst/>
          </a:prstGeom>
        </p:spPr>
        <p:txBody>
          <a:bodyPr vert="vert" wrap="none" fromWordArt="1">
            <a:prstTxWarp prst="textPlain">
              <a:avLst>
                <a:gd name="adj" fmla="val 50000"/>
              </a:avLst>
            </a:prstTxWarp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/>
            <a:r>
              <a:rPr lang="zh-CN" altLang="en-US" sz="3600" strike="noStrike" noProof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方正胖娃简体" charset="0"/>
                <a:ea typeface="方正胖娃简体" charset="0"/>
                <a:cs typeface="+mn-cs"/>
              </a:rPr>
              <a:t>A</a:t>
            </a:r>
            <a:endParaRPr lang="zh-CN" altLang="en-US" sz="3600" strike="noStrike" noProof="1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方正胖娃简体" charset="0"/>
              <a:ea typeface="方正胖娃简体" charset="0"/>
            </a:endParaRPr>
          </a:p>
        </p:txBody>
      </p:sp>
      <p:sp>
        <p:nvSpPr>
          <p:cNvPr id="5" name="WordArt 10"/>
          <p:cNvSpPr>
            <a:spLocks noTextEdit="1"/>
          </p:cNvSpPr>
          <p:nvPr/>
        </p:nvSpPr>
        <p:spPr>
          <a:xfrm>
            <a:off x="7833995" y="3219450"/>
            <a:ext cx="612775" cy="571500"/>
          </a:xfrm>
          <a:prstGeom prst="rect">
            <a:avLst/>
          </a:prstGeom>
        </p:spPr>
        <p:txBody>
          <a:bodyPr vert="vert" wrap="none" fromWordArt="1">
            <a:prstTxWarp prst="textPlain">
              <a:avLst>
                <a:gd name="adj" fmla="val 50000"/>
              </a:avLst>
            </a:prstTxWarp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/>
            <a:r>
              <a:rPr lang="zh-CN" altLang="en-US" sz="3600" strike="noStrike" noProof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方正胖娃简体" charset="0"/>
                <a:ea typeface="方正胖娃简体" charset="0"/>
                <a:cs typeface="+mn-cs"/>
              </a:rPr>
              <a:t>B</a:t>
            </a:r>
            <a:endParaRPr lang="zh-CN" altLang="en-US" sz="3600" strike="noStrike" noProof="1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方正胖娃简体" charset="0"/>
              <a:ea typeface="方正胖娃简体" charset="0"/>
            </a:endParaRPr>
          </a:p>
        </p:txBody>
      </p:sp>
      <p:sp>
        <p:nvSpPr>
          <p:cNvPr id="6" name="WordArt 11"/>
          <p:cNvSpPr>
            <a:spLocks noTextEdit="1"/>
          </p:cNvSpPr>
          <p:nvPr/>
        </p:nvSpPr>
        <p:spPr>
          <a:xfrm>
            <a:off x="7833995" y="4996180"/>
            <a:ext cx="612775" cy="571500"/>
          </a:xfrm>
          <a:prstGeom prst="rect">
            <a:avLst/>
          </a:prstGeom>
        </p:spPr>
        <p:txBody>
          <a:bodyPr vert="vert" wrap="none" fromWordArt="1">
            <a:prstTxWarp prst="textPlain">
              <a:avLst>
                <a:gd name="adj" fmla="val 50000"/>
              </a:avLst>
            </a:prstTxWarp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/>
            <a:r>
              <a:rPr lang="zh-CN" altLang="en-US" sz="3600" strike="noStrike" noProof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方正胖娃简体" charset="0"/>
                <a:ea typeface="方正胖娃简体" charset="0"/>
                <a:cs typeface="+mn-cs"/>
              </a:rPr>
              <a:t>C</a:t>
            </a:r>
            <a:endParaRPr lang="zh-CN" altLang="en-US" sz="3600" strike="noStrike" noProof="1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方正胖娃简体" charset="0"/>
              <a:ea typeface="方正胖娃简体" charset="0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7647305" y="3046730"/>
            <a:ext cx="1007745" cy="936625"/>
          </a:xfrm>
          <a:prstGeom prst="ellipse">
            <a:avLst/>
          </a:prstGeom>
          <a:noFill/>
          <a:ln w="53975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8" name="Picture 18" descr="蝴蝶改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592185" y="2295525"/>
            <a:ext cx="2232025" cy="21704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" name="Text Box 20"/>
          <p:cNvSpPr txBox="1"/>
          <p:nvPr/>
        </p:nvSpPr>
        <p:spPr>
          <a:xfrm>
            <a:off x="1303020" y="1062355"/>
            <a:ext cx="597344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30000"/>
              </a:spcBef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第二题：现在我们看到白色背景上有两个面对面奔跑的人，请问，如果他们背对背奔跑的话，你会发现选项中的哪个图形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?</a:t>
            </a:r>
          </a:p>
          <a:p>
            <a:endParaRPr lang="en-US" altLang="zh-CN" b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pic>
        <p:nvPicPr>
          <p:cNvPr id="21" name="Picture 18" descr="蝴蝶改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5195" y="3008630"/>
            <a:ext cx="2030730" cy="197485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2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7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/>
        </p:nvSpPr>
        <p:spPr>
          <a:xfrm>
            <a:off x="2944495" y="-66929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多边形 6"/>
          <p:cNvSpPr/>
          <p:nvPr/>
        </p:nvSpPr>
        <p:spPr>
          <a:xfrm>
            <a:off x="-1019175" y="-981710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/>
        </p:nvSpPr>
        <p:spPr>
          <a:xfrm rot="20760000" flipH="1">
            <a:off x="5770245" y="6430010"/>
            <a:ext cx="4559935" cy="1258570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chemeClr val="accent6">
                <a:lumMod val="75000"/>
              </a:schemeClr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任意多边形 14"/>
          <p:cNvSpPr/>
          <p:nvPr/>
        </p:nvSpPr>
        <p:spPr>
          <a:xfrm flipH="1" flipV="1">
            <a:off x="8644255" y="4835525"/>
            <a:ext cx="5062855" cy="338582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-463550" y="4934585"/>
            <a:ext cx="1923415" cy="1923415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7693025" y="210820"/>
            <a:ext cx="4036060" cy="829310"/>
            <a:chOff x="1465" y="2681"/>
            <a:chExt cx="6356" cy="1306"/>
          </a:xfrm>
        </p:grpSpPr>
        <p:sp>
          <p:nvSpPr>
            <p:cNvPr id="4104" name="文本框 4103"/>
            <p:cNvSpPr txBox="1"/>
            <p:nvPr/>
          </p:nvSpPr>
          <p:spPr>
            <a:xfrm>
              <a:off x="2733" y="2681"/>
              <a:ext cx="5088" cy="130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 b="1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accent5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Calibri"/>
                  <a:ea typeface="微软雅黑" panose="020b0503020204020204" pitchFamily="34" charset="-122"/>
                </a:rPr>
                <a:t>眼力大比拼</a:t>
              </a:r>
            </a:p>
          </p:txBody>
        </p:sp>
        <p:pic>
          <p:nvPicPr>
            <p:cNvPr id="9" name="图片 8" descr="303b32303137383632373bcad3bef5cad3d2b0d1dbbea6"/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465" y="2741"/>
              <a:ext cx="1245" cy="1245"/>
            </a:xfrm>
            <a:prstGeom prst="rect">
              <a:avLst/>
            </a:prstGeom>
          </p:spPr>
        </p:pic>
      </p:grpSp>
      <p:pic>
        <p:nvPicPr>
          <p:cNvPr id="104451" name="Picture 3" descr="44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4975" y="1741170"/>
            <a:ext cx="3703320" cy="45510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452" name="Picture 4" descr="4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74760" y="1224915"/>
            <a:ext cx="1733550" cy="17030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453" name="Picture 5" descr="未标题-7拷贝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480000">
            <a:off x="8655685" y="2713990"/>
            <a:ext cx="2066925" cy="17875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4454" name="Picture 6" descr="未标题-7拷贝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96910" y="4225290"/>
            <a:ext cx="2665095" cy="23031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9" name="WordArt 7"/>
          <p:cNvSpPr>
            <a:spLocks noTextEdit="1"/>
          </p:cNvSpPr>
          <p:nvPr/>
        </p:nvSpPr>
        <p:spPr>
          <a:xfrm>
            <a:off x="7720330" y="1656715"/>
            <a:ext cx="612775" cy="571500"/>
          </a:xfrm>
          <a:prstGeom prst="rect">
            <a:avLst/>
          </a:prstGeom>
        </p:spPr>
        <p:txBody>
          <a:bodyPr vert="vert" wrap="none" fromWordArt="1">
            <a:prstTxWarp prst="textPlain">
              <a:avLst>
                <a:gd name="adj" fmla="val 50000"/>
              </a:avLst>
            </a:prstTxWarp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/>
            <a:r>
              <a:rPr lang="zh-CN" altLang="en-US" sz="3600" strike="noStrike" noProof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方正胖娃简体" charset="0"/>
                <a:ea typeface="方正胖娃简体" charset="0"/>
                <a:cs typeface="+mn-cs"/>
              </a:rPr>
              <a:t>A</a:t>
            </a:r>
            <a:endParaRPr lang="zh-CN" altLang="en-US" sz="3600" strike="noStrike" noProof="1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方正胖娃简体" charset="0"/>
              <a:ea typeface="方正胖娃简体" charset="0"/>
            </a:endParaRPr>
          </a:p>
        </p:txBody>
      </p:sp>
      <p:sp>
        <p:nvSpPr>
          <p:cNvPr id="13320" name="WordArt 8"/>
          <p:cNvSpPr>
            <a:spLocks noTextEdit="1"/>
          </p:cNvSpPr>
          <p:nvPr/>
        </p:nvSpPr>
        <p:spPr>
          <a:xfrm>
            <a:off x="7792085" y="3461385"/>
            <a:ext cx="612775" cy="571500"/>
          </a:xfrm>
          <a:prstGeom prst="rect">
            <a:avLst/>
          </a:prstGeom>
        </p:spPr>
        <p:txBody>
          <a:bodyPr vert="vert" wrap="none" fromWordArt="1">
            <a:prstTxWarp prst="textPlain">
              <a:avLst>
                <a:gd name="adj" fmla="val 50000"/>
              </a:avLst>
            </a:prstTxWarp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/>
            <a:r>
              <a:rPr lang="zh-CN" altLang="en-US" sz="3600" strike="noStrike" noProof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方正胖娃简体" charset="0"/>
                <a:ea typeface="方正胖娃简体" charset="0"/>
                <a:cs typeface="+mn-cs"/>
              </a:rPr>
              <a:t>B</a:t>
            </a:r>
            <a:endParaRPr lang="zh-CN" altLang="en-US" sz="3600" strike="noStrike" noProof="1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方正胖娃简体" charset="0"/>
              <a:ea typeface="方正胖娃简体" charset="0"/>
            </a:endParaRPr>
          </a:p>
        </p:txBody>
      </p:sp>
      <p:sp>
        <p:nvSpPr>
          <p:cNvPr id="13321" name="WordArt 9"/>
          <p:cNvSpPr>
            <a:spLocks noTextEdit="1"/>
          </p:cNvSpPr>
          <p:nvPr/>
        </p:nvSpPr>
        <p:spPr>
          <a:xfrm>
            <a:off x="7792085" y="5257165"/>
            <a:ext cx="612775" cy="571500"/>
          </a:xfrm>
          <a:prstGeom prst="rect">
            <a:avLst/>
          </a:prstGeom>
        </p:spPr>
        <p:txBody>
          <a:bodyPr vert="vert" wrap="none" fromWordArt="1">
            <a:prstTxWarp prst="textPlain">
              <a:avLst>
                <a:gd name="adj" fmla="val 50000"/>
              </a:avLst>
            </a:prstTxWarp>
            <a:normAutofit fontScale="925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/>
            <a:r>
              <a:rPr lang="zh-CN" altLang="en-US" sz="3600" strike="noStrike" noProof="1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方正胖娃简体" charset="0"/>
                <a:ea typeface="方正胖娃简体" charset="0"/>
                <a:cs typeface="+mn-cs"/>
              </a:rPr>
              <a:t>C</a:t>
            </a:r>
            <a:endParaRPr lang="zh-CN" altLang="en-US" sz="3600" strike="noStrike" noProof="1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方正胖娃简体" charset="0"/>
              <a:ea typeface="方正胖娃简体" charset="0"/>
            </a:endParaRPr>
          </a:p>
        </p:txBody>
      </p:sp>
      <p:sp>
        <p:nvSpPr>
          <p:cNvPr id="104460" name="Oval 12"/>
          <p:cNvSpPr/>
          <p:nvPr/>
        </p:nvSpPr>
        <p:spPr>
          <a:xfrm>
            <a:off x="7543165" y="1511300"/>
            <a:ext cx="1008380" cy="936625"/>
          </a:xfrm>
          <a:prstGeom prst="ellipse">
            <a:avLst/>
          </a:prstGeom>
          <a:noFill/>
          <a:ln w="57150" cap="flat" cmpd="sng">
            <a:solidFill>
              <a:srgbClr val="FF0000">
                <a:alpha val="98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4461" name="Oval 13"/>
          <p:cNvSpPr/>
          <p:nvPr/>
        </p:nvSpPr>
        <p:spPr>
          <a:xfrm>
            <a:off x="2178050" y="2893695"/>
            <a:ext cx="1348740" cy="3034665"/>
          </a:xfrm>
          <a:prstGeom prst="ellipse">
            <a:avLst/>
          </a:prstGeom>
          <a:noFill/>
          <a:ln w="38100" cap="flat" cmpd="sng">
            <a:solidFill>
              <a:srgbClr val="FF0000"/>
            </a:solidFill>
            <a:prstDash val="sysDot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04459" name="Picture 11" descr="11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744980" y="2030095"/>
            <a:ext cx="5310505" cy="42500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97" name="Text Box 15"/>
          <p:cNvSpPr txBox="1"/>
          <p:nvPr/>
        </p:nvSpPr>
        <p:spPr>
          <a:xfrm>
            <a:off x="1447800" y="1030605"/>
            <a:ext cx="5894705" cy="9233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30000"/>
              </a:spcBef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第三题：现在我们看到白色背景上画有一个奔跑的人，请问如果复制它，然后把复制图粘贴在椭圆形的位置，并让复制的图形和原图首尾相接。</a:t>
            </a:r>
            <a:endParaRPr lang="en-US" altLang="zh-CN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1" name="Picture 4" descr="4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5310" y="3538855"/>
            <a:ext cx="2531745" cy="248729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1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1" dur="500"/>
                                        <p:tgtEl>
                                          <p:spTgt spid="104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xit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44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1" dur="500"/>
                                        <p:tgtEl>
                                          <p:spTgt spid="104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4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4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4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4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4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9" grpId="0"/>
      <p:bldP spid="13320" grpId="0"/>
      <p:bldP spid="13321" grpId="0"/>
      <p:bldP spid="104460" grpId="0"/>
      <p:bldP spid="104461" grpId="0"/>
      <p:bldP spid="104461" grpId="1"/>
      <p:bldP spid="1639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/>
        </p:nvSpPr>
        <p:spPr>
          <a:xfrm flipH="1" flipV="1">
            <a:off x="9190990" y="5121275"/>
            <a:ext cx="3710940" cy="248158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-394970" y="-247650"/>
            <a:ext cx="3082925" cy="1200150"/>
            <a:chOff x="-622" y="-390"/>
            <a:chExt cx="4855" cy="1890"/>
          </a:xfrm>
        </p:grpSpPr>
        <p:sp>
          <p:nvSpPr>
            <p:cNvPr id="8" name="任意多边形 7"/>
            <p:cNvSpPr/>
            <p:nvPr/>
          </p:nvSpPr>
          <p:spPr>
            <a:xfrm>
              <a:off x="-622" y="-155"/>
              <a:ext cx="4212" cy="1163"/>
            </a:xfrm>
            <a:custGeom>
              <a:gdLst>
                <a:gd name="connisteX0" fmla="*/ 241311 w 4559879"/>
                <a:gd name="connsiteY0" fmla="*/ 1138402 h 1258832"/>
                <a:gd name="connisteX1" fmla="*/ 2127261 w 4559879"/>
                <a:gd name="connsiteY1" fmla="*/ 1233652 h 1258832"/>
                <a:gd name="connisteX2" fmla="*/ 4089411 w 4559879"/>
                <a:gd name="connsiteY2" fmla="*/ 719302 h 1258832"/>
                <a:gd name="connisteX3" fmla="*/ 4298961 w 4559879"/>
                <a:gd name="connsiteY3" fmla="*/ 206222 h 1258832"/>
                <a:gd name="connisteX4" fmla="*/ 1670061 w 4559879"/>
                <a:gd name="connsiteY4" fmla="*/ 15722 h 1258832"/>
                <a:gd name="connisteX5" fmla="*/ 127011 w 4559879"/>
                <a:gd name="connsiteY5" fmla="*/ 491972 h 1258832"/>
                <a:gd name="connisteX6" fmla="*/ 184161 w 4559879"/>
                <a:gd name="connsiteY6" fmla="*/ 1081252 h 1258832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</a:cxnLst>
              <a:rect l="l" t="t" r="r" b="b"/>
              <a:pathLst>
                <a:path w="4559880" h="1258832">
                  <a:moveTo>
                    <a:pt x="241312" y="1138402"/>
                  </a:moveTo>
                  <a:cubicBezTo>
                    <a:pt x="579132" y="1167612"/>
                    <a:pt x="1357642" y="1317472"/>
                    <a:pt x="2127262" y="1233652"/>
                  </a:cubicBezTo>
                  <a:cubicBezTo>
                    <a:pt x="2896882" y="1149832"/>
                    <a:pt x="3655072" y="925042"/>
                    <a:pt x="4089412" y="719302"/>
                  </a:cubicBezTo>
                  <a:cubicBezTo>
                    <a:pt x="4523752" y="513562"/>
                    <a:pt x="4782832" y="347192"/>
                    <a:pt x="4298962" y="206222"/>
                  </a:cubicBezTo>
                  <a:cubicBezTo>
                    <a:pt x="3815092" y="65252"/>
                    <a:pt x="2504452" y="-41428"/>
                    <a:pt x="1670062" y="15722"/>
                  </a:cubicBezTo>
                  <a:cubicBezTo>
                    <a:pt x="835672" y="72872"/>
                    <a:pt x="424192" y="278612"/>
                    <a:pt x="127012" y="491972"/>
                  </a:cubicBezTo>
                  <a:cubicBezTo>
                    <a:pt x="-170168" y="705332"/>
                    <a:pt x="141617" y="972667"/>
                    <a:pt x="184162" y="1081252"/>
                  </a:cubicBezTo>
                </a:path>
              </a:pathLst>
            </a:custGeom>
            <a:pattFill prst="wdUpDiag">
              <a:fgClr>
                <a:srgbClr val="FFC000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6" name="图片 15" descr="32313535353135383b32313535353137393bb2a8c0cb"/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343" y="-390"/>
              <a:ext cx="1890" cy="1890"/>
            </a:xfrm>
            <a:prstGeom prst="rect">
              <a:avLst/>
            </a:prstGeom>
          </p:spPr>
        </p:pic>
      </p:grpSp>
      <p:sp>
        <p:nvSpPr>
          <p:cNvPr id="18" name="文本框 17"/>
          <p:cNvSpPr txBox="1"/>
          <p:nvPr/>
        </p:nvSpPr>
        <p:spPr>
          <a:xfrm>
            <a:off x="4441190" y="319405"/>
            <a:ext cx="302006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正圆-55W" panose="00020600040101010101" charset="-122"/>
                <a:ea typeface="汉仪正圆-55W" panose="00020600040101010101" charset="-122"/>
              </a:rPr>
              <a:t>正负形图形</a:t>
            </a:r>
          </a:p>
        </p:txBody>
      </p:sp>
      <p:sp>
        <p:nvSpPr>
          <p:cNvPr id="18434" name="Rectangle 35"/>
          <p:cNvSpPr/>
          <p:nvPr/>
        </p:nvSpPr>
        <p:spPr>
          <a:xfrm>
            <a:off x="1571625" y="1049655"/>
            <a:ext cx="8670290" cy="2519680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8435" name="Picture 4" descr="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23708" y="1021080"/>
            <a:ext cx="2446337" cy="26924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6" name="Picture 5" descr="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49770" y="1149668"/>
            <a:ext cx="3024188" cy="24193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7" name="Picture 6" descr="12"/>
          <p:cNvPicPr>
            <a:picLocks noChangeAspect="1"/>
          </p:cNvPicPr>
          <p:nvPr/>
        </p:nvPicPr>
        <p:blipFill>
          <a:blip r:embed="rId7"/>
          <a:srcRect t="9785" b="5914"/>
          <a:stretch>
            <a:fillRect/>
          </a:stretch>
        </p:blipFill>
        <p:spPr>
          <a:xfrm>
            <a:off x="4097020" y="1079818"/>
            <a:ext cx="2847975" cy="24272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9159" name="Line 7"/>
          <p:cNvSpPr/>
          <p:nvPr/>
        </p:nvSpPr>
        <p:spPr>
          <a:xfrm>
            <a:off x="2946083" y="1841818"/>
            <a:ext cx="1223962" cy="2376487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61" name="Line 9"/>
          <p:cNvSpPr/>
          <p:nvPr/>
        </p:nvSpPr>
        <p:spPr>
          <a:xfrm flipH="1">
            <a:off x="4170045" y="2273618"/>
            <a:ext cx="720725" cy="1944687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62" name="Line 10"/>
          <p:cNvSpPr/>
          <p:nvPr/>
        </p:nvSpPr>
        <p:spPr>
          <a:xfrm flipH="1">
            <a:off x="4170045" y="2273618"/>
            <a:ext cx="1944688" cy="1944687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63" name="Line 11"/>
          <p:cNvSpPr/>
          <p:nvPr/>
        </p:nvSpPr>
        <p:spPr>
          <a:xfrm flipH="1">
            <a:off x="4170045" y="2345055"/>
            <a:ext cx="3744913" cy="187325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64" name="Line 12"/>
          <p:cNvSpPr/>
          <p:nvPr/>
        </p:nvSpPr>
        <p:spPr>
          <a:xfrm flipH="1">
            <a:off x="4170045" y="2345055"/>
            <a:ext cx="5184775" cy="1873250"/>
          </a:xfrm>
          <a:prstGeom prst="line">
            <a:avLst/>
          </a:prstGeom>
          <a:ln w="3810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65" name="Line 13"/>
          <p:cNvSpPr/>
          <p:nvPr/>
        </p:nvSpPr>
        <p:spPr>
          <a:xfrm>
            <a:off x="2153920" y="2489518"/>
            <a:ext cx="4608513" cy="1728787"/>
          </a:xfrm>
          <a:prstGeom prst="line">
            <a:avLst/>
          </a:prstGeom>
          <a:ln w="38100" cap="flat" cmpd="sng">
            <a:solidFill>
              <a:srgbClr val="00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66" name="Line 14"/>
          <p:cNvSpPr/>
          <p:nvPr/>
        </p:nvSpPr>
        <p:spPr>
          <a:xfrm>
            <a:off x="3522345" y="2489518"/>
            <a:ext cx="3240088" cy="1728787"/>
          </a:xfrm>
          <a:prstGeom prst="line">
            <a:avLst/>
          </a:prstGeom>
          <a:ln w="38100" cap="flat" cmpd="sng">
            <a:solidFill>
              <a:srgbClr val="00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67" name="Line 15"/>
          <p:cNvSpPr/>
          <p:nvPr/>
        </p:nvSpPr>
        <p:spPr>
          <a:xfrm>
            <a:off x="5465445" y="2273618"/>
            <a:ext cx="1296988" cy="2016125"/>
          </a:xfrm>
          <a:prstGeom prst="line">
            <a:avLst/>
          </a:prstGeom>
          <a:ln w="38100" cap="flat" cmpd="sng">
            <a:solidFill>
              <a:srgbClr val="00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68" name="Line 16"/>
          <p:cNvSpPr/>
          <p:nvPr/>
        </p:nvSpPr>
        <p:spPr>
          <a:xfrm flipH="1">
            <a:off x="6617970" y="2633980"/>
            <a:ext cx="2016125" cy="1655763"/>
          </a:xfrm>
          <a:prstGeom prst="line">
            <a:avLst/>
          </a:prstGeom>
          <a:ln w="38100" cap="flat" cmpd="sng">
            <a:solidFill>
              <a:srgbClr val="0066FF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70" name="Text Box 18"/>
          <p:cNvSpPr txBox="1"/>
          <p:nvPr/>
        </p:nvSpPr>
        <p:spPr>
          <a:xfrm>
            <a:off x="1938020" y="5078730"/>
            <a:ext cx="2016125" cy="922020"/>
          </a:xfrm>
          <a:prstGeom prst="rect">
            <a:avLst/>
          </a:prstGeom>
          <a:solidFill>
            <a:schemeClr val="tx1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bg1"/>
                </a:solidFill>
                <a:latin typeface="Arial" pitchFamily="34" charset="0"/>
                <a:ea typeface="方正少儿简体" pitchFamily="65" charset="-122"/>
              </a:rPr>
              <a:t>    </a:t>
            </a:r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方正少儿简体" pitchFamily="65" charset="-122"/>
              </a:rPr>
              <a:t>正形</a:t>
            </a:r>
          </a:p>
          <a:p>
            <a:r>
              <a:rPr lang="zh-CN" altLang="en-US" sz="2200" b="1">
                <a:solidFill>
                  <a:schemeClr val="bg1"/>
                </a:solidFill>
                <a:latin typeface="Arial" pitchFamily="34" charset="0"/>
                <a:ea typeface="方正少儿简体" pitchFamily="65" charset="-122"/>
              </a:rPr>
              <a:t>（</a:t>
            </a:r>
            <a:r>
              <a:rPr lang="zh-CN" altLang="en-US" sz="22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形体本身</a:t>
            </a:r>
            <a:r>
              <a:rPr lang="zh-CN" altLang="en-US" sz="2200" b="1">
                <a:solidFill>
                  <a:schemeClr val="bg1"/>
                </a:solidFill>
                <a:latin typeface="Arial" pitchFamily="34" charset="0"/>
                <a:ea typeface="方正少儿简体" pitchFamily="65" charset="-122"/>
              </a:rPr>
              <a:t>）</a:t>
            </a:r>
          </a:p>
        </p:txBody>
      </p:sp>
      <p:sp>
        <p:nvSpPr>
          <p:cNvPr id="49171" name="Text Box 19"/>
          <p:cNvSpPr txBox="1"/>
          <p:nvPr/>
        </p:nvSpPr>
        <p:spPr>
          <a:xfrm>
            <a:off x="4817745" y="5078730"/>
            <a:ext cx="2879725" cy="922020"/>
          </a:xfrm>
          <a:prstGeom prst="rect">
            <a:avLst/>
          </a:prstGeom>
          <a:solidFill>
            <a:schemeClr val="tx1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bg1"/>
                </a:solidFill>
                <a:latin typeface="Arial" pitchFamily="34" charset="0"/>
                <a:ea typeface="方正少儿简体" pitchFamily="65" charset="-122"/>
              </a:rPr>
              <a:t>         </a:t>
            </a:r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方正少儿简体" pitchFamily="65" charset="-122"/>
              </a:rPr>
              <a:t>负形</a:t>
            </a:r>
          </a:p>
          <a:p>
            <a:r>
              <a:rPr lang="zh-CN" altLang="en-US" sz="2200" b="1">
                <a:solidFill>
                  <a:schemeClr val="bg1"/>
                </a:solidFill>
                <a:latin typeface="Arial" pitchFamily="34" charset="0"/>
                <a:ea typeface="方正少儿简体" pitchFamily="65" charset="-122"/>
              </a:rPr>
              <a:t>（</a:t>
            </a:r>
            <a:r>
              <a:rPr lang="zh-CN" altLang="en-US" sz="22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形体周围的空白</a:t>
            </a:r>
            <a:r>
              <a:rPr lang="zh-CN" altLang="en-US" sz="2200" b="1">
                <a:solidFill>
                  <a:schemeClr val="bg1"/>
                </a:solidFill>
                <a:latin typeface="Arial" pitchFamily="34" charset="0"/>
                <a:ea typeface="方正少儿简体" pitchFamily="65" charset="-122"/>
              </a:rPr>
              <a:t>）</a:t>
            </a:r>
          </a:p>
        </p:txBody>
      </p:sp>
      <p:sp>
        <p:nvSpPr>
          <p:cNvPr id="49173" name="Line 21"/>
          <p:cNvSpPr/>
          <p:nvPr/>
        </p:nvSpPr>
        <p:spPr>
          <a:xfrm>
            <a:off x="3811270" y="5585143"/>
            <a:ext cx="1079500" cy="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triangl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77" name="Line 25"/>
          <p:cNvSpPr/>
          <p:nvPr/>
        </p:nvSpPr>
        <p:spPr>
          <a:xfrm flipH="1">
            <a:off x="6259195" y="4650105"/>
            <a:ext cx="0" cy="43180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78" name="Line 26"/>
          <p:cNvSpPr/>
          <p:nvPr/>
        </p:nvSpPr>
        <p:spPr>
          <a:xfrm flipH="1">
            <a:off x="3161983" y="4651693"/>
            <a:ext cx="0" cy="430212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" name="Group 31"/>
          <p:cNvGrpSpPr/>
          <p:nvPr/>
        </p:nvGrpSpPr>
        <p:grpSpPr>
          <a:xfrm>
            <a:off x="1864995" y="4250055"/>
            <a:ext cx="3529013" cy="382588"/>
            <a:chOff x="521" y="2634"/>
            <a:chExt cx="1905" cy="241"/>
          </a:xfrm>
        </p:grpSpPr>
        <p:sp>
          <p:nvSpPr>
            <p:cNvPr id="18453" name="Rectangle 23"/>
            <p:cNvSpPr/>
            <p:nvPr/>
          </p:nvSpPr>
          <p:spPr>
            <a:xfrm>
              <a:off x="521" y="2635"/>
              <a:ext cx="1819" cy="240"/>
            </a:xfrm>
            <a:prstGeom prst="rect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8454" name="Text Box 27"/>
            <p:cNvSpPr txBox="1"/>
            <p:nvPr/>
          </p:nvSpPr>
          <p:spPr>
            <a:xfrm>
              <a:off x="521" y="2634"/>
              <a:ext cx="1905" cy="21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latin typeface="Arial" pitchFamily="34" charset="0"/>
                  <a:ea typeface="宋体" panose="02010600030101010101" pitchFamily="2" charset="-122"/>
                </a:rPr>
                <a:t>花瓶、反向奔跑的人及同向奔跑的人</a:t>
              </a:r>
            </a:p>
          </p:txBody>
        </p:sp>
      </p:grpSp>
      <p:grpSp>
        <p:nvGrpSpPr>
          <p:cNvPr id="3" name="Group 32"/>
          <p:cNvGrpSpPr/>
          <p:nvPr/>
        </p:nvGrpSpPr>
        <p:grpSpPr>
          <a:xfrm>
            <a:off x="5573395" y="4234180"/>
            <a:ext cx="2557463" cy="398463"/>
            <a:chOff x="2947" y="2635"/>
            <a:chExt cx="1611" cy="251"/>
          </a:xfrm>
        </p:grpSpPr>
        <p:sp>
          <p:nvSpPr>
            <p:cNvPr id="18456" name="Rectangle 24"/>
            <p:cNvSpPr/>
            <p:nvPr/>
          </p:nvSpPr>
          <p:spPr>
            <a:xfrm>
              <a:off x="2970" y="2646"/>
              <a:ext cx="1588" cy="240"/>
            </a:xfrm>
            <a:prstGeom prst="rect">
              <a:avLst/>
            </a:prstGeom>
            <a:noFill/>
            <a:ln w="38100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8457" name="Text Box 28"/>
            <p:cNvSpPr txBox="1"/>
            <p:nvPr/>
          </p:nvSpPr>
          <p:spPr>
            <a:xfrm>
              <a:off x="2947" y="2635"/>
              <a:ext cx="1563" cy="23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b="1">
                  <a:latin typeface="Arial" pitchFamily="34" charset="0"/>
                  <a:ea typeface="宋体" panose="02010600030101010101" pitchFamily="2" charset="-122"/>
                </a:rPr>
                <a:t>人脸侧面、蝴蝶、箭头</a:t>
              </a:r>
            </a:p>
          </p:txBody>
        </p:sp>
      </p:grpSp>
      <p:sp>
        <p:nvSpPr>
          <p:cNvPr id="49181" name="Line 29"/>
          <p:cNvSpPr/>
          <p:nvPr/>
        </p:nvSpPr>
        <p:spPr>
          <a:xfrm>
            <a:off x="7510145" y="5585143"/>
            <a:ext cx="288925" cy="0"/>
          </a:xfrm>
          <a:prstGeom prst="line">
            <a:avLst/>
          </a:prstGeom>
          <a:ln w="57150" cap="flat" cmpd="sng">
            <a:solidFill>
              <a:srgbClr val="FF0000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182" name="Text Box 30"/>
          <p:cNvSpPr txBox="1"/>
          <p:nvPr/>
        </p:nvSpPr>
        <p:spPr>
          <a:xfrm>
            <a:off x="7730808" y="5294630"/>
            <a:ext cx="3449320" cy="58356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Arial" pitchFamily="34" charset="0"/>
                <a:ea typeface="方正少儿简体" pitchFamily="65" charset="-122"/>
              </a:rPr>
              <a:t>奇特有趣的正负形</a:t>
            </a:r>
          </a:p>
        </p:txBody>
      </p:sp>
      <p:sp>
        <p:nvSpPr>
          <p:cNvPr id="49185" name="Text Box 33"/>
          <p:cNvSpPr txBox="1"/>
          <p:nvPr/>
        </p:nvSpPr>
        <p:spPr>
          <a:xfrm>
            <a:off x="3949383" y="5010468"/>
            <a:ext cx="795020" cy="104521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有机</a:t>
            </a:r>
          </a:p>
          <a:p>
            <a:endParaRPr lang="zh-CN" altLang="en-US" sz="14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24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结合</a:t>
            </a:r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9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49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49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49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500"/>
                                        <p:tgtEl>
                                          <p:spTgt spid="49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1000"/>
                                        <p:tgtEl>
                                          <p:spTgt spid="49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3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8" dur="2000"/>
                                        <p:tgtEl>
                                          <p:spTgt spid="49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9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49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49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56" dur="500"/>
                                        <p:tgtEl>
                                          <p:spTgt spid="49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500"/>
                                        <p:tgtEl>
                                          <p:spTgt spid="49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6" dur="500"/>
                                        <p:tgtEl>
                                          <p:spTgt spid="49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9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9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9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9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6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70" grpId="0"/>
      <p:bldP spid="49171" grpId="0"/>
      <p:bldP spid="49182" grpId="0"/>
      <p:bldP spid="4918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/>
        </p:nvSpPr>
        <p:spPr>
          <a:xfrm flipH="1" flipV="1">
            <a:off x="9190990" y="5121275"/>
            <a:ext cx="3710940" cy="248158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-265430" y="-472440"/>
            <a:ext cx="3082925" cy="1200150"/>
            <a:chOff x="-622" y="-390"/>
            <a:chExt cx="4855" cy="1890"/>
          </a:xfrm>
        </p:grpSpPr>
        <p:sp>
          <p:nvSpPr>
            <p:cNvPr id="8" name="任意多边形 7"/>
            <p:cNvSpPr/>
            <p:nvPr/>
          </p:nvSpPr>
          <p:spPr>
            <a:xfrm>
              <a:off x="-622" y="-155"/>
              <a:ext cx="4212" cy="1163"/>
            </a:xfrm>
            <a:custGeom>
              <a:gdLst>
                <a:gd name="connisteX0" fmla="*/ 241311 w 4559879"/>
                <a:gd name="connsiteY0" fmla="*/ 1138402 h 1258832"/>
                <a:gd name="connisteX1" fmla="*/ 2127261 w 4559879"/>
                <a:gd name="connsiteY1" fmla="*/ 1233652 h 1258832"/>
                <a:gd name="connisteX2" fmla="*/ 4089411 w 4559879"/>
                <a:gd name="connsiteY2" fmla="*/ 719302 h 1258832"/>
                <a:gd name="connisteX3" fmla="*/ 4298961 w 4559879"/>
                <a:gd name="connsiteY3" fmla="*/ 206222 h 1258832"/>
                <a:gd name="connisteX4" fmla="*/ 1670061 w 4559879"/>
                <a:gd name="connsiteY4" fmla="*/ 15722 h 1258832"/>
                <a:gd name="connisteX5" fmla="*/ 127011 w 4559879"/>
                <a:gd name="connsiteY5" fmla="*/ 491972 h 1258832"/>
                <a:gd name="connisteX6" fmla="*/ 184161 w 4559879"/>
                <a:gd name="connsiteY6" fmla="*/ 1081252 h 1258832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</a:cxnLst>
              <a:rect l="l" t="t" r="r" b="b"/>
              <a:pathLst>
                <a:path w="4559880" h="1258832">
                  <a:moveTo>
                    <a:pt x="241312" y="1138402"/>
                  </a:moveTo>
                  <a:cubicBezTo>
                    <a:pt x="579132" y="1167612"/>
                    <a:pt x="1357642" y="1317472"/>
                    <a:pt x="2127262" y="1233652"/>
                  </a:cubicBezTo>
                  <a:cubicBezTo>
                    <a:pt x="2896882" y="1149832"/>
                    <a:pt x="3655072" y="925042"/>
                    <a:pt x="4089412" y="719302"/>
                  </a:cubicBezTo>
                  <a:cubicBezTo>
                    <a:pt x="4523752" y="513562"/>
                    <a:pt x="4782832" y="347192"/>
                    <a:pt x="4298962" y="206222"/>
                  </a:cubicBezTo>
                  <a:cubicBezTo>
                    <a:pt x="3815092" y="65252"/>
                    <a:pt x="2504452" y="-41428"/>
                    <a:pt x="1670062" y="15722"/>
                  </a:cubicBezTo>
                  <a:cubicBezTo>
                    <a:pt x="835672" y="72872"/>
                    <a:pt x="424192" y="278612"/>
                    <a:pt x="127012" y="491972"/>
                  </a:cubicBezTo>
                  <a:cubicBezTo>
                    <a:pt x="-170168" y="705332"/>
                    <a:pt x="141617" y="972667"/>
                    <a:pt x="184162" y="1081252"/>
                  </a:cubicBezTo>
                </a:path>
              </a:pathLst>
            </a:custGeom>
            <a:pattFill prst="wdUpDiag">
              <a:fgClr>
                <a:srgbClr val="FFC000"/>
              </a:fgClr>
              <a:bgClr>
                <a:schemeClr val="bg1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16" name="图片 15" descr="32313535353135383b32313535353137393bb2a8c0cb"/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2343" y="-390"/>
              <a:ext cx="1890" cy="1890"/>
            </a:xfrm>
            <a:prstGeom prst="rect">
              <a:avLst/>
            </a:prstGeom>
          </p:spPr>
        </p:pic>
      </p:grpSp>
      <p:sp>
        <p:nvSpPr>
          <p:cNvPr id="18434" name="Rectangle 35"/>
          <p:cNvSpPr/>
          <p:nvPr/>
        </p:nvSpPr>
        <p:spPr>
          <a:xfrm>
            <a:off x="7626985" y="886460"/>
            <a:ext cx="4150995" cy="3726815"/>
          </a:xfrm>
          <a:prstGeom prst="rect">
            <a:avLst/>
          </a:prstGeom>
          <a:noFill/>
          <a:ln w="3810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8435" name="Picture 4" descr="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60970" y="574040"/>
            <a:ext cx="3883025" cy="427545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4" name="矩形 7173"/>
          <p:cNvSpPr>
            <a:spLocks noGrp="1"/>
          </p:cNvSpPr>
          <p:nvPr/>
        </p:nvSpPr>
        <p:spPr>
          <a:xfrm>
            <a:off x="434340" y="1557655"/>
            <a:ext cx="6557645" cy="367855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u="none" kern="1200" baseline="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lang="zh-CN" altLang="en-US" sz="2200" u="sng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定义：</a:t>
            </a:r>
            <a:r>
              <a:rPr lang="zh-CN" altLang="en-US" sz="2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正负形就是正形与负形相互借用，在一种线形中隐含着两种各自不同的含义。 </a:t>
            </a:r>
          </a:p>
          <a:p>
            <a:pPr lvl="0">
              <a:lnSpc>
                <a:spcPct val="150000"/>
              </a:lnSpc>
            </a:pPr>
            <a:r>
              <a:rPr lang="zh-CN" altLang="en-US" sz="2200" u="sng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重点：</a:t>
            </a:r>
            <a:r>
              <a:rPr lang="zh-CN" altLang="en-US" sz="2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正形和负形，即实形和虚形，形态上相互借用，充分的利用实形的虚空间进行创作，巧妙结合，虚实相生。</a:t>
            </a:r>
          </a:p>
          <a:p>
            <a:pPr lvl="0">
              <a:lnSpc>
                <a:spcPct val="80000"/>
              </a:lnSpc>
              <a:buNone/>
            </a:pPr>
            <a:r>
              <a:rPr lang="zh-CN" altLang="en-US" sz="3000">
                <a:solidFill>
                  <a:schemeClr val="tx1"/>
                </a:solidFill>
                <a:ea typeface="宋体" panose="02010600030101010101" pitchFamily="2" charset="-122"/>
              </a:rPr>
              <a:t> </a:t>
            </a:r>
          </a:p>
          <a:p>
            <a:pPr lvl="0">
              <a:lnSpc>
                <a:spcPct val="80000"/>
              </a:lnSpc>
            </a:pPr>
            <a:endParaRPr lang="zh-CN" altLang="en-US" sz="3000">
              <a:solidFill>
                <a:schemeClr val="tx1"/>
              </a:solidFill>
              <a:ea typeface="宋体" panose="02010600030101010101" pitchFamily="2" charset="-122"/>
            </a:endParaRPr>
          </a:p>
        </p:txBody>
      </p:sp>
      <p:sp>
        <p:nvSpPr>
          <p:cNvPr id="7175" name="矩形 7174"/>
          <p:cNvSpPr/>
          <p:nvPr/>
        </p:nvSpPr>
        <p:spPr>
          <a:xfrm>
            <a:off x="885508" y="391478"/>
            <a:ext cx="4673600" cy="8461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ln w="19050" cap="flat" cmpd="sng">
                  <a:solidFill>
                    <a:schemeClr val="hlink"/>
                  </a:solidFill>
                  <a:prstDash val="solid"/>
                  <a:headEnd type="none" w="med" len="med"/>
                  <a:tailEnd type="none" w="med" len="med"/>
                </a:ln>
                <a:solidFill>
                  <a:schemeClr val="hlink">
                    <a:alpha val="100000"/>
                  </a:schemeClr>
                </a:solidFill>
                <a:effectLst>
                  <a:outerShdw dist="35921" dir="2699999" algn="ctr" rotWithShape="0">
                    <a:srgbClr val="99000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正负图形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7626985" y="997585"/>
            <a:ext cx="4314190" cy="1953260"/>
            <a:chOff x="12011" y="1571"/>
            <a:chExt cx="6794" cy="3076"/>
          </a:xfrm>
        </p:grpSpPr>
        <p:sp>
          <p:nvSpPr>
            <p:cNvPr id="6" name="文本框 5"/>
            <p:cNvSpPr txBox="1"/>
            <p:nvPr/>
          </p:nvSpPr>
          <p:spPr>
            <a:xfrm>
              <a:off x="12011" y="3535"/>
              <a:ext cx="2818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>
                  <a:solidFill>
                    <a:srgbClr val="FF0000"/>
                  </a:solidFill>
                </a:rPr>
                <a:t>负形</a:t>
              </a:r>
              <a:r>
                <a:rPr lang="en-US" altLang="zh-CN" sz="1400">
                  <a:solidFill>
                    <a:srgbClr val="FF0000"/>
                  </a:solidFill>
                  <a:sym typeface="+mn-ea"/>
                </a:rPr>
                <a:t>(</a:t>
              </a:r>
              <a:r>
                <a:rPr lang="zh-CN" altLang="en-US" sz="1400">
                  <a:solidFill>
                    <a:srgbClr val="FF0000"/>
                  </a:solidFill>
                  <a:sym typeface="+mn-ea"/>
                </a:rPr>
                <a:t>虚形）</a:t>
              </a:r>
              <a:endParaRPr lang="zh-CN" altLang="en-US" sz="1400">
                <a:solidFill>
                  <a:srgbClr val="FF0000"/>
                </a:solidFill>
              </a:endParaRPr>
            </a:p>
          </p:txBody>
        </p:sp>
        <p:sp>
          <p:nvSpPr>
            <p:cNvPr id="5" name="文本框 4"/>
            <p:cNvSpPr txBox="1"/>
            <p:nvPr/>
          </p:nvSpPr>
          <p:spPr>
            <a:xfrm>
              <a:off x="14031" y="1571"/>
              <a:ext cx="4113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>
                  <a:solidFill>
                    <a:srgbClr val="FF0000"/>
                  </a:solidFill>
                </a:rPr>
                <a:t>正形</a:t>
              </a:r>
              <a:r>
                <a:rPr lang="en-US" altLang="zh-CN" sz="1400">
                  <a:solidFill>
                    <a:srgbClr val="FF0000"/>
                  </a:solidFill>
                  <a:sym typeface="+mn-ea"/>
                </a:rPr>
                <a:t>(</a:t>
              </a:r>
              <a:r>
                <a:rPr lang="zh-CN" altLang="en-US" sz="1400">
                  <a:solidFill>
                    <a:srgbClr val="FF0000"/>
                  </a:solidFill>
                  <a:sym typeface="+mn-ea"/>
                </a:rPr>
                <a:t>实形）</a:t>
              </a:r>
              <a:endParaRPr lang="zh-CN" altLang="en-US" sz="1400">
                <a:solidFill>
                  <a:srgbClr val="FF0000"/>
                </a:solidFill>
              </a:endParaRPr>
            </a:p>
          </p:txBody>
        </p:sp>
        <p:sp>
          <p:nvSpPr>
            <p:cNvPr id="2" name="文本框 1"/>
            <p:cNvSpPr txBox="1"/>
            <p:nvPr/>
          </p:nvSpPr>
          <p:spPr>
            <a:xfrm>
              <a:off x="15987" y="3535"/>
              <a:ext cx="2818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000">
                  <a:solidFill>
                    <a:srgbClr val="FF0000"/>
                  </a:solidFill>
                </a:rPr>
                <a:t>负形</a:t>
              </a:r>
              <a:r>
                <a:rPr lang="en-US" altLang="zh-CN" sz="1400">
                  <a:solidFill>
                    <a:srgbClr val="FF0000"/>
                  </a:solidFill>
                  <a:sym typeface="+mn-ea"/>
                </a:rPr>
                <a:t>(</a:t>
              </a:r>
              <a:r>
                <a:rPr lang="zh-CN" altLang="en-US" sz="1400">
                  <a:solidFill>
                    <a:srgbClr val="FF0000"/>
                  </a:solidFill>
                  <a:sym typeface="+mn-ea"/>
                </a:rPr>
                <a:t>虚形）</a:t>
              </a:r>
              <a:endParaRPr lang="zh-CN" altLang="en-US" sz="1400">
                <a:solidFill>
                  <a:srgbClr val="FF0000"/>
                </a:solidFill>
              </a:endParaRPr>
            </a:p>
          </p:txBody>
        </p:sp>
      </p:grpSp>
      <p:sp>
        <p:nvSpPr>
          <p:cNvPr id="13" name="文本框 12"/>
          <p:cNvSpPr txBox="1"/>
          <p:nvPr/>
        </p:nvSpPr>
        <p:spPr>
          <a:xfrm>
            <a:off x="7599045" y="4704080"/>
            <a:ext cx="366966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/>
              <a:t>花瓶幻觉（版画）</a:t>
            </a:r>
            <a:r>
              <a:rPr lang="zh-CN" altLang="en-US" sz="1200">
                <a:sym typeface="+mn-ea"/>
              </a:rPr>
              <a:t>  </a:t>
            </a:r>
            <a:endParaRPr lang="en-US" altLang="zh-CN" sz="1200"/>
          </a:p>
        </p:txBody>
      </p:sp>
      <p:sp>
        <p:nvSpPr>
          <p:cNvPr id="3" name="文本框 2"/>
          <p:cNvSpPr txBox="1"/>
          <p:nvPr/>
        </p:nvSpPr>
        <p:spPr>
          <a:xfrm>
            <a:off x="127635" y="5652770"/>
            <a:ext cx="9829800" cy="455894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baseline="-2500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endParaRPr lang="zh-CN" altLang="en-US" sz="2800" b="1" baseline="-25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charRg st="0" end="3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7174">
                                            <p:txEl>
                                              <p:charRg st="0" end="3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charRg st="34" end="7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7174">
                                            <p:txEl>
                                              <p:charRg st="34" end="7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charRg st="75" end="9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7174">
                                            <p:txEl>
                                              <p:charRg st="75" end="9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/>
        </p:nvSpPr>
        <p:spPr>
          <a:xfrm flipH="1" flipV="1">
            <a:off x="9405620" y="5301615"/>
            <a:ext cx="3710940" cy="248158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/>
        </p:nvSpPr>
        <p:spPr>
          <a:xfrm>
            <a:off x="-694055" y="-346075"/>
            <a:ext cx="2674620" cy="738505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65" y="-346075"/>
            <a:ext cx="1200150" cy="120015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-146685" y="1034415"/>
            <a:ext cx="1352550" cy="42672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05865" y="6472555"/>
            <a:ext cx="1352550" cy="552450"/>
          </a:xfrm>
          <a:prstGeom prst="rect">
            <a:avLst/>
          </a:prstGeom>
          <a:solidFill>
            <a:srgbClr val="0039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98" name="文本框 8197"/>
          <p:cNvSpPr txBox="1"/>
          <p:nvPr/>
        </p:nvSpPr>
        <p:spPr>
          <a:xfrm>
            <a:off x="7154545" y="2760663"/>
            <a:ext cx="311150" cy="365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8200" name="文本框 8199"/>
          <p:cNvSpPr txBox="1"/>
          <p:nvPr/>
        </p:nvSpPr>
        <p:spPr>
          <a:xfrm>
            <a:off x="591503" y="452438"/>
            <a:ext cx="33832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ea typeface="微软雅黑" panose="020b0503020204020204" pitchFamily="34" charset="-122"/>
              </a:rPr>
              <a:t>正负图形的作品赏析</a:t>
            </a:r>
          </a:p>
        </p:txBody>
      </p:sp>
      <p:sp>
        <p:nvSpPr>
          <p:cNvPr id="5" name="矩形 4"/>
          <p:cNvSpPr/>
          <p:nvPr/>
        </p:nvSpPr>
        <p:spPr>
          <a:xfrm>
            <a:off x="11764010" y="-1722120"/>
            <a:ext cx="1352550" cy="42672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9555480" y="-1266190"/>
            <a:ext cx="3119120" cy="2767330"/>
          </a:xfrm>
          <a:prstGeom prst="ellipse">
            <a:avLst/>
          </a:prstGeom>
          <a:pattFill prst="wdUpDiag">
            <a:fgClr>
              <a:srgbClr val="FAFAFA"/>
            </a:fgClr>
            <a:bgClr>
              <a:schemeClr val="accent5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21" name="文本框 9220"/>
          <p:cNvSpPr txBox="1"/>
          <p:nvPr/>
        </p:nvSpPr>
        <p:spPr>
          <a:xfrm>
            <a:off x="4113213" y="5826125"/>
            <a:ext cx="363283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i="1">
                <a:latin typeface="微软雅黑" panose="020b0503020204020204" pitchFamily="34" charset="-122"/>
                <a:ea typeface="微软雅黑" panose="020b0503020204020204" pitchFamily="34" charset="-122"/>
              </a:rPr>
              <a:t>虚实同等,共生你我    </a:t>
            </a:r>
            <a:r>
              <a:rPr lang="zh-CN" altLang="en-US" sz="26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</a:p>
        </p:txBody>
      </p:sp>
      <p:pic>
        <p:nvPicPr>
          <p:cNvPr id="11273" name="图片 11272" descr="1603d-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0015" y="1024255"/>
            <a:ext cx="3899535" cy="384048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9" name="文本框 11268"/>
          <p:cNvSpPr txBox="1"/>
          <p:nvPr/>
        </p:nvSpPr>
        <p:spPr>
          <a:xfrm>
            <a:off x="2443163" y="5022215"/>
            <a:ext cx="979755" cy="33855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i="1">
                <a:latin typeface="微软雅黑" panose="020b0503020204020204" pitchFamily="34" charset="-122"/>
                <a:ea typeface="微软雅黑" panose="020b0503020204020204" pitchFamily="34" charset="-122"/>
              </a:rPr>
              <a:t>"太极图"</a:t>
            </a:r>
            <a:endParaRPr lang="zh-CN" altLang="en-US" sz="16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31" name="Text Box 3"/>
          <p:cNvSpPr txBox="1"/>
          <p:nvPr/>
        </p:nvSpPr>
        <p:spPr>
          <a:xfrm>
            <a:off x="5056188" y="5010785"/>
            <a:ext cx="69850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latin typeface="Arial" pitchFamily="34" charset="0"/>
              </a:rPr>
              <a:t>没有白就看不出黑，没有黑就衬不出白</a:t>
            </a:r>
          </a:p>
        </p:txBody>
      </p:sp>
      <p:sp>
        <p:nvSpPr>
          <p:cNvPr id="11275" name="任意多边形 11274"/>
          <p:cNvSpPr/>
          <p:nvPr/>
        </p:nvSpPr>
        <p:spPr>
          <a:xfrm>
            <a:off x="2660015" y="1144905"/>
            <a:ext cx="1361440" cy="3604895"/>
          </a:xfrm>
          <a:custGeom>
            <a:rect l="0" t="0" r="0" b="0"/>
            <a:pathLst>
              <a:path w="1014" h="2772">
                <a:moveTo>
                  <a:pt x="299" y="0"/>
                </a:moveTo>
                <a:cubicBezTo>
                  <a:pt x="355" y="8"/>
                  <a:pt x="411" y="16"/>
                  <a:pt x="475" y="40"/>
                </a:cubicBezTo>
                <a:cubicBezTo>
                  <a:pt x="539" y="64"/>
                  <a:pt x="616" y="101"/>
                  <a:pt x="683" y="144"/>
                </a:cubicBezTo>
                <a:cubicBezTo>
                  <a:pt x="750" y="187"/>
                  <a:pt x="824" y="231"/>
                  <a:pt x="875" y="296"/>
                </a:cubicBezTo>
                <a:cubicBezTo>
                  <a:pt x="926" y="361"/>
                  <a:pt x="964" y="463"/>
                  <a:pt x="987" y="536"/>
                </a:cubicBezTo>
                <a:cubicBezTo>
                  <a:pt x="1010" y="609"/>
                  <a:pt x="1014" y="671"/>
                  <a:pt x="1011" y="736"/>
                </a:cubicBezTo>
                <a:cubicBezTo>
                  <a:pt x="1008" y="801"/>
                  <a:pt x="988" y="863"/>
                  <a:pt x="971" y="928"/>
                </a:cubicBezTo>
                <a:cubicBezTo>
                  <a:pt x="954" y="993"/>
                  <a:pt x="911" y="1116"/>
                  <a:pt x="907" y="1128"/>
                </a:cubicBezTo>
                <a:cubicBezTo>
                  <a:pt x="903" y="1140"/>
                  <a:pt x="959" y="987"/>
                  <a:pt x="947" y="1000"/>
                </a:cubicBezTo>
                <a:cubicBezTo>
                  <a:pt x="935" y="1013"/>
                  <a:pt x="870" y="1161"/>
                  <a:pt x="835" y="1208"/>
                </a:cubicBezTo>
                <a:cubicBezTo>
                  <a:pt x="800" y="1255"/>
                  <a:pt x="788" y="1247"/>
                  <a:pt x="739" y="1280"/>
                </a:cubicBezTo>
                <a:cubicBezTo>
                  <a:pt x="690" y="1313"/>
                  <a:pt x="602" y="1377"/>
                  <a:pt x="539" y="1408"/>
                </a:cubicBezTo>
                <a:cubicBezTo>
                  <a:pt x="476" y="1439"/>
                  <a:pt x="408" y="1445"/>
                  <a:pt x="363" y="1464"/>
                </a:cubicBezTo>
                <a:cubicBezTo>
                  <a:pt x="318" y="1483"/>
                  <a:pt x="304" y="1489"/>
                  <a:pt x="267" y="1520"/>
                </a:cubicBezTo>
                <a:cubicBezTo>
                  <a:pt x="230" y="1551"/>
                  <a:pt x="178" y="1595"/>
                  <a:pt x="139" y="1648"/>
                </a:cubicBezTo>
                <a:cubicBezTo>
                  <a:pt x="100" y="1701"/>
                  <a:pt x="58" y="1775"/>
                  <a:pt x="35" y="1840"/>
                </a:cubicBezTo>
                <a:cubicBezTo>
                  <a:pt x="12" y="1905"/>
                  <a:pt x="0" y="1959"/>
                  <a:pt x="3" y="2040"/>
                </a:cubicBezTo>
                <a:cubicBezTo>
                  <a:pt x="6" y="2121"/>
                  <a:pt x="27" y="2252"/>
                  <a:pt x="51" y="2328"/>
                </a:cubicBezTo>
                <a:cubicBezTo>
                  <a:pt x="75" y="2404"/>
                  <a:pt x="108" y="2448"/>
                  <a:pt x="147" y="2496"/>
                </a:cubicBezTo>
                <a:cubicBezTo>
                  <a:pt x="186" y="2544"/>
                  <a:pt x="226" y="2577"/>
                  <a:pt x="283" y="2616"/>
                </a:cubicBezTo>
                <a:cubicBezTo>
                  <a:pt x="340" y="2655"/>
                  <a:pt x="419" y="2703"/>
                  <a:pt x="491" y="2728"/>
                </a:cubicBezTo>
                <a:cubicBezTo>
                  <a:pt x="563" y="2753"/>
                  <a:pt x="650" y="2764"/>
                  <a:pt x="715" y="2768"/>
                </a:cubicBezTo>
                <a:cubicBezTo>
                  <a:pt x="780" y="2772"/>
                  <a:pt x="855" y="2755"/>
                  <a:pt x="883" y="2752"/>
                </a:cubicBezTo>
              </a:path>
            </a:pathLst>
          </a:custGeom>
          <a:noFill/>
          <a:ln w="381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5887085" y="1638300"/>
            <a:ext cx="4312920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其布局结构黑白对分，合二为一，和谐流畅；其整体画面犹如黑白两鱼环抱成圆，相映生辉，自然成天。 </a:t>
            </a:r>
            <a:endParaRPr lang="zh-CN" altLang="en-US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/>
      <p:bldP spid="11269" grpId="0"/>
      <p:bldP spid="22531" grpId="0"/>
      <p:bldP spid="11275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/>
        </p:nvSpPr>
        <p:spPr>
          <a:xfrm flipH="1" flipV="1">
            <a:off x="9405620" y="5301615"/>
            <a:ext cx="3710940" cy="248158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/>
        </p:nvSpPr>
        <p:spPr>
          <a:xfrm>
            <a:off x="-694055" y="-346075"/>
            <a:ext cx="2674620" cy="738505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65" y="-346075"/>
            <a:ext cx="1200150" cy="120015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-146685" y="1034415"/>
            <a:ext cx="1352550" cy="42672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05865" y="6472555"/>
            <a:ext cx="1352550" cy="552450"/>
          </a:xfrm>
          <a:prstGeom prst="rect">
            <a:avLst/>
          </a:prstGeom>
          <a:solidFill>
            <a:srgbClr val="0039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98" name="文本框 8197"/>
          <p:cNvSpPr txBox="1"/>
          <p:nvPr/>
        </p:nvSpPr>
        <p:spPr>
          <a:xfrm>
            <a:off x="7165340" y="3344545"/>
            <a:ext cx="340360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11764010" y="-1722120"/>
            <a:ext cx="1352550" cy="42672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9555480" y="-1266190"/>
            <a:ext cx="3119120" cy="2767330"/>
          </a:xfrm>
          <a:prstGeom prst="ellipse">
            <a:avLst/>
          </a:prstGeom>
          <a:pattFill prst="wdUpDiag">
            <a:fgClr>
              <a:srgbClr val="FAFAFA"/>
            </a:fgClr>
            <a:bgClr>
              <a:schemeClr val="accent5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715" name="Rectangle 11"/>
          <p:cNvSpPr/>
          <p:nvPr/>
        </p:nvSpPr>
        <p:spPr>
          <a:xfrm>
            <a:off x="470535" y="1500823"/>
            <a:ext cx="551815" cy="3152140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你在图中看到了什么？</a:t>
            </a:r>
          </a:p>
        </p:txBody>
      </p:sp>
      <p:grpSp>
        <p:nvGrpSpPr>
          <p:cNvPr id="3" name="Group 11"/>
          <p:cNvGrpSpPr/>
          <p:nvPr/>
        </p:nvGrpSpPr>
        <p:grpSpPr>
          <a:xfrm>
            <a:off x="6811010" y="1592580"/>
            <a:ext cx="4283710" cy="3461385"/>
            <a:chOff x="748" y="192"/>
            <a:chExt cx="4173" cy="3964"/>
          </a:xfrm>
        </p:grpSpPr>
        <p:pic>
          <p:nvPicPr>
            <p:cNvPr id="51203" name="Picture 6" descr="图片2q"/>
            <p:cNvPicPr>
              <a:picLocks noChangeAspect="1"/>
            </p:cNvPicPr>
            <p:nvPr/>
          </p:nvPicPr>
          <p:blipFill>
            <a:blip r:embed="rId3">
              <a:lum contrast="12000"/>
            </a:blip>
            <a:stretch>
              <a:fillRect/>
            </a:stretch>
          </p:blipFill>
          <p:spPr>
            <a:xfrm>
              <a:off x="930" y="192"/>
              <a:ext cx="3991" cy="396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51204" name="Rectangle 10"/>
            <p:cNvSpPr/>
            <p:nvPr/>
          </p:nvSpPr>
          <p:spPr>
            <a:xfrm>
              <a:off x="748" y="210"/>
              <a:ext cx="1814" cy="226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51205" name="Text Box 9"/>
          <p:cNvSpPr txBox="1"/>
          <p:nvPr/>
        </p:nvSpPr>
        <p:spPr>
          <a:xfrm>
            <a:off x="8382000" y="5230495"/>
            <a:ext cx="161417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鱼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钩</a:t>
            </a:r>
          </a:p>
        </p:txBody>
      </p:sp>
      <p:pic>
        <p:nvPicPr>
          <p:cNvPr id="79885" name="Picture 13" descr="图片2"/>
          <p:cNvPicPr>
            <a:picLocks noChangeAspect="1"/>
          </p:cNvPicPr>
          <p:nvPr/>
        </p:nvPicPr>
        <p:blipFill>
          <a:blip r:embed="rId4"/>
          <a:srcRect b="6595"/>
          <a:stretch>
            <a:fillRect/>
          </a:stretch>
        </p:blipFill>
        <p:spPr>
          <a:xfrm>
            <a:off x="1710690" y="1499870"/>
            <a:ext cx="4571365" cy="36055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0179" name="Text Box 12"/>
          <p:cNvSpPr txBox="1"/>
          <p:nvPr/>
        </p:nvSpPr>
        <p:spPr>
          <a:xfrm>
            <a:off x="3232785" y="5221605"/>
            <a:ext cx="1213485" cy="52197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笔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墨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91503" y="452438"/>
            <a:ext cx="33832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ea typeface="微软雅黑" panose="020b0503020204020204" pitchFamily="34" charset="-122"/>
              </a:rPr>
              <a:t>正负图形的作品赏析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2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92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192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192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192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9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50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1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5" grpId="0"/>
      <p:bldP spid="51205" grpId="0"/>
      <p:bldP spid="5017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/>
        </p:nvSpPr>
        <p:spPr>
          <a:xfrm flipH="1" flipV="1">
            <a:off x="9405620" y="5301615"/>
            <a:ext cx="3710940" cy="248158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/>
        </p:nvSpPr>
        <p:spPr>
          <a:xfrm>
            <a:off x="-694055" y="-346075"/>
            <a:ext cx="2674620" cy="738505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65" y="-346075"/>
            <a:ext cx="1200150" cy="120015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-146685" y="1034415"/>
            <a:ext cx="1352550" cy="42672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05865" y="6472555"/>
            <a:ext cx="1352550" cy="552450"/>
          </a:xfrm>
          <a:prstGeom prst="rect">
            <a:avLst/>
          </a:prstGeom>
          <a:solidFill>
            <a:srgbClr val="0039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97" name="文本框 8196"/>
          <p:cNvSpPr txBox="1"/>
          <p:nvPr/>
        </p:nvSpPr>
        <p:spPr>
          <a:xfrm>
            <a:off x="4716781" y="5456873"/>
            <a:ext cx="3422015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i="1">
                <a:latin typeface="微软雅黑" panose="020b0503020204020204" pitchFamily="34" charset="-122"/>
                <a:ea typeface="微软雅黑" panose="020b0503020204020204" pitchFamily="34" charset="-122"/>
              </a:rPr>
              <a:t>精简着笔,意义深远  </a:t>
            </a:r>
            <a:r>
              <a:rPr lang="zh-CN" altLang="en-US" sz="26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</a:p>
        </p:txBody>
      </p:sp>
      <p:sp>
        <p:nvSpPr>
          <p:cNvPr id="8198" name="文本框 8197"/>
          <p:cNvSpPr txBox="1"/>
          <p:nvPr/>
        </p:nvSpPr>
        <p:spPr>
          <a:xfrm>
            <a:off x="7154545" y="2760663"/>
            <a:ext cx="311150" cy="365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  <p:pic>
        <p:nvPicPr>
          <p:cNvPr id="8201" name="图片 8200" descr="未命名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2260" y="1238885"/>
            <a:ext cx="4695190" cy="35445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11764010" y="-1722120"/>
            <a:ext cx="1352550" cy="42672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9555480" y="-1266190"/>
            <a:ext cx="3119120" cy="2767330"/>
          </a:xfrm>
          <a:prstGeom prst="ellipse">
            <a:avLst/>
          </a:prstGeom>
          <a:pattFill prst="wdUpDiag">
            <a:fgClr>
              <a:srgbClr val="FAFAFA"/>
            </a:fgClr>
            <a:bgClr>
              <a:schemeClr val="accent5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7528" name="Picture 8" descr="未标题-1 拷贝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39305" y="548640"/>
            <a:ext cx="3733165" cy="422719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文本框 5"/>
          <p:cNvSpPr txBox="1"/>
          <p:nvPr/>
        </p:nvSpPr>
        <p:spPr>
          <a:xfrm>
            <a:off x="591503" y="452438"/>
            <a:ext cx="33832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ea typeface="微软雅黑" panose="020b0503020204020204" pitchFamily="34" charset="-122"/>
              </a:rPr>
              <a:t>正负图形的作品赏析</a:t>
            </a:r>
          </a:p>
        </p:txBody>
      </p:sp>
      <p:sp>
        <p:nvSpPr>
          <p:cNvPr id="72715" name="Rectangle 11"/>
          <p:cNvSpPr/>
          <p:nvPr/>
        </p:nvSpPr>
        <p:spPr>
          <a:xfrm>
            <a:off x="470535" y="1500823"/>
            <a:ext cx="551815" cy="3152140"/>
          </a:xfrm>
          <a:prstGeom prst="rect">
            <a:avLst/>
          </a:prstGeom>
          <a:noFill/>
          <a:ln w="9525">
            <a:noFill/>
          </a:ln>
        </p:spPr>
        <p:txBody>
          <a:bodyPr vert="eaVert"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rPr>
              <a:t>你在图中看到了什么？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/>
        </p:nvSpPr>
        <p:spPr>
          <a:xfrm flipH="1" flipV="1">
            <a:off x="9405620" y="5301615"/>
            <a:ext cx="3710940" cy="248158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/>
        </p:nvSpPr>
        <p:spPr>
          <a:xfrm>
            <a:off x="-83185" y="-75565"/>
            <a:ext cx="2674620" cy="738505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5175" y="-196850"/>
            <a:ext cx="1200150" cy="1200150"/>
          </a:xfrm>
          <a:prstGeom prst="rect">
            <a:avLst/>
          </a:prstGeom>
        </p:spPr>
      </p:pic>
      <p:sp>
        <p:nvSpPr>
          <p:cNvPr id="13" name="椭圆 12"/>
          <p:cNvSpPr/>
          <p:nvPr/>
        </p:nvSpPr>
        <p:spPr>
          <a:xfrm>
            <a:off x="-1661795" y="4531995"/>
            <a:ext cx="2825750" cy="2767330"/>
          </a:xfrm>
          <a:prstGeom prst="ellipse">
            <a:avLst/>
          </a:prstGeom>
          <a:pattFill prst="wdUpDiag">
            <a:fgClr>
              <a:srgbClr val="FAFAFA"/>
            </a:fgClr>
            <a:bgClr>
              <a:schemeClr val="accent5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9885" name="Picture 13" descr="图片2"/>
          <p:cNvPicPr>
            <a:picLocks noChangeAspect="1"/>
          </p:cNvPicPr>
          <p:nvPr/>
        </p:nvPicPr>
        <p:blipFill>
          <a:blip r:embed="rId3"/>
          <a:srcRect b="6595"/>
          <a:stretch>
            <a:fillRect/>
          </a:stretch>
        </p:blipFill>
        <p:spPr>
          <a:xfrm>
            <a:off x="2674620" y="1384300"/>
            <a:ext cx="2326640" cy="183578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" name="Group 11"/>
          <p:cNvGrpSpPr/>
          <p:nvPr/>
        </p:nvGrpSpPr>
        <p:grpSpPr>
          <a:xfrm>
            <a:off x="5199380" y="1280795"/>
            <a:ext cx="2211705" cy="2101215"/>
            <a:chOff x="748" y="192"/>
            <a:chExt cx="4173" cy="3964"/>
          </a:xfrm>
        </p:grpSpPr>
        <p:pic>
          <p:nvPicPr>
            <p:cNvPr id="51203" name="Picture 6" descr="图片2q"/>
            <p:cNvPicPr>
              <a:picLocks noChangeAspect="1"/>
            </p:cNvPicPr>
            <p:nvPr/>
          </p:nvPicPr>
          <p:blipFill>
            <a:blip r:embed="rId4">
              <a:lum contrast="12000"/>
            </a:blip>
            <a:stretch>
              <a:fillRect/>
            </a:stretch>
          </p:blipFill>
          <p:spPr>
            <a:xfrm>
              <a:off x="930" y="192"/>
              <a:ext cx="3991" cy="396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51204" name="Rectangle 10"/>
            <p:cNvSpPr/>
            <p:nvPr/>
          </p:nvSpPr>
          <p:spPr>
            <a:xfrm>
              <a:off x="748" y="210"/>
              <a:ext cx="1814" cy="226"/>
            </a:xfrm>
            <a:prstGeom prst="rect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pic>
        <p:nvPicPr>
          <p:cNvPr id="107528" name="Picture 8" descr="未标题-1 拷贝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7935" y="1321435"/>
            <a:ext cx="1782445" cy="20199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1" name="图片 8200" descr="未命名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87230" y="1471930"/>
            <a:ext cx="2324735" cy="175514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00" name="文本框 8199"/>
          <p:cNvSpPr txBox="1"/>
          <p:nvPr/>
        </p:nvSpPr>
        <p:spPr>
          <a:xfrm>
            <a:off x="691833" y="584518"/>
            <a:ext cx="871728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ea typeface="微软雅黑" panose="020b0503020204020204" pitchFamily="34" charset="-122"/>
              </a:rPr>
              <a:t>思考：你能说出这组正负图形的特点有哪些吗？</a:t>
            </a:r>
          </a:p>
        </p:txBody>
      </p:sp>
      <p:pic>
        <p:nvPicPr>
          <p:cNvPr id="11273" name="图片 11272" descr="1603d-0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10" y="1280795"/>
            <a:ext cx="1906270" cy="18770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" name="圆角矩形 9"/>
          <p:cNvSpPr/>
          <p:nvPr/>
        </p:nvSpPr>
        <p:spPr>
          <a:xfrm>
            <a:off x="3814445" y="4887278"/>
            <a:ext cx="2940050" cy="703263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-2500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精简着笔，意义深远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3814445" y="3786823"/>
            <a:ext cx="2940050" cy="703263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-2500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虚实同等，共生你我</a:t>
            </a: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直角双向箭头 11"/>
          <p:cNvSpPr/>
          <p:nvPr/>
        </p:nvSpPr>
        <p:spPr>
          <a:xfrm rot="8400000">
            <a:off x="3061970" y="4239895"/>
            <a:ext cx="927100" cy="928688"/>
          </a:xfrm>
          <a:prstGeom prst="leftUp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圆角矩形 13"/>
          <p:cNvSpPr/>
          <p:nvPr/>
        </p:nvSpPr>
        <p:spPr>
          <a:xfrm>
            <a:off x="683895" y="4277043"/>
            <a:ext cx="2284413" cy="703263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-2500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正负图形的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-25000" noProof="1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+mn-cs"/>
                <a:sym typeface="+mn-ea"/>
              </a:rPr>
              <a:t>画面特点</a:t>
            </a:r>
            <a:endParaRPr kumimoji="0" lang="zh-CN" altLang="en-US" sz="2800" b="0" i="0" u="none" strike="noStrike" kern="1200" cap="none" spc="0" normalizeH="0" baseline="0" noProof="1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185660" y="3884295"/>
            <a:ext cx="4250690" cy="131766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 baseline="-25000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 b="1" baseline="-25000">
                <a:latin typeface="楷体" panose="02010609060101010101" pitchFamily="49" charset="-122"/>
                <a:ea typeface="楷体" panose="02010609060101010101" pitchFamily="49" charset="-122"/>
              </a:rPr>
              <a:t>正负图形画面形式简洁的，意义却是深远的，设计注重抓住图形间的实与虚，黑与白的相互依存关系。</a:t>
            </a:r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98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92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192" decel="100000"/>
                                        <p:tgtEl>
                                          <p:spTgt spid="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9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0" dur="192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1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192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3" dur="308" accel="100000" fill="hold">
                                          <p:stCondLst>
                                            <p:cond delay="19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75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/>
        </p:nvSpPr>
        <p:spPr>
          <a:xfrm flipH="1" flipV="1">
            <a:off x="9405620" y="5301615"/>
            <a:ext cx="3710940" cy="248158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/>
        </p:nvSpPr>
        <p:spPr>
          <a:xfrm>
            <a:off x="-694055" y="-346075"/>
            <a:ext cx="2674620" cy="738505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65" y="-346075"/>
            <a:ext cx="1200150" cy="120015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-146685" y="1034415"/>
            <a:ext cx="1352550" cy="42672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1205865" y="6472555"/>
            <a:ext cx="1352550" cy="552450"/>
          </a:xfrm>
          <a:prstGeom prst="rect">
            <a:avLst/>
          </a:prstGeom>
          <a:solidFill>
            <a:srgbClr val="0039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11764010" y="-1722120"/>
            <a:ext cx="1352550" cy="42672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9555480" y="-1266190"/>
            <a:ext cx="3119120" cy="2767330"/>
          </a:xfrm>
          <a:prstGeom prst="ellipse">
            <a:avLst/>
          </a:prstGeom>
          <a:pattFill prst="wdUpDiag">
            <a:fgClr>
              <a:srgbClr val="FAFAFA"/>
            </a:fgClr>
            <a:bgClr>
              <a:schemeClr val="accent5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21" name="文本框 9220"/>
          <p:cNvSpPr txBox="1"/>
          <p:nvPr/>
        </p:nvSpPr>
        <p:spPr>
          <a:xfrm>
            <a:off x="1503998" y="1390650"/>
            <a:ext cx="845947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i="1">
                <a:latin typeface="微软雅黑" panose="020b0503020204020204" pitchFamily="34" charset="-122"/>
                <a:ea typeface="微软雅黑" panose="020b0503020204020204" pitchFamily="34" charset="-122"/>
              </a:rPr>
              <a:t>观察发现：在这张正负图形的画面中你看到了什么？</a:t>
            </a:r>
            <a:r>
              <a:rPr lang="zh-CN" altLang="en-US" sz="26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</a:p>
        </p:txBody>
      </p:sp>
      <p:pic>
        <p:nvPicPr>
          <p:cNvPr id="3" name="图片 2" descr="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8635" y="2094230"/>
            <a:ext cx="4477385" cy="3712210"/>
          </a:xfrm>
          <a:prstGeom prst="rect">
            <a:avLst/>
          </a:prstGeom>
        </p:spPr>
      </p:pic>
      <p:sp>
        <p:nvSpPr>
          <p:cNvPr id="8202" name="文本框 8201"/>
          <p:cNvSpPr txBox="1"/>
          <p:nvPr/>
        </p:nvSpPr>
        <p:spPr>
          <a:xfrm>
            <a:off x="2151698" y="5930583"/>
            <a:ext cx="1826141" cy="338554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rPr>
              <a:t>动物王国（版画）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7078980" y="3686175"/>
            <a:ext cx="3933190" cy="1614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/>
              <a:t>作品巧妙利用黑白颜色、正负形</a:t>
            </a: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，形态上相互借用，充分的利用实形的虚空间进行创作，巧妙结合，虚实相生。</a:t>
            </a:r>
            <a:endParaRPr lang="zh-CN" altLang="en-US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/>
          </a:p>
        </p:txBody>
      </p:sp>
      <p:sp>
        <p:nvSpPr>
          <p:cNvPr id="32777" name="Text Box 9"/>
          <p:cNvSpPr txBox="1"/>
          <p:nvPr/>
        </p:nvSpPr>
        <p:spPr>
          <a:xfrm>
            <a:off x="7078980" y="5301298"/>
            <a:ext cx="320516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不规则形的相互交错</a:t>
            </a:r>
          </a:p>
        </p:txBody>
      </p:sp>
      <p:sp>
        <p:nvSpPr>
          <p:cNvPr id="7" name="文本框 6"/>
          <p:cNvSpPr txBox="1"/>
          <p:nvPr/>
        </p:nvSpPr>
        <p:spPr>
          <a:xfrm>
            <a:off x="327978" y="476568"/>
            <a:ext cx="338328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ea typeface="微软雅黑" panose="020b0503020204020204" pitchFamily="34" charset="-122"/>
              </a:rPr>
              <a:t>正负图形的作品赏析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7078980" y="3216910"/>
            <a:ext cx="28936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看到了人和各种动物</a:t>
            </a:r>
          </a:p>
        </p:txBody>
      </p:sp>
      <p:grpSp>
        <p:nvGrpSpPr>
          <p:cNvPr id="21" name="组合 20"/>
          <p:cNvGrpSpPr/>
          <p:nvPr/>
        </p:nvGrpSpPr>
        <p:grpSpPr>
          <a:xfrm>
            <a:off x="2416175" y="2443480"/>
            <a:ext cx="3745230" cy="2985135"/>
            <a:chOff x="3805" y="3848"/>
            <a:chExt cx="5898" cy="4701"/>
          </a:xfrm>
        </p:grpSpPr>
        <p:sp>
          <p:nvSpPr>
            <p:cNvPr id="10" name="椭圆 9"/>
            <p:cNvSpPr/>
            <p:nvPr/>
          </p:nvSpPr>
          <p:spPr>
            <a:xfrm rot="20040000">
              <a:off x="8075" y="5759"/>
              <a:ext cx="1628" cy="2078"/>
            </a:xfrm>
            <a:prstGeom prst="ellipse">
              <a:avLst/>
            </a:prstGeom>
            <a:noFill/>
            <a:ln w="28575" cmpd="sng">
              <a:solidFill>
                <a:schemeClr val="accent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椭圆 10"/>
            <p:cNvSpPr/>
            <p:nvPr/>
          </p:nvSpPr>
          <p:spPr>
            <a:xfrm rot="20280000">
              <a:off x="3805" y="6973"/>
              <a:ext cx="1206" cy="1576"/>
            </a:xfrm>
            <a:prstGeom prst="ellipse">
              <a:avLst/>
            </a:prstGeom>
            <a:noFill/>
            <a:ln w="28575" cmpd="sng">
              <a:solidFill>
                <a:schemeClr val="accent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椭圆 11"/>
            <p:cNvSpPr/>
            <p:nvPr/>
          </p:nvSpPr>
          <p:spPr>
            <a:xfrm rot="19200000">
              <a:off x="7219" y="3848"/>
              <a:ext cx="1206" cy="1576"/>
            </a:xfrm>
            <a:prstGeom prst="ellipse">
              <a:avLst/>
            </a:prstGeom>
            <a:noFill/>
            <a:ln w="28575" cmpd="sng">
              <a:solidFill>
                <a:schemeClr val="accent1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/>
          <p:cNvGrpSpPr/>
          <p:nvPr/>
        </p:nvGrpSpPr>
        <p:grpSpPr>
          <a:xfrm>
            <a:off x="2871470" y="2535555"/>
            <a:ext cx="1684655" cy="1698625"/>
            <a:chOff x="4522" y="3993"/>
            <a:chExt cx="2653" cy="2675"/>
          </a:xfrm>
        </p:grpSpPr>
        <p:sp>
          <p:nvSpPr>
            <p:cNvPr id="18" name="椭圆 17"/>
            <p:cNvSpPr/>
            <p:nvPr/>
          </p:nvSpPr>
          <p:spPr>
            <a:xfrm>
              <a:off x="4522" y="4646"/>
              <a:ext cx="1293" cy="2023"/>
            </a:xfrm>
            <a:prstGeom prst="ellipse">
              <a:avLst/>
            </a:prstGeom>
            <a:noFill/>
            <a:ln w="28575" cmpd="sng"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椭圆 18"/>
            <p:cNvSpPr/>
            <p:nvPr/>
          </p:nvSpPr>
          <p:spPr>
            <a:xfrm>
              <a:off x="5943" y="3993"/>
              <a:ext cx="1232" cy="1872"/>
            </a:xfrm>
            <a:prstGeom prst="ellipse">
              <a:avLst/>
            </a:prstGeom>
            <a:noFill/>
            <a:ln w="28575" cmpd="sng">
              <a:solidFill>
                <a:srgbClr val="FF000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/>
      <p:bldP spid="8202" grpId="0"/>
      <p:bldP spid="6" grpId="0"/>
      <p:bldP spid="32777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任意多边形 14"/>
          <p:cNvSpPr/>
          <p:nvPr/>
        </p:nvSpPr>
        <p:spPr>
          <a:xfrm flipH="1" flipV="1">
            <a:off x="9405620" y="5301615"/>
            <a:ext cx="3710940" cy="2481580"/>
          </a:xfrm>
          <a:custGeom>
            <a:gdLst>
              <a:gd name="connisteX0" fmla="*/ 829459 w 5063145"/>
              <a:gd name="connsiteY0" fmla="*/ 3347481 h 3385581"/>
              <a:gd name="connisteX1" fmla="*/ 1686074 w 5063145"/>
              <a:gd name="connsiteY1" fmla="*/ 3061731 h 3385581"/>
              <a:gd name="connisteX2" fmla="*/ 2143274 w 5063145"/>
              <a:gd name="connsiteY2" fmla="*/ 2071131 h 3385581"/>
              <a:gd name="connisteX3" fmla="*/ 4181624 w 5063145"/>
              <a:gd name="connsiteY3" fmla="*/ 1804431 h 3385581"/>
              <a:gd name="connisteX4" fmla="*/ 4905524 w 5063145"/>
              <a:gd name="connsiteY4" fmla="*/ 434101 h 3385581"/>
              <a:gd name="connisteX5" fmla="*/ 1895624 w 5063145"/>
              <a:gd name="connsiteY5" fmla="*/ 15001 h 3385581"/>
              <a:gd name="connisteX6" fmla="*/ 29359 w 5063145"/>
              <a:gd name="connsiteY6" fmla="*/ 737631 h 3385581"/>
              <a:gd name="connisteX7" fmla="*/ 905659 w 5063145"/>
              <a:gd name="connsiteY7" fmla="*/ 3385581 h 3385581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rect l="l" t="t" r="r" b="b"/>
            <a:pathLst>
              <a:path w="5063145" h="3385582">
                <a:moveTo>
                  <a:pt x="829459" y="3347482"/>
                </a:moveTo>
                <a:cubicBezTo>
                  <a:pt x="991384" y="3310017"/>
                  <a:pt x="1423184" y="3317002"/>
                  <a:pt x="1686074" y="3061732"/>
                </a:cubicBezTo>
                <a:cubicBezTo>
                  <a:pt x="1948964" y="2806462"/>
                  <a:pt x="1644164" y="2322592"/>
                  <a:pt x="2143274" y="2071132"/>
                </a:cubicBezTo>
                <a:cubicBezTo>
                  <a:pt x="2642384" y="1819672"/>
                  <a:pt x="3629174" y="2132092"/>
                  <a:pt x="4181624" y="1804432"/>
                </a:cubicBezTo>
                <a:cubicBezTo>
                  <a:pt x="4734074" y="1476772"/>
                  <a:pt x="5362724" y="792242"/>
                  <a:pt x="4905524" y="434102"/>
                </a:cubicBezTo>
                <a:cubicBezTo>
                  <a:pt x="4448324" y="75962"/>
                  <a:pt x="2870984" y="-45958"/>
                  <a:pt x="1895624" y="15002"/>
                </a:cubicBezTo>
                <a:cubicBezTo>
                  <a:pt x="920264" y="75962"/>
                  <a:pt x="227479" y="63262"/>
                  <a:pt x="29359" y="737632"/>
                </a:cubicBezTo>
                <a:cubicBezTo>
                  <a:pt x="-168761" y="1412002"/>
                  <a:pt x="692934" y="2870597"/>
                  <a:pt x="905659" y="3385582"/>
                </a:cubicBezTo>
              </a:path>
            </a:pathLst>
          </a:custGeom>
          <a:pattFill prst="pct90">
            <a:fgClr>
              <a:srgbClr val="0039A8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/>
        </p:nvSpPr>
        <p:spPr>
          <a:xfrm>
            <a:off x="-694055" y="-346075"/>
            <a:ext cx="2674620" cy="738505"/>
          </a:xfrm>
          <a:custGeom>
            <a:gdLst>
              <a:gd name="connisteX0" fmla="*/ 241311 w 4559879"/>
              <a:gd name="connsiteY0" fmla="*/ 1138402 h 1258832"/>
              <a:gd name="connisteX1" fmla="*/ 2127261 w 4559879"/>
              <a:gd name="connsiteY1" fmla="*/ 1233652 h 1258832"/>
              <a:gd name="connisteX2" fmla="*/ 4089411 w 4559879"/>
              <a:gd name="connsiteY2" fmla="*/ 719302 h 1258832"/>
              <a:gd name="connisteX3" fmla="*/ 4298961 w 4559879"/>
              <a:gd name="connsiteY3" fmla="*/ 206222 h 1258832"/>
              <a:gd name="connisteX4" fmla="*/ 1670061 w 4559879"/>
              <a:gd name="connsiteY4" fmla="*/ 15722 h 1258832"/>
              <a:gd name="connisteX5" fmla="*/ 127011 w 4559879"/>
              <a:gd name="connsiteY5" fmla="*/ 491972 h 1258832"/>
              <a:gd name="connisteX6" fmla="*/ 184161 w 4559879"/>
              <a:gd name="connsiteY6" fmla="*/ 1081252 h 125883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rect l="l" t="t" r="r" b="b"/>
            <a:pathLst>
              <a:path w="4559880" h="1258832">
                <a:moveTo>
                  <a:pt x="241312" y="1138402"/>
                </a:moveTo>
                <a:cubicBezTo>
                  <a:pt x="579132" y="1167612"/>
                  <a:pt x="1357642" y="1317472"/>
                  <a:pt x="2127262" y="1233652"/>
                </a:cubicBezTo>
                <a:cubicBezTo>
                  <a:pt x="2896882" y="1149832"/>
                  <a:pt x="3655072" y="925042"/>
                  <a:pt x="4089412" y="719302"/>
                </a:cubicBezTo>
                <a:cubicBezTo>
                  <a:pt x="4523752" y="513562"/>
                  <a:pt x="4782832" y="347192"/>
                  <a:pt x="4298962" y="206222"/>
                </a:cubicBezTo>
                <a:cubicBezTo>
                  <a:pt x="3815092" y="65252"/>
                  <a:pt x="2504452" y="-41428"/>
                  <a:pt x="1670062" y="15722"/>
                </a:cubicBezTo>
                <a:cubicBezTo>
                  <a:pt x="835672" y="72872"/>
                  <a:pt x="424192" y="278612"/>
                  <a:pt x="127012" y="491972"/>
                </a:cubicBezTo>
                <a:cubicBezTo>
                  <a:pt x="-170168" y="705332"/>
                  <a:pt x="141617" y="972667"/>
                  <a:pt x="184162" y="1081252"/>
                </a:cubicBezTo>
              </a:path>
            </a:pathLst>
          </a:custGeom>
          <a:pattFill prst="wdUpDiag">
            <a:fgClr>
              <a:srgbClr val="FFC00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32313535353135383b32313535353137393bb2a8c0cb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65" y="-346075"/>
            <a:ext cx="1200150" cy="1200150"/>
          </a:xfrm>
          <a:prstGeom prst="rect">
            <a:avLst/>
          </a:prstGeom>
        </p:spPr>
      </p:pic>
      <p:sp>
        <p:nvSpPr>
          <p:cNvPr id="4" name="矩形 3"/>
          <p:cNvSpPr/>
          <p:nvPr/>
        </p:nvSpPr>
        <p:spPr>
          <a:xfrm>
            <a:off x="1205865" y="6472555"/>
            <a:ext cx="1352550" cy="552450"/>
          </a:xfrm>
          <a:prstGeom prst="rect">
            <a:avLst/>
          </a:prstGeom>
          <a:solidFill>
            <a:srgbClr val="0039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98" name="文本框 8197"/>
          <p:cNvSpPr txBox="1"/>
          <p:nvPr/>
        </p:nvSpPr>
        <p:spPr>
          <a:xfrm>
            <a:off x="6697345" y="2760663"/>
            <a:ext cx="311150" cy="36512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8200" name="文本框 8199"/>
          <p:cNvSpPr txBox="1"/>
          <p:nvPr/>
        </p:nvSpPr>
        <p:spPr>
          <a:xfrm>
            <a:off x="393383" y="1270953"/>
            <a:ext cx="23164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ea typeface="微软雅黑" panose="020b0503020204020204" pitchFamily="34" charset="-122"/>
              </a:rPr>
              <a:t>比一比，连一连</a:t>
            </a:r>
          </a:p>
        </p:txBody>
      </p:sp>
      <p:sp>
        <p:nvSpPr>
          <p:cNvPr id="5" name="矩形 4"/>
          <p:cNvSpPr/>
          <p:nvPr/>
        </p:nvSpPr>
        <p:spPr>
          <a:xfrm>
            <a:off x="11764010" y="-1722120"/>
            <a:ext cx="1352550" cy="42672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/>
        </p:nvSpPr>
        <p:spPr>
          <a:xfrm>
            <a:off x="9555480" y="-1266190"/>
            <a:ext cx="3119120" cy="2767330"/>
          </a:xfrm>
          <a:prstGeom prst="ellipse">
            <a:avLst/>
          </a:prstGeom>
          <a:pattFill prst="wdUpDiag">
            <a:fgClr>
              <a:srgbClr val="FAFAFA"/>
            </a:fgClr>
            <a:bgClr>
              <a:schemeClr val="accent5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图片 2" descr="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75" y="1885950"/>
            <a:ext cx="2196465" cy="1821815"/>
          </a:xfrm>
          <a:prstGeom prst="rect">
            <a:avLst/>
          </a:prstGeom>
        </p:spPr>
      </p:pic>
      <p:sp>
        <p:nvSpPr>
          <p:cNvPr id="32776" name="Text Box 8"/>
          <p:cNvSpPr txBox="1"/>
          <p:nvPr/>
        </p:nvSpPr>
        <p:spPr>
          <a:xfrm>
            <a:off x="6527800" y="4882198"/>
            <a:ext cx="2635250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规则形的相互交错</a:t>
            </a:r>
          </a:p>
        </p:txBody>
      </p:sp>
      <p:sp>
        <p:nvSpPr>
          <p:cNvPr id="32777" name="Text Box 9"/>
          <p:cNvSpPr txBox="1"/>
          <p:nvPr/>
        </p:nvSpPr>
        <p:spPr>
          <a:xfrm>
            <a:off x="1801813" y="4882198"/>
            <a:ext cx="320516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latin typeface="Arial" pitchFamily="34" charset="0"/>
              </a:rPr>
              <a:t>不规则形的相互交错</a:t>
            </a:r>
          </a:p>
        </p:txBody>
      </p:sp>
      <p:pic>
        <p:nvPicPr>
          <p:cNvPr id="6" name="图片 5" descr="1603d-0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8415" y="1962785"/>
            <a:ext cx="1692910" cy="16675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图片 6" descr="C:\Users\yzzhao\Desktop\图片39.jpg图片3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0110" y="1871345"/>
            <a:ext cx="1945640" cy="18199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" name="图片 9" descr="0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4535" y="2075815"/>
            <a:ext cx="2484120" cy="1548130"/>
          </a:xfrm>
          <a:prstGeom prst="rect">
            <a:avLst/>
          </a:prstGeom>
        </p:spPr>
      </p:pic>
      <p:cxnSp>
        <p:nvCxnSpPr>
          <p:cNvPr id="11" name="直接箭头连接符 10"/>
          <p:cNvCxnSpPr/>
          <p:nvPr/>
        </p:nvCxnSpPr>
        <p:spPr>
          <a:xfrm>
            <a:off x="1744980" y="3763645"/>
            <a:ext cx="1647825" cy="960755"/>
          </a:xfrm>
          <a:prstGeom prst="straightConnector1">
            <a:avLst/>
          </a:prstGeom>
          <a:ln w="28575" cmpd="sng">
            <a:solidFill>
              <a:srgbClr val="FF0000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箭头连接符 11"/>
          <p:cNvCxnSpPr/>
          <p:nvPr/>
        </p:nvCxnSpPr>
        <p:spPr>
          <a:xfrm>
            <a:off x="3578860" y="3658235"/>
            <a:ext cx="3364865" cy="1170940"/>
          </a:xfrm>
          <a:prstGeom prst="straightConnector1">
            <a:avLst/>
          </a:prstGeom>
          <a:ln w="28575" cmpd="sng">
            <a:solidFill>
              <a:srgbClr val="FF0000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/>
          <p:nvPr/>
        </p:nvCxnSpPr>
        <p:spPr>
          <a:xfrm>
            <a:off x="5779770" y="3698240"/>
            <a:ext cx="2138045" cy="1090930"/>
          </a:xfrm>
          <a:prstGeom prst="straightConnector1">
            <a:avLst/>
          </a:prstGeom>
          <a:ln w="28575" cmpd="sng">
            <a:solidFill>
              <a:srgbClr val="FF0000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/>
          <p:nvPr/>
        </p:nvCxnSpPr>
        <p:spPr>
          <a:xfrm flipH="1">
            <a:off x="3823970" y="3738245"/>
            <a:ext cx="4394200" cy="1029970"/>
          </a:xfrm>
          <a:prstGeom prst="straightConnector1">
            <a:avLst/>
          </a:prstGeom>
          <a:ln w="28575" cmpd="sng">
            <a:solidFill>
              <a:srgbClr val="FF0000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/>
        </p:nvCxnSpPr>
        <p:spPr>
          <a:xfrm flipH="1">
            <a:off x="8365490" y="3757930"/>
            <a:ext cx="2256155" cy="922020"/>
          </a:xfrm>
          <a:prstGeom prst="straightConnector1">
            <a:avLst/>
          </a:prstGeom>
          <a:ln w="28575" cmpd="sng">
            <a:solidFill>
              <a:srgbClr val="FF0000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01" name="图片 8200" descr="未命名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96475" y="2117090"/>
            <a:ext cx="2040890" cy="154114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3816350" y="402590"/>
            <a:ext cx="38404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/>
                <a:ea typeface="微软雅黑" panose="020b0503020204020204" pitchFamily="34" charset="-122"/>
                <a:sym typeface="+mn-ea"/>
              </a:rPr>
              <a:t>正负图形表现形式</a:t>
            </a:r>
            <a:endParaRPr lang="zh-CN" altLang="en-US" sz="3600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250">
        <p:cut/>
      </p:transition>
    </mc:Choice>
    <mc:Fallback>
      <p:transition spd="slow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6" grpId="0"/>
      <p:bldP spid="3277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https://d.book118.com/487055016012006026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0.xml><?xml version="1.0" encoding="utf-8"?>
<p:tagLst xmlns:p="http://schemas.openxmlformats.org/presentationml/2006/main">
  <p:tag name="ISLIDE.ICON" val="#407145;#407207;#407153;#405338;"/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1.xml><?xml version="1.0" encoding="utf-8"?>
<p:tagLst xmlns:p="http://schemas.openxmlformats.org/presentationml/2006/main">
  <p:tag name="ISLIDE.ICON" val="#407145;#407207;#407153;#405338;"/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ISLIDE.ICON" val="#407145;#407207;#407153;#405338;"/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2">
      <vt:lpstr>Arial</vt:lpstr>
      <vt:lpstr>Calibri</vt:lpstr>
      <vt:lpstr>微软雅黑</vt:lpstr>
      <vt:lpstr>Wingdings</vt:lpstr>
      <vt:lpstr>汉仪铸字卡酷体简</vt:lpstr>
      <vt:lpstr>Calibri Light</vt:lpstr>
      <vt:lpstr>Times New Roman</vt:lpstr>
      <vt:lpstr>宋体</vt:lpstr>
      <vt:lpstr>仿宋</vt:lpstr>
      <vt:lpstr>方正仿宋_GB2312</vt:lpstr>
      <vt:lpstr>Verdana</vt:lpstr>
      <vt:lpstr>方正胖娃简体</vt:lpstr>
      <vt:lpstr>汉仪正圆-55W</vt:lpstr>
      <vt:lpstr>方正少儿简体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2024-08-30T23:07:17.017</cp:lastPrinted>
  <dcterms:created xsi:type="dcterms:W3CDTF">2024-08-30T15:07:17Z</dcterms:created>
  <dcterms:modified xsi:type="dcterms:W3CDTF">2024-08-30T15:07:22Z</dcterms:modified>
</cp:coreProperties>
</file>