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7B3EB-75AB-45C0-BC74-5245E1FA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75AFC-3626-42F7-9A1C-BC1B083EC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4F435-D486-4F23-87DA-31492B91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50E22-21D1-4F69-9FB2-7FB63599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081EA-26CF-441C-A941-C58371F5C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9653E-127B-4D21-A65B-FDB2E1F9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947EC-D391-40F0-96A2-BBCBB895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CE4A2-C4F8-4361-B88B-88F77EEA9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B84D0-A3A1-4949-AC64-070D74B66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A6063-B958-4569-A8A2-86634BB2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19D11-8ED5-4DE0-AF93-BF70CD86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2" descr="\\server\E\Cissy Shi\ppt1.jpg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-1588"/>
            <a:ext cx="9144000" cy="68595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66723" name="标题占位符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566724" name="文本占位符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3041BD-F258-4175-B822-9C98FAD89B28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40BA5-F114-4BE5-AD39-A82034321313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01D8A-C7C2-4EEE-B54E-62E4F74E07DD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39888"/>
            <a:ext cx="40386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39888"/>
            <a:ext cx="40386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61170-C8BD-4414-9651-3325939A135B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9E72C-5DB1-40CD-BB5C-D4099B537DDF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22F7D-77A2-428B-B003-91DF03CAB862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43206-189D-4B6E-A6C2-F741100B1F1B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73B27-95A6-4B96-8762-C3B4748FDBFD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D6908-A6FD-4D8F-B54C-7F02E7DCAA3C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BCE46-972A-47D5-B948-B68B16666159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341313"/>
            <a:ext cx="2057400" cy="56800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41313"/>
            <a:ext cx="6019800" cy="56800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2EF24-152B-4B2E-9133-3405974CB6F7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13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39888"/>
            <a:ext cx="8229600" cy="43815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6F7D9-7FDF-42C1-AAA3-268719CF3863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13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39888"/>
            <a:ext cx="4038600" cy="4381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39888"/>
            <a:ext cx="4038600" cy="4381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1A7BD-8402-4078-9850-93CCFD309D1F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13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39888"/>
            <a:ext cx="8229600" cy="43815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94985-EF94-4977-812F-D00F7674B08E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2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8" descr="\\server\E\Cissy Shi\ppt2.jpg"/>
          <p:cNvPicPr>
            <a:picLocks noChangeAspect="1" noChangeArrowheads="1"/>
          </p:cNvPicPr>
          <p:nvPr userDrawn="1"/>
        </p:nvPicPr>
        <p:blipFill>
          <a:blip r:embed="rId15"/>
          <a:stretch>
            <a:fillRect/>
          </a:stretch>
        </p:blipFill>
        <p:spPr bwMode="auto">
          <a:xfrm>
            <a:off x="0" y="0"/>
            <a:ext cx="9144000" cy="68595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65699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341313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35921" dir="2700000" algn="ctr" rotWithShape="0">
              <a:schemeClr val="bg2"/>
            </a:outerShdw>
          </a:effec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8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39888"/>
            <a:ext cx="8229600" cy="438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 baseline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 baseline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defRPr/>
            </a:pP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 baseline="0">
                <a:solidFill>
                  <a:srgbClr val="898989"/>
                </a:solidFill>
                <a:latin typeface="+mn-lt"/>
                <a:ea typeface="+mn-ea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defRPr/>
            </a:pPr>
            <a:fld id="{7FA798F3-3AE0-4E40-961C-77A17EB778BF}" type="slidenum">
              <a:rPr lang="en-US" altLang="zh-CN"/>
              <a:pPr>
                <a:defRPr/>
              </a:pPr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  <p:sldLayoutId id="2147483844" r:id="rId9"/>
    <p:sldLayoutId id="2147483845" r:id="rId10"/>
    <p:sldLayoutId id="2147483846" r:id="rId11"/>
    <p:sldLayoutId id="2147483847" r:id="rId12"/>
    <p:sldLayoutId id="2147483848" r:id="rId13"/>
    <p:sldLayoutId id="2147483849" r:id="rId14"/>
  </p:sldLayoutIdLst>
  <p:transition/>
  <p:timing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Arial"/>
          <a:ea typeface="黑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20.png" /><Relationship Id="rId2" Type="http://schemas.openxmlformats.org/officeDocument/2006/relationships/image" Target="../media/image12.wmf" /><Relationship Id="rId3" Type="http://schemas.openxmlformats.org/officeDocument/2006/relationships/image" Target="../media/image13.jpeg" /><Relationship Id="rId4" Type="http://schemas.openxmlformats.org/officeDocument/2006/relationships/image" Target="../media/image14.wmf" /><Relationship Id="rId5" Type="http://schemas.openxmlformats.org/officeDocument/2006/relationships/image" Target="../media/image15.jpeg" /><Relationship Id="rId6" Type="http://schemas.openxmlformats.org/officeDocument/2006/relationships/image" Target="../media/image16.gif" /><Relationship Id="rId7" Type="http://schemas.openxmlformats.org/officeDocument/2006/relationships/image" Target="../media/image17.wmf" /><Relationship Id="rId8" Type="http://schemas.openxmlformats.org/officeDocument/2006/relationships/image" Target="../media/image18.jpeg" /><Relationship Id="rId9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1.emf" /><Relationship Id="rId3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2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604413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F19D4D-7B71-438B-BBFD-D080C33D667F}" type="slidenum">
              <a:rPr lang="en-US" altLang="zh-CN"/>
              <a:pPr>
                <a:defRPr/>
              </a:pPr>
              <a:t>1</a:t>
            </a:fld>
          </a:p>
        </p:txBody>
      </p:sp>
      <p:sp>
        <p:nvSpPr>
          <p:cNvPr id="5123" name="Rectangle 8"/>
          <p:cNvSpPr>
            <a:spLocks noGrp="1"/>
          </p:cNvSpPr>
          <p:nvPr>
            <p:ph type="ctrTitle"/>
          </p:nvPr>
        </p:nvSpPr>
        <p:spPr>
          <a:xfrm>
            <a:off x="685800" y="2500313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z="4800" smtClean="0"/>
              <a:t>《</a:t>
            </a:r>
            <a:r>
              <a:rPr lang="zh-CN" altLang="en-US" sz="4800" smtClean="0"/>
              <a:t>中国焦虑障碍防治指南</a:t>
            </a:r>
            <a:r>
              <a:rPr lang="en-US" altLang="zh-CN" sz="4800" smtClean="0"/>
              <a:t>》</a:t>
            </a:r>
            <a:br>
              <a:rPr lang="en-US" altLang="zh-CN" sz="4800" smtClean="0"/>
            </a:br>
            <a:r>
              <a:rPr lang="zh-CN" altLang="en-US" sz="4800" smtClean="0"/>
              <a:t>惊恐障碍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1978" y="5877272"/>
            <a:ext cx="1831656" cy="2975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r>
              <a:rPr lang="en-US" sz="2000" smtClean="0"/>
              <a:t>SXT-2011-SS-02-0481</a:t>
            </a:r>
            <a:endParaRPr lang="en-US" sz="2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Line 31"/>
          <p:cNvSpPr>
            <a:spLocks noChangeShapeType="1"/>
          </p:cNvSpPr>
          <p:nvPr/>
        </p:nvSpPr>
        <p:spPr bwMode="auto">
          <a:xfrm>
            <a:off x="2555875" y="3932238"/>
            <a:ext cx="541338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600559" name="AutoShape 47"/>
          <p:cNvSpPr>
            <a:spLocks noChangeArrowheads="1"/>
          </p:cNvSpPr>
          <p:nvPr/>
        </p:nvSpPr>
        <p:spPr bwMode="gray">
          <a:xfrm>
            <a:off x="3101975" y="3690938"/>
            <a:ext cx="5191125" cy="433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F8F8F8">
                  <a:gamma/>
                  <a:shade val="76471"/>
                  <a:invGamma/>
                </a:srgbClr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3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1104C-7FC7-49D4-BF15-00C6A74CBBC8}" type="slidenum">
              <a:rPr lang="en-US" altLang="zh-CN"/>
              <a:pPr>
                <a:defRPr/>
              </a:pPr>
              <a:t>2</a:t>
            </a:fld>
          </a:p>
        </p:txBody>
      </p:sp>
      <p:sp>
        <p:nvSpPr>
          <p:cNvPr id="6149" name="Line 30"/>
          <p:cNvSpPr>
            <a:spLocks noChangeShapeType="1"/>
          </p:cNvSpPr>
          <p:nvPr/>
        </p:nvSpPr>
        <p:spPr bwMode="auto">
          <a:xfrm flipV="1">
            <a:off x="2498725" y="2878138"/>
            <a:ext cx="608013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150" name="Line 31"/>
          <p:cNvSpPr>
            <a:spLocks noChangeShapeType="1"/>
          </p:cNvSpPr>
          <p:nvPr/>
        </p:nvSpPr>
        <p:spPr bwMode="auto">
          <a:xfrm>
            <a:off x="2565400" y="3386138"/>
            <a:ext cx="541338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grpSp>
        <p:nvGrpSpPr>
          <p:cNvPr id="6151" name="Group 32"/>
          <p:cNvGrpSpPr/>
          <p:nvPr/>
        </p:nvGrpSpPr>
        <p:grpSpPr>
          <a:xfrm>
            <a:off x="2227263" y="2346325"/>
            <a:ext cx="879475" cy="338138"/>
            <a:chOff x="1492" y="1538"/>
            <a:chExt cx="624" cy="240"/>
          </a:xfrm>
        </p:grpSpPr>
        <p:sp>
          <p:nvSpPr>
            <p:cNvPr id="6179" name="Line 33"/>
            <p:cNvSpPr>
              <a:spLocks noChangeShapeType="1"/>
            </p:cNvSpPr>
            <p:nvPr/>
          </p:nvSpPr>
          <p:spPr bwMode="auto">
            <a:xfrm>
              <a:off x="1732" y="1538"/>
              <a:ext cx="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80" name="Line 34"/>
            <p:cNvSpPr>
              <a:spLocks noChangeShapeType="1"/>
            </p:cNvSpPr>
            <p:nvPr/>
          </p:nvSpPr>
          <p:spPr bwMode="auto">
            <a:xfrm flipV="1">
              <a:off x="1492" y="1538"/>
              <a:ext cx="240" cy="24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</p:grpSp>
      <p:grpSp>
        <p:nvGrpSpPr>
          <p:cNvPr id="6152" name="Group 35"/>
          <p:cNvGrpSpPr/>
          <p:nvPr/>
        </p:nvGrpSpPr>
        <p:grpSpPr>
          <a:xfrm>
            <a:off x="2174875" y="4167188"/>
            <a:ext cx="946150" cy="269875"/>
            <a:chOff x="1444" y="3218"/>
            <a:chExt cx="672" cy="192"/>
          </a:xfrm>
        </p:grpSpPr>
        <p:sp>
          <p:nvSpPr>
            <p:cNvPr id="6177" name="Line 36"/>
            <p:cNvSpPr>
              <a:spLocks noChangeShapeType="1"/>
            </p:cNvSpPr>
            <p:nvPr/>
          </p:nvSpPr>
          <p:spPr bwMode="auto">
            <a:xfrm>
              <a:off x="1732" y="3410"/>
              <a:ext cx="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78" name="Line 37"/>
            <p:cNvSpPr>
              <a:spLocks noChangeShapeType="1"/>
            </p:cNvSpPr>
            <p:nvPr/>
          </p:nvSpPr>
          <p:spPr bwMode="auto">
            <a:xfrm>
              <a:off x="1444" y="3218"/>
              <a:ext cx="288" cy="19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600550" name="AutoShape 38"/>
          <p:cNvSpPr>
            <a:spLocks noChangeArrowheads="1"/>
          </p:cNvSpPr>
          <p:nvPr/>
        </p:nvSpPr>
        <p:spPr bwMode="gray">
          <a:xfrm>
            <a:off x="3101975" y="2143125"/>
            <a:ext cx="5191125" cy="433388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F8F8F8">
                  <a:gamma/>
                  <a:shade val="76471"/>
                  <a:invGamma/>
                </a:srgbClr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6154" name="Rectangle 39"/>
          <p:cNvSpPr>
            <a:spLocks noChangeArrowheads="1"/>
          </p:cNvSpPr>
          <p:nvPr/>
        </p:nvSpPr>
        <p:spPr bwMode="auto">
          <a:xfrm>
            <a:off x="3786188" y="2071688"/>
            <a:ext cx="35718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概述</a:t>
            </a:r>
          </a:p>
        </p:txBody>
      </p:sp>
      <p:sp>
        <p:nvSpPr>
          <p:cNvPr id="1600552" name="AutoShape 40"/>
          <p:cNvSpPr>
            <a:spLocks noChangeArrowheads="1"/>
          </p:cNvSpPr>
          <p:nvPr/>
        </p:nvSpPr>
        <p:spPr bwMode="gray">
          <a:xfrm>
            <a:off x="3101975" y="2659063"/>
            <a:ext cx="5191125" cy="433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F8F8F8">
                  <a:gamma/>
                  <a:shade val="76471"/>
                  <a:invGamma/>
                </a:srgbClr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6156" name="Rectangle 41"/>
          <p:cNvSpPr>
            <a:spLocks noChangeArrowheads="1"/>
          </p:cNvSpPr>
          <p:nvPr/>
        </p:nvSpPr>
        <p:spPr bwMode="auto">
          <a:xfrm>
            <a:off x="3786188" y="2624138"/>
            <a:ext cx="31623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临床诊断和评估</a:t>
            </a:r>
          </a:p>
        </p:txBody>
      </p:sp>
      <p:sp>
        <p:nvSpPr>
          <p:cNvPr id="1600554" name="AutoShape 42"/>
          <p:cNvSpPr>
            <a:spLocks noChangeArrowheads="1"/>
          </p:cNvSpPr>
          <p:nvPr/>
        </p:nvSpPr>
        <p:spPr bwMode="gray">
          <a:xfrm>
            <a:off x="3086100" y="3167063"/>
            <a:ext cx="5191125" cy="4349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F8F8F8">
                  <a:gamma/>
                  <a:shade val="76471"/>
                  <a:invGamma/>
                </a:srgbClr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6158" name="Rectangle 43"/>
          <p:cNvSpPr>
            <a:spLocks noChangeArrowheads="1"/>
          </p:cNvSpPr>
          <p:nvPr/>
        </p:nvSpPr>
        <p:spPr bwMode="auto">
          <a:xfrm>
            <a:off x="3132138" y="3125788"/>
            <a:ext cx="22987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buFont typeface="Arial"/>
              <a:buNone/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治疗</a:t>
            </a:r>
          </a:p>
        </p:txBody>
      </p:sp>
      <p:sp>
        <p:nvSpPr>
          <p:cNvPr id="1600556" name="Oval 44"/>
          <p:cNvSpPr>
            <a:spLocks noChangeArrowheads="1"/>
          </p:cNvSpPr>
          <p:nvPr/>
        </p:nvSpPr>
        <p:spPr bwMode="gray">
          <a:xfrm>
            <a:off x="3022600" y="2247900"/>
            <a:ext cx="233363" cy="201613"/>
          </a:xfrm>
          <a:prstGeom prst="ellipse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66667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1600557" name="Oval 45"/>
          <p:cNvSpPr>
            <a:spLocks noChangeArrowheads="1"/>
          </p:cNvSpPr>
          <p:nvPr/>
        </p:nvSpPr>
        <p:spPr bwMode="gray">
          <a:xfrm>
            <a:off x="3033713" y="2781300"/>
            <a:ext cx="233362" cy="203200"/>
          </a:xfrm>
          <a:prstGeom prst="ellipse">
            <a:avLst/>
          </a:pr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shade val="66667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1600558" name="Oval 46"/>
          <p:cNvSpPr>
            <a:spLocks noChangeArrowheads="1"/>
          </p:cNvSpPr>
          <p:nvPr/>
        </p:nvSpPr>
        <p:spPr bwMode="gray">
          <a:xfrm>
            <a:off x="3033713" y="3284538"/>
            <a:ext cx="233362" cy="203200"/>
          </a:xfrm>
          <a:prstGeom prst="ellipse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66667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2" name="AutoShape 47"/>
          <p:cNvSpPr>
            <a:spLocks noChangeArrowheads="1"/>
          </p:cNvSpPr>
          <p:nvPr/>
        </p:nvSpPr>
        <p:spPr bwMode="gray">
          <a:xfrm>
            <a:off x="3144838" y="4241800"/>
            <a:ext cx="5191125" cy="433388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F8F8F8">
                  <a:gamma/>
                  <a:shade val="76471"/>
                  <a:invGamma/>
                </a:srgbClr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sp>
        <p:nvSpPr>
          <p:cNvPr id="6163" name="Rectangle 48"/>
          <p:cNvSpPr>
            <a:spLocks noChangeArrowheads="1"/>
          </p:cNvSpPr>
          <p:nvPr/>
        </p:nvSpPr>
        <p:spPr bwMode="auto">
          <a:xfrm>
            <a:off x="3833813" y="4151313"/>
            <a:ext cx="239395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康复和预防</a:t>
            </a:r>
          </a:p>
        </p:txBody>
      </p:sp>
      <p:sp>
        <p:nvSpPr>
          <p:cNvPr id="1600561" name="Oval 49"/>
          <p:cNvSpPr>
            <a:spLocks noChangeArrowheads="1"/>
          </p:cNvSpPr>
          <p:nvPr/>
        </p:nvSpPr>
        <p:spPr bwMode="gray">
          <a:xfrm>
            <a:off x="3048000" y="3802063"/>
            <a:ext cx="233363" cy="203200"/>
          </a:xfrm>
          <a:prstGeom prst="ellipse">
            <a:avLst/>
          </a:pr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shade val="66667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19050" algn="ctr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  <p:grpSp>
        <p:nvGrpSpPr>
          <p:cNvPr id="6165" name="Group 50"/>
          <p:cNvGrpSpPr/>
          <p:nvPr/>
        </p:nvGrpSpPr>
        <p:grpSpPr>
          <a:xfrm>
            <a:off x="395288" y="2133600"/>
            <a:ext cx="2373312" cy="2371725"/>
            <a:chOff x="192" y="1631"/>
            <a:chExt cx="1684" cy="1683"/>
          </a:xfrm>
        </p:grpSpPr>
        <p:sp>
          <p:nvSpPr>
            <p:cNvPr id="1600563" name="Oval 51"/>
            <p:cNvSpPr>
              <a:spLocks noChangeArrowheads="1"/>
            </p:cNvSpPr>
            <p:nvPr/>
          </p:nvSpPr>
          <p:spPr bwMode="gray">
            <a:xfrm>
              <a:off x="192" y="1631"/>
              <a:ext cx="1684" cy="1683"/>
            </a:xfrm>
            <a:prstGeom prst="ellipse">
              <a:avLst/>
            </a:prstGeom>
            <a:gradFill rotWithShape="1">
              <a:gsLst>
                <a:gs pos="0">
                  <a:schemeClr val="hlink">
                    <a:gamma/>
                    <a:tint val="0"/>
                    <a:invGamma/>
                  </a:schemeClr>
                </a:gs>
                <a:gs pos="50000">
                  <a:schemeClr val="hlink"/>
                </a:gs>
                <a:gs pos="100000">
                  <a:schemeClr val="hlink">
                    <a:gamma/>
                    <a:tint val="0"/>
                    <a:invGamma/>
                  </a:schemeClr>
                </a:gs>
              </a:gsLst>
              <a:lin ang="2700000" scaled="1"/>
            </a:gradFill>
            <a:ln w="38100" algn="ctr">
              <a:noFill/>
              <a:round/>
            </a:ln>
            <a:effectLst/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00564" name="Oval 52"/>
            <p:cNvSpPr>
              <a:spLocks noChangeArrowheads="1"/>
            </p:cNvSpPr>
            <p:nvPr/>
          </p:nvSpPr>
          <p:spPr bwMode="gray">
            <a:xfrm>
              <a:off x="304" y="1740"/>
              <a:ext cx="1461" cy="1462"/>
            </a:xfrm>
            <a:prstGeom prst="ellipse">
              <a:avLst/>
            </a:prstGeom>
            <a:gradFill rotWithShape="1">
              <a:gsLst>
                <a:gs pos="0">
                  <a:schemeClr val="hlink">
                    <a:gamma/>
                    <a:shade val="54118"/>
                    <a:invGamma/>
                  </a:schemeClr>
                </a:gs>
                <a:gs pos="50000">
                  <a:schemeClr val="hlink"/>
                </a:gs>
                <a:gs pos="100000">
                  <a:schemeClr val="hlink">
                    <a:gamma/>
                    <a:shade val="54118"/>
                    <a:invGamma/>
                  </a:schemeClr>
                </a:gs>
              </a:gsLst>
              <a:lin ang="18900000" scaled="1"/>
            </a:gradFill>
            <a:ln w="38100" algn="ctr">
              <a:noFill/>
              <a:round/>
            </a:ln>
            <a:effectLst/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6170" name="Oval 53"/>
            <p:cNvSpPr>
              <a:spLocks noChangeArrowheads="1"/>
            </p:cNvSpPr>
            <p:nvPr/>
          </p:nvSpPr>
          <p:spPr bwMode="gray">
            <a:xfrm>
              <a:off x="288" y="1754"/>
              <a:ext cx="1461" cy="1462"/>
            </a:xfrm>
            <a:prstGeom prst="ellipse">
              <a:avLst/>
            </a:prstGeom>
            <a:solidFill>
              <a:schemeClr val="accent1">
                <a:alpha val="0"/>
              </a:schemeClr>
            </a:solidFill>
            <a:ln w="38100" algn="ctr">
              <a:noFill/>
              <a:round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71" name="Oval 54"/>
            <p:cNvSpPr>
              <a:spLocks noChangeArrowheads="1"/>
            </p:cNvSpPr>
            <p:nvPr/>
          </p:nvSpPr>
          <p:spPr bwMode="gray">
            <a:xfrm>
              <a:off x="375" y="1814"/>
              <a:ext cx="1317" cy="1316"/>
            </a:xfrm>
            <a:prstGeom prst="ellipse">
              <a:avLst/>
            </a:prstGeom>
            <a:solidFill>
              <a:schemeClr val="bg2"/>
            </a:solidFill>
            <a:ln w="38100" algn="ctr">
              <a:noFill/>
              <a:round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72" name="Oval 55"/>
            <p:cNvSpPr>
              <a:spLocks noChangeArrowheads="1"/>
            </p:cNvSpPr>
            <p:nvPr/>
          </p:nvSpPr>
          <p:spPr bwMode="gray">
            <a:xfrm>
              <a:off x="396" y="1835"/>
              <a:ext cx="1276" cy="1277"/>
            </a:xfrm>
            <a:prstGeom prst="ellipse">
              <a:avLst/>
            </a:prstGeom>
            <a:gradFill rotWithShape="1">
              <a:gsLst>
                <a:gs pos="0">
                  <a:srgbClr val="636869"/>
                </a:gs>
                <a:gs pos="100000">
                  <a:srgbClr val="D6E1E2"/>
                </a:gs>
              </a:gsLst>
              <a:lin ang="5400000" scaled="1"/>
            </a:gradFill>
            <a:ln w="9525" algn="ctr">
              <a:noFill/>
              <a:round/>
            </a:ln>
          </p:spPr>
          <p:txBody>
            <a:bodyPr vert="eaVert"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73" name="Oval 56"/>
            <p:cNvSpPr>
              <a:spLocks noChangeArrowheads="1"/>
            </p:cNvSpPr>
            <p:nvPr/>
          </p:nvSpPr>
          <p:spPr bwMode="gray">
            <a:xfrm>
              <a:off x="412" y="1842"/>
              <a:ext cx="1246" cy="1246"/>
            </a:xfrm>
            <a:prstGeom prst="ellipse">
              <a:avLst/>
            </a:prstGeom>
            <a:gradFill rotWithShape="1">
              <a:gsLst>
                <a:gs pos="0">
                  <a:srgbClr val="D6E1E2">
                    <a:alpha val="0"/>
                  </a:srgbClr>
                </a:gs>
                <a:gs pos="100000">
                  <a:srgbClr val="F1F5F5"/>
                </a:gs>
              </a:gsLst>
              <a:lin ang="5400000" scaled="1"/>
            </a:gradFill>
            <a:ln w="9525" algn="ctr">
              <a:noFill/>
              <a:round/>
            </a:ln>
          </p:spPr>
          <p:txBody>
            <a:bodyPr vert="eaVert"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74" name="Oval 57"/>
            <p:cNvSpPr>
              <a:spLocks noChangeArrowheads="1"/>
            </p:cNvSpPr>
            <p:nvPr/>
          </p:nvSpPr>
          <p:spPr bwMode="gray">
            <a:xfrm>
              <a:off x="426" y="1854"/>
              <a:ext cx="1184" cy="1164"/>
            </a:xfrm>
            <a:prstGeom prst="ellipse">
              <a:avLst/>
            </a:prstGeom>
            <a:gradFill rotWithShape="1">
              <a:gsLst>
                <a:gs pos="0">
                  <a:srgbClr val="AAB2B3"/>
                </a:gs>
                <a:gs pos="100000">
                  <a:srgbClr val="D6E1E2">
                    <a:alpha val="48000"/>
                  </a:srgbClr>
                </a:gs>
              </a:gsLst>
              <a:lin ang="5400000" scaled="1"/>
            </a:gradFill>
            <a:ln w="9525" algn="ctr">
              <a:noFill/>
              <a:round/>
            </a:ln>
          </p:spPr>
          <p:txBody>
            <a:bodyPr vert="eaVert"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75" name="Oval 58"/>
            <p:cNvSpPr>
              <a:spLocks noChangeArrowheads="1"/>
            </p:cNvSpPr>
            <p:nvPr/>
          </p:nvSpPr>
          <p:spPr bwMode="gray">
            <a:xfrm>
              <a:off x="480" y="1872"/>
              <a:ext cx="1053" cy="945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D6E1E2">
                    <a:alpha val="37999"/>
                  </a:srgbClr>
                </a:gs>
              </a:gsLst>
              <a:lin ang="5400000" scaled="1"/>
            </a:gradFill>
            <a:ln w="9525" algn="ctr">
              <a:noFill/>
              <a:round/>
            </a:ln>
          </p:spPr>
          <p:txBody>
            <a:bodyPr vert="eaVert"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76" name="Text Box 59"/>
            <p:cNvSpPr txBox="1">
              <a:spLocks noChangeArrowheads="1"/>
            </p:cNvSpPr>
            <p:nvPr/>
          </p:nvSpPr>
          <p:spPr bwMode="gray">
            <a:xfrm>
              <a:off x="383" y="2097"/>
              <a:ext cx="1297" cy="76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</a:pPr>
              <a:r>
                <a:rPr lang="zh-CN" altLang="en-US" sz="3200" b="1" baseline="0">
                  <a:solidFill>
                    <a:srgbClr val="000000"/>
                  </a:solidFill>
                  <a:latin typeface="Arial"/>
                  <a:ea typeface="黑体" pitchFamily="2" charset="-122"/>
                </a:rPr>
                <a:t>惊恐</a:t>
              </a:r>
            </a:p>
            <a:p>
              <a:pPr>
                <a:spcBef>
                  <a:spcPct val="0"/>
                </a:spcBef>
              </a:pPr>
              <a:r>
                <a:rPr lang="zh-CN" altLang="en-US" sz="3200" b="1" baseline="0">
                  <a:solidFill>
                    <a:srgbClr val="000000"/>
                  </a:solidFill>
                  <a:latin typeface="Arial"/>
                  <a:ea typeface="黑体" pitchFamily="2" charset="-122"/>
                </a:rPr>
                <a:t>障碍</a:t>
              </a:r>
            </a:p>
          </p:txBody>
        </p:sp>
      </p:grpSp>
      <p:sp>
        <p:nvSpPr>
          <p:cNvPr id="6166" name="Rectangle 48"/>
          <p:cNvSpPr>
            <a:spLocks noChangeArrowheads="1"/>
          </p:cNvSpPr>
          <p:nvPr/>
        </p:nvSpPr>
        <p:spPr bwMode="auto">
          <a:xfrm>
            <a:off x="3838575" y="3644900"/>
            <a:ext cx="270986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共病与特殊人群</a:t>
            </a:r>
          </a:p>
        </p:txBody>
      </p:sp>
      <p:sp>
        <p:nvSpPr>
          <p:cNvPr id="3" name="Oval 46"/>
          <p:cNvSpPr>
            <a:spLocks noChangeArrowheads="1"/>
          </p:cNvSpPr>
          <p:nvPr/>
        </p:nvSpPr>
        <p:spPr bwMode="gray">
          <a:xfrm>
            <a:off x="3059113" y="4318000"/>
            <a:ext cx="233362" cy="203200"/>
          </a:xfrm>
          <a:prstGeom prst="ellipse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66667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2400" b="1" baseline="0">
              <a:latin typeface="Arial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5C0519-7A85-406C-917C-74BCE03FBD4E}" type="slidenum">
              <a:rPr lang="en-US" altLang="zh-CN"/>
              <a:pPr>
                <a:defRPr/>
              </a:pPr>
              <a:t>3</a:t>
            </a:fld>
          </a:p>
        </p:txBody>
      </p:sp>
      <p:sp>
        <p:nvSpPr>
          <p:cNvPr id="7171" name="Rectangle 2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惊恐障碍概述－定义</a:t>
            </a:r>
          </a:p>
        </p:txBody>
      </p:sp>
      <p:sp>
        <p:nvSpPr>
          <p:cNvPr id="7172" name="Rectangle 35"/>
          <p:cNvSpPr/>
          <p:nvPr/>
        </p:nvSpPr>
        <p:spPr bwMode="auto">
          <a:xfrm>
            <a:off x="4711700" y="1822450"/>
            <a:ext cx="3432175" cy="4176713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en-US" altLang="zh-CN" sz="2200" b="1" baseline="0">
                <a:latin typeface="Arial"/>
                <a:ea typeface="黑体" pitchFamily="2" charset="-122"/>
              </a:rPr>
              <a:t>  </a:t>
            </a:r>
            <a:r>
              <a:rPr lang="zh-CN" altLang="en-US" sz="2200" b="1" baseline="0">
                <a:latin typeface="Arial"/>
                <a:ea typeface="黑体" pitchFamily="2" charset="-122"/>
              </a:rPr>
              <a:t>主要症状为濒死感</a:t>
            </a:r>
          </a:p>
          <a:p>
            <a:pPr algn="l">
              <a:buSzPct val="70000"/>
              <a:buFont typeface="Arial"/>
              <a:buNone/>
            </a:pPr>
            <a:r>
              <a:rPr lang="zh-CN" altLang="en-US" sz="2200" b="1" baseline="0">
                <a:latin typeface="Arial"/>
                <a:ea typeface="黑体" pitchFamily="2" charset="-122"/>
              </a:rPr>
              <a:t>或失控感</a:t>
            </a:r>
          </a:p>
          <a:p>
            <a:pPr lvl="1" algn="l">
              <a:buSzPct val="70000"/>
              <a:buFont typeface="Arial"/>
              <a:buNone/>
            </a:pPr>
            <a:r>
              <a:rPr lang="zh-CN" altLang="en-US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 </a:t>
            </a:r>
            <a:r>
              <a:rPr lang="en-US" altLang="zh-CN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 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病人常体会到濒临灾难性结局的害怕和恐惧</a:t>
            </a:r>
          </a:p>
          <a:p>
            <a:pPr lvl="1" algn="l">
              <a:buSzPct val="70000"/>
              <a:buFont typeface="Arial"/>
              <a:buNone/>
            </a:pPr>
            <a:r>
              <a:rPr lang="zh-CN" altLang="en-US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 </a:t>
            </a:r>
            <a:r>
              <a:rPr lang="en-US" altLang="zh-CN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 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伴有很特异、很强烈的心脏和神经系统症状</a:t>
            </a:r>
          </a:p>
          <a:p>
            <a:pPr algn="l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200" b="1" baseline="0">
                <a:latin typeface="Arial"/>
                <a:ea typeface="黑体" pitchFamily="2" charset="-122"/>
              </a:rPr>
              <a:t>  发作特点</a:t>
            </a:r>
          </a:p>
          <a:p>
            <a:pPr lvl="1" algn="l">
              <a:buFont typeface="Arial"/>
              <a:buNone/>
            </a:pPr>
            <a:r>
              <a:rPr lang="zh-CN" altLang="en-US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 </a:t>
            </a:r>
            <a:r>
              <a:rPr lang="en-US" altLang="zh-CN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 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突然发作的、不可预测</a:t>
            </a:r>
          </a:p>
          <a:p>
            <a:pPr lvl="1" algn="l">
              <a:buFont typeface="Arial"/>
              <a:buNone/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的、强烈的惊恐体验 </a:t>
            </a:r>
          </a:p>
          <a:p>
            <a:pPr lvl="1" algn="l">
              <a:buFont typeface="Arial"/>
              <a:buNone/>
            </a:pPr>
            <a:r>
              <a:rPr lang="zh-CN" altLang="en-US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 </a:t>
            </a:r>
            <a:r>
              <a:rPr lang="en-US" altLang="zh-CN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  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一般历时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5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～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20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分钟</a:t>
            </a:r>
          </a:p>
          <a:p>
            <a:pPr algn="l">
              <a:buSzPct val="70000"/>
              <a:buFont typeface="Arial"/>
              <a:buNone/>
            </a:pPr>
            <a:endParaRPr lang="zh-CN" altLang="en-US" sz="1800" b="1" baseline="0">
              <a:latin typeface="Arial"/>
              <a:ea typeface="黑体" pitchFamily="2" charset="-122"/>
            </a:endParaRPr>
          </a:p>
        </p:txBody>
      </p:sp>
      <p:sp>
        <p:nvSpPr>
          <p:cNvPr id="7173" name="Rectangle 36"/>
          <p:cNvSpPr>
            <a:spLocks noChangeArrowheads="1"/>
          </p:cNvSpPr>
          <p:nvPr/>
        </p:nvSpPr>
        <p:spPr bwMode="auto">
          <a:xfrm>
            <a:off x="1143000" y="1822450"/>
            <a:ext cx="3244850" cy="38163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en-US" altLang="zh-CN" sz="2200" b="1" baseline="0">
                <a:latin typeface="Arial"/>
                <a:ea typeface="黑体" pitchFamily="2" charset="-122"/>
              </a:rPr>
              <a:t>   </a:t>
            </a:r>
            <a:r>
              <a:rPr lang="zh-CN" altLang="en-US" sz="2200" b="1" baseline="0">
                <a:latin typeface="Arial"/>
                <a:ea typeface="黑体" pitchFamily="2" charset="-122"/>
              </a:rPr>
              <a:t>又称急性焦虑障碍</a:t>
            </a:r>
          </a:p>
          <a:p>
            <a:pPr algn="l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200" b="1" baseline="0">
                <a:latin typeface="Arial"/>
                <a:ea typeface="黑体" pitchFamily="2" charset="-122"/>
              </a:rPr>
              <a:t>   场所特异性</a:t>
            </a:r>
          </a:p>
          <a:p>
            <a:pPr lvl="1" algn="l"/>
            <a:r>
              <a:rPr lang="zh-CN" altLang="en-US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 </a:t>
            </a:r>
            <a:r>
              <a:rPr lang="en-US" altLang="zh-CN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 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置身于某些地方或处境，可能会诱发惊恐发作</a:t>
            </a:r>
          </a:p>
          <a:p>
            <a:pPr lvl="1" algn="l"/>
            <a:r>
              <a:rPr lang="zh-CN" altLang="en-US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 </a:t>
            </a:r>
            <a:r>
              <a:rPr lang="en-US" altLang="zh-CN" sz="18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 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这些处境或地方具有这样的特征：即一旦患者惊恐发作，不易逃生，如独自离家、排队、过桥或乘坐交通工具等，曾名广场恐惧症</a:t>
            </a:r>
          </a:p>
        </p:txBody>
      </p:sp>
      <p:sp>
        <p:nvSpPr>
          <p:cNvPr id="7174" name="Rectangle 33"/>
          <p:cNvSpPr>
            <a:spLocks noChangeArrowheads="1"/>
          </p:cNvSpPr>
          <p:nvPr/>
        </p:nvSpPr>
        <p:spPr bwMode="auto">
          <a:xfrm>
            <a:off x="735013" y="1657350"/>
            <a:ext cx="7829550" cy="4651375"/>
          </a:xfrm>
          <a:prstGeom prst="rect">
            <a:avLst/>
          </a:prstGeom>
          <a:noFill/>
          <a:ln w="38100" algn="ctr">
            <a:solidFill>
              <a:schemeClr val="accent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653213" y="6156325"/>
            <a:ext cx="2133600" cy="365125"/>
          </a:xfrm>
        </p:spPr>
        <p:txBody>
          <a:bodyPr/>
          <a:lstStyle/>
          <a:p>
            <a:pPr>
              <a:defRPr/>
            </a:pPr>
            <a:fld id="{28F6FBF8-1938-4FB7-B272-036B0AF63049}" type="slidenum">
              <a:rPr lang="en-US" altLang="zh-CN"/>
              <a:pPr>
                <a:defRPr/>
              </a:pPr>
              <a:t>4</a:t>
            </a:fld>
          </a:p>
        </p:txBody>
      </p:sp>
      <p:sp>
        <p:nvSpPr>
          <p:cNvPr id="8195" name="Rectangle 4"/>
          <p:cNvSpPr>
            <a:spLocks noChangeArrowheads="1"/>
          </p:cNvSpPr>
          <p:nvPr/>
        </p:nvSpPr>
        <p:spPr bwMode="auto">
          <a:xfrm>
            <a:off x="6977063" y="1644650"/>
            <a:ext cx="1079500" cy="342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47625" tIns="19050" rIns="47625" bIns="19050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762000" eaLnBrk="0" hangingPunct="0">
              <a:spcBef>
                <a:spcPct val="0"/>
              </a:spcBef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人群</a:t>
            </a:r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2008188" y="4165600"/>
            <a:ext cx="1117600" cy="342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7625" tIns="19050" rIns="47625" bIns="19050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762000" eaLnBrk="0" hangingPunct="0">
              <a:spcBef>
                <a:spcPct val="0"/>
              </a:spcBef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公共交通</a:t>
            </a:r>
          </a:p>
        </p:txBody>
      </p:sp>
      <p:sp>
        <p:nvSpPr>
          <p:cNvPr id="8197" name="Rectangle 12"/>
          <p:cNvSpPr>
            <a:spLocks noChangeArrowheads="1"/>
          </p:cNvSpPr>
          <p:nvPr/>
        </p:nvSpPr>
        <p:spPr bwMode="auto">
          <a:xfrm>
            <a:off x="2368550" y="3057525"/>
            <a:ext cx="1117600" cy="342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7625" tIns="19050" rIns="47625" bIns="19050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762000" eaLnBrk="0" hangingPunct="0">
              <a:spcBef>
                <a:spcPct val="0"/>
              </a:spcBef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独自在家</a:t>
            </a:r>
          </a:p>
        </p:txBody>
      </p:sp>
      <p:sp>
        <p:nvSpPr>
          <p:cNvPr id="8198" name="Rectangle 16"/>
          <p:cNvSpPr>
            <a:spLocks noChangeArrowheads="1"/>
          </p:cNvSpPr>
          <p:nvPr/>
        </p:nvSpPr>
        <p:spPr bwMode="auto">
          <a:xfrm>
            <a:off x="450850" y="2724150"/>
            <a:ext cx="6953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商场</a:t>
            </a:r>
            <a:endParaRPr lang="zh-CN" altLang="de-DE" sz="2000" b="1" baseline="0">
              <a:latin typeface="Arial"/>
              <a:ea typeface="黑体" pitchFamily="2" charset="-122"/>
            </a:endParaRPr>
          </a:p>
        </p:txBody>
      </p:sp>
      <p:pic>
        <p:nvPicPr>
          <p:cNvPr id="8199" name="Picture 15" descr="j0227586"/>
          <p:cNvPicPr>
            <a:picLocks noChangeAspect="1" noChangeArrowheads="1"/>
          </p:cNvPicPr>
          <p:nvPr/>
        </p:nvPicPr>
        <p:blipFill>
          <a:blip r:embed="rId2"/>
          <a:srcRect b="50436"/>
          <a:stretch>
            <a:fillRect/>
          </a:stretch>
        </p:blipFill>
        <p:spPr bwMode="auto">
          <a:xfrm>
            <a:off x="2687638" y="4452938"/>
            <a:ext cx="2454275" cy="18002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200" name="Picture 19" descr="Agoraphobie-Menschenmenge"/>
          <p:cNvPicPr>
            <a:picLocks noChangeAspect="1" noChangeArrowheads="1"/>
          </p:cNvPicPr>
          <p:nvPr/>
        </p:nvPicPr>
        <p:blipFill>
          <a:blip r:embed="rId3"/>
          <a:srcRect b="49344"/>
          <a:stretch>
            <a:fillRect/>
          </a:stretch>
        </p:blipFill>
        <p:spPr bwMode="auto">
          <a:xfrm>
            <a:off x="4095750" y="1789113"/>
            <a:ext cx="2952750" cy="220503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201" name="Rectangle 16"/>
          <p:cNvSpPr>
            <a:spLocks noChangeArrowheads="1"/>
          </p:cNvSpPr>
          <p:nvPr/>
        </p:nvSpPr>
        <p:spPr bwMode="auto">
          <a:xfrm>
            <a:off x="5248275" y="5965825"/>
            <a:ext cx="769938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堵车</a:t>
            </a:r>
            <a:endParaRPr lang="zh-CN" altLang="de-DE" sz="2000" b="1" baseline="0">
              <a:latin typeface="Arial"/>
              <a:ea typeface="黑体" pitchFamily="2" charset="-122"/>
            </a:endParaRPr>
          </a:p>
        </p:txBody>
      </p:sp>
      <p:sp>
        <p:nvSpPr>
          <p:cNvPr id="8202" name="Rectangle 16"/>
          <p:cNvSpPr>
            <a:spLocks noChangeArrowheads="1"/>
          </p:cNvSpPr>
          <p:nvPr/>
        </p:nvSpPr>
        <p:spPr bwMode="auto">
          <a:xfrm>
            <a:off x="5248275" y="4021138"/>
            <a:ext cx="6953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集会</a:t>
            </a:r>
            <a:endParaRPr lang="zh-CN" altLang="de-DE" sz="2000" b="1" baseline="0">
              <a:latin typeface="Arial"/>
              <a:ea typeface="黑体" pitchFamily="2" charset="-122"/>
            </a:endParaRPr>
          </a:p>
        </p:txBody>
      </p:sp>
      <p:pic>
        <p:nvPicPr>
          <p:cNvPr id="8203" name="Picture 1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935163" y="1428750"/>
            <a:ext cx="2000250" cy="165576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204" name="Picture 1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6543675" y="2724150"/>
            <a:ext cx="2241550" cy="20002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205" name="Picture 12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350838" y="3228975"/>
            <a:ext cx="1435100" cy="124301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206" name="Picture 13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9400" y="4768850"/>
            <a:ext cx="2330450" cy="170021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207" name="Picture 14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5967413" y="4565650"/>
            <a:ext cx="2663825" cy="19145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208" name="Rectangle 15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场所恐惧症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8" name="Group 4"/>
          <p:cNvGrpSpPr/>
          <p:nvPr/>
        </p:nvGrpSpPr>
        <p:grpSpPr>
          <a:xfrm>
            <a:off x="6389688" y="3213100"/>
            <a:ext cx="2286000" cy="2987675"/>
            <a:chOff x="720" y="2064"/>
            <a:chExt cx="1440" cy="1680"/>
          </a:xfrm>
        </p:grpSpPr>
        <p:sp>
          <p:nvSpPr>
            <p:cNvPr id="9246" name="AutoShape 5"/>
            <p:cNvSpPr>
              <a:spLocks noChangeArrowheads="1"/>
            </p:cNvSpPr>
            <p:nvPr/>
          </p:nvSpPr>
          <p:spPr bwMode="auto">
            <a:xfrm>
              <a:off x="720" y="2064"/>
              <a:ext cx="1440" cy="1680"/>
            </a:xfrm>
            <a:prstGeom prst="roundRect">
              <a:avLst>
                <a:gd name="adj" fmla="val 16667"/>
              </a:avLst>
            </a:prstGeom>
            <a:noFill/>
            <a:ln w="38100">
              <a:solidFill>
                <a:srgbClr val="CC99FF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lang="en-US" sz="2000" baseline="0">
                <a:latin typeface="Verdana" pitchFamily="34" charset="0"/>
                <a:ea typeface="黑体" pitchFamily="2" charset="-122"/>
              </a:endParaRPr>
            </a:p>
          </p:txBody>
        </p:sp>
        <p:sp>
          <p:nvSpPr>
            <p:cNvPr id="9247" name="Text Box 6"/>
            <p:cNvSpPr txBox="1">
              <a:spLocks noChangeArrowheads="1"/>
            </p:cNvSpPr>
            <p:nvPr/>
          </p:nvSpPr>
          <p:spPr bwMode="auto">
            <a:xfrm>
              <a:off x="780" y="2190"/>
              <a:ext cx="1284" cy="22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0"/>
                </a:spcBef>
              </a:pPr>
              <a:endParaRPr lang="en-US" sz="2000" b="1" baseline="0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11267" name="Rectangle 52"/>
          <p:cNvSpPr>
            <a:spLocks noGrp="1"/>
          </p:cNvSpPr>
          <p:nvPr>
            <p:ph type="title"/>
          </p:nvPr>
        </p:nvSpPr>
        <p:spPr>
          <a:xfrm>
            <a:off x="468313" y="35718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惊恐障碍概述－流行病学１</a:t>
            </a:r>
          </a:p>
        </p:txBody>
      </p:sp>
      <p:sp>
        <p:nvSpPr>
          <p:cNvPr id="9220" name="Text Box 58"/>
          <p:cNvSpPr txBox="1">
            <a:spLocks noChangeArrowheads="1"/>
          </p:cNvSpPr>
          <p:nvPr/>
        </p:nvSpPr>
        <p:spPr bwMode="auto">
          <a:xfrm>
            <a:off x="395288" y="4149725"/>
            <a:ext cx="2592387" cy="814388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en-US" altLang="zh-CN" sz="1900" b="1" baseline="0">
                <a:latin typeface="Arial"/>
                <a:ea typeface="华文细黑" pitchFamily="2" charset="-122"/>
              </a:rPr>
              <a:t> 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女性较男性常见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zh-CN" altLang="en-US" sz="1900" b="1" baseline="0">
                <a:latin typeface="Arial"/>
                <a:ea typeface="华文细黑" pitchFamily="2" charset="-122"/>
              </a:rPr>
              <a:t> 发病平均约</a:t>
            </a:r>
            <a:r>
              <a:rPr kumimoji="1" lang="en-US" altLang="zh-CN" sz="1900" b="1" baseline="0">
                <a:latin typeface="Arial"/>
                <a:ea typeface="华文细黑" pitchFamily="2" charset="-122"/>
              </a:rPr>
              <a:t>25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岁</a:t>
            </a:r>
          </a:p>
        </p:txBody>
      </p:sp>
      <p:sp>
        <p:nvSpPr>
          <p:cNvPr id="9221" name="Text Box 60"/>
          <p:cNvSpPr txBox="1">
            <a:spLocks noChangeArrowheads="1"/>
          </p:cNvSpPr>
          <p:nvPr/>
        </p:nvSpPr>
        <p:spPr bwMode="auto">
          <a:xfrm>
            <a:off x="6443663" y="3789363"/>
            <a:ext cx="2266950" cy="2547937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en-US" altLang="zh-CN" sz="1900" b="1" baseline="0">
                <a:latin typeface="Arial"/>
                <a:ea typeface="华文细黑" pitchFamily="2" charset="-122"/>
              </a:rPr>
              <a:t> 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呈双峰模式</a:t>
            </a:r>
          </a:p>
          <a:p>
            <a:pPr algn="l">
              <a:spcBef>
                <a:spcPct val="50000"/>
              </a:spcBef>
            </a:pPr>
            <a:r>
              <a:rPr kumimoji="1" lang="en-US" altLang="zh-CN" sz="1900" b="1" baseline="0">
                <a:latin typeface="Arial"/>
                <a:ea typeface="华文细黑" pitchFamily="2" charset="-122"/>
              </a:rPr>
              <a:t>- 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第一个高峰出现于青少年晚期或成年早期</a:t>
            </a:r>
            <a:r>
              <a:rPr kumimoji="1" lang="en-US" altLang="zh-CN" sz="1900" b="1" baseline="0">
                <a:latin typeface="Arial"/>
                <a:ea typeface="华文细黑" pitchFamily="2" charset="-122"/>
              </a:rPr>
              <a:t>15-24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岁</a:t>
            </a:r>
          </a:p>
          <a:p>
            <a:pPr algn="l">
              <a:spcBef>
                <a:spcPct val="50000"/>
              </a:spcBef>
            </a:pPr>
            <a:r>
              <a:rPr kumimoji="1" lang="en-US" altLang="zh-CN" sz="1900" b="1" baseline="0">
                <a:latin typeface="Arial"/>
                <a:ea typeface="华文细黑" pitchFamily="2" charset="-122"/>
              </a:rPr>
              <a:t>- 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第二个高峰出现于</a:t>
            </a:r>
            <a:r>
              <a:rPr kumimoji="1" lang="en-US" altLang="zh-CN" sz="1900" b="1" baseline="0">
                <a:latin typeface="Arial"/>
                <a:ea typeface="华文细黑" pitchFamily="2" charset="-122"/>
              </a:rPr>
              <a:t>45-54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岁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endParaRPr kumimoji="1" lang="en-US" altLang="zh-CN" sz="1900" b="1" baseline="0">
              <a:latin typeface="Arial"/>
              <a:ea typeface="华文细黑" pitchFamily="2" charset="-122"/>
            </a:endParaRPr>
          </a:p>
        </p:txBody>
      </p:sp>
      <p:sp>
        <p:nvSpPr>
          <p:cNvPr id="9222" name="Rectangle 64"/>
          <p:cNvSpPr>
            <a:spLocks noChangeArrowheads="1"/>
          </p:cNvSpPr>
          <p:nvPr/>
        </p:nvSpPr>
        <p:spPr bwMode="auto">
          <a:xfrm>
            <a:off x="600075" y="3429000"/>
            <a:ext cx="1628775" cy="5238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人群特征</a:t>
            </a:r>
          </a:p>
        </p:txBody>
      </p:sp>
      <p:sp>
        <p:nvSpPr>
          <p:cNvPr id="9223" name="Rectangle 65"/>
          <p:cNvSpPr>
            <a:spLocks noChangeArrowheads="1"/>
          </p:cNvSpPr>
          <p:nvPr/>
        </p:nvSpPr>
        <p:spPr bwMode="auto">
          <a:xfrm>
            <a:off x="6721475" y="3284538"/>
            <a:ext cx="1628775" cy="5238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发病模式</a:t>
            </a:r>
          </a:p>
        </p:txBody>
      </p:sp>
      <p:grpSp>
        <p:nvGrpSpPr>
          <p:cNvPr id="9224" name="Group 4"/>
          <p:cNvGrpSpPr/>
          <p:nvPr/>
        </p:nvGrpSpPr>
        <p:grpSpPr>
          <a:xfrm>
            <a:off x="396875" y="3249613"/>
            <a:ext cx="2286000" cy="2987675"/>
            <a:chOff x="720" y="2064"/>
            <a:chExt cx="1440" cy="1680"/>
          </a:xfrm>
        </p:grpSpPr>
        <p:sp>
          <p:nvSpPr>
            <p:cNvPr id="9244" name="AutoShape 5"/>
            <p:cNvSpPr>
              <a:spLocks noChangeArrowheads="1"/>
            </p:cNvSpPr>
            <p:nvPr/>
          </p:nvSpPr>
          <p:spPr bwMode="auto">
            <a:xfrm>
              <a:off x="720" y="2064"/>
              <a:ext cx="1440" cy="1680"/>
            </a:xfrm>
            <a:prstGeom prst="roundRect">
              <a:avLst>
                <a:gd name="adj" fmla="val 16667"/>
              </a:avLst>
            </a:prstGeom>
            <a:noFill/>
            <a:ln w="38100">
              <a:solidFill>
                <a:srgbClr val="CC99FF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lang="en-US" sz="2000" baseline="0">
                <a:latin typeface="Verdana" pitchFamily="34" charset="0"/>
                <a:ea typeface="黑体" pitchFamily="2" charset="-122"/>
              </a:endParaRPr>
            </a:p>
          </p:txBody>
        </p:sp>
        <p:sp>
          <p:nvSpPr>
            <p:cNvPr id="9245" name="Text Box 6"/>
            <p:cNvSpPr txBox="1">
              <a:spLocks noChangeArrowheads="1"/>
            </p:cNvSpPr>
            <p:nvPr/>
          </p:nvSpPr>
          <p:spPr bwMode="auto">
            <a:xfrm>
              <a:off x="780" y="2190"/>
              <a:ext cx="1284" cy="22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0"/>
                </a:spcBef>
              </a:pPr>
              <a:endParaRPr lang="en-US" sz="2000" b="1" baseline="0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6151" name="Freeform 7"/>
          <p:cNvSpPr/>
          <p:nvPr/>
        </p:nvSpPr>
        <p:spPr bwMode="gray">
          <a:xfrm>
            <a:off x="2432050" y="3144838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tint val="63529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endParaRPr kumimoji="1" lang="en-US" sz="2400" baseline="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9226" name="AutoShape 8"/>
          <p:cNvSpPr>
            <a:spLocks noChangeAspect="1" noChangeArrowheads="1" noTextEdit="1"/>
          </p:cNvSpPr>
          <p:nvPr/>
        </p:nvSpPr>
        <p:spPr bwMode="gray">
          <a:xfrm flipH="1">
            <a:off x="5737225" y="3141663"/>
            <a:ext cx="909638" cy="1244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grpSp>
        <p:nvGrpSpPr>
          <p:cNvPr id="9227" name="Group 9"/>
          <p:cNvGrpSpPr/>
          <p:nvPr/>
        </p:nvGrpSpPr>
        <p:grpSpPr>
          <a:xfrm>
            <a:off x="2924175" y="1773238"/>
            <a:ext cx="2998788" cy="1601787"/>
            <a:chOff x="1920" y="978"/>
            <a:chExt cx="1889" cy="1009"/>
          </a:xfrm>
        </p:grpSpPr>
        <p:grpSp>
          <p:nvGrpSpPr>
            <p:cNvPr id="9235" name="Group 10"/>
            <p:cNvGrpSpPr/>
            <p:nvPr/>
          </p:nvGrpSpPr>
          <p:grpSpPr>
            <a:xfrm>
              <a:off x="1920" y="978"/>
              <a:ext cx="1889" cy="1009"/>
              <a:chOff x="1997" y="1314"/>
              <a:chExt cx="1889" cy="1009"/>
            </a:xfrm>
          </p:grpSpPr>
          <p:grpSp>
            <p:nvGrpSpPr>
              <p:cNvPr id="9237" name="Group 11"/>
              <p:cNvGrpSpPr/>
              <p:nvPr/>
            </p:nvGrpSpPr>
            <p:grpSpPr>
              <a:xfrm>
                <a:off x="1997" y="1404"/>
                <a:ext cx="1889" cy="919"/>
                <a:chOff x="1973" y="1027"/>
                <a:chExt cx="1926" cy="937"/>
              </a:xfrm>
            </p:grpSpPr>
            <p:sp>
              <p:nvSpPr>
                <p:cNvPr id="6156" name="Oval 12"/>
                <p:cNvSpPr>
                  <a:spLocks noChangeArrowheads="1"/>
                </p:cNvSpPr>
                <p:nvPr/>
              </p:nvSpPr>
              <p:spPr bwMode="gray">
                <a:xfrm>
                  <a:off x="1994" y="105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chemeClr val="hlink">
                        <a:gamma/>
                        <a:shade val="48627"/>
                        <a:invGamma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pPr algn="l">
                    <a:spcBef>
                      <a:spcPct val="0"/>
                    </a:spcBef>
                    <a:defRPr/>
                  </a:pPr>
                  <a:endParaRPr kumimoji="1" lang="en-US" sz="2400" baseline="0">
                    <a:latin typeface="黑体" pitchFamily="2" charset="-122"/>
                    <a:ea typeface="黑体" pitchFamily="2" charset="-122"/>
                  </a:endParaRPr>
                </a:p>
              </p:txBody>
            </p:sp>
            <p:sp>
              <p:nvSpPr>
                <p:cNvPr id="9243" name="Oval 13"/>
                <p:cNvSpPr>
                  <a:spLocks noChangeArrowheads="1"/>
                </p:cNvSpPr>
                <p:nvPr/>
              </p:nvSpPr>
              <p:spPr bwMode="gray">
                <a:xfrm>
                  <a:off x="1973" y="102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CC99FF"/>
                    </a:gs>
                    <a:gs pos="100000">
                      <a:srgbClr val="201828"/>
                    </a:gs>
                  </a:gsLst>
                  <a:lin ang="0" scaled="1"/>
                </a:gradFill>
                <a:ln w="9525">
                  <a:noFill/>
                  <a:round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pPr algn="l">
                    <a:spcBef>
                      <a:spcPct val="0"/>
                    </a:spcBef>
                  </a:pPr>
                  <a:endParaRPr kumimoji="1" lang="en-US" sz="2400" baseline="0">
                    <a:latin typeface="黑体" pitchFamily="2" charset="-122"/>
                    <a:ea typeface="黑体" pitchFamily="2" charset="-122"/>
                  </a:endParaRPr>
                </a:p>
              </p:txBody>
            </p:sp>
          </p:grpSp>
          <p:sp>
            <p:nvSpPr>
              <p:cNvPr id="6158" name="Oval 14"/>
              <p:cNvSpPr>
                <a:spLocks noChangeArrowheads="1"/>
              </p:cNvSpPr>
              <p:nvPr/>
            </p:nvSpPr>
            <p:spPr bwMode="gray">
              <a:xfrm>
                <a:off x="2086" y="1314"/>
                <a:ext cx="1691" cy="845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46275"/>
                      <a:invGamma/>
                    </a:schemeClr>
                  </a:gs>
                  <a:gs pos="100000">
                    <a:schemeClr val="accent1"/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6159" name="Oval 15"/>
              <p:cNvSpPr>
                <a:spLocks noChangeArrowheads="1"/>
              </p:cNvSpPr>
              <p:nvPr/>
            </p:nvSpPr>
            <p:spPr bwMode="gray">
              <a:xfrm>
                <a:off x="2108" y="1319"/>
                <a:ext cx="1650" cy="8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34902"/>
                      <a:invGamma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6160" name="Oval 16"/>
              <p:cNvSpPr>
                <a:spLocks noChangeArrowheads="1"/>
              </p:cNvSpPr>
              <p:nvPr/>
            </p:nvSpPr>
            <p:spPr bwMode="gray">
              <a:xfrm>
                <a:off x="2125" y="1327"/>
                <a:ext cx="1570" cy="770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79216"/>
                      <a:invGamma/>
                    </a:schemeClr>
                  </a:gs>
                  <a:gs pos="100000">
                    <a:schemeClr val="accent1">
                      <a:alpha val="4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6161" name="Oval 17"/>
              <p:cNvSpPr>
                <a:spLocks noChangeArrowheads="1"/>
              </p:cNvSpPr>
              <p:nvPr/>
            </p:nvSpPr>
            <p:spPr bwMode="gray">
              <a:xfrm>
                <a:off x="2208" y="1344"/>
                <a:ext cx="1382" cy="6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tint val="0"/>
                      <a:invGamma/>
                    </a:schemeClr>
                  </a:gs>
                  <a:gs pos="100000">
                    <a:schemeClr val="accent1">
                      <a:alpha val="3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</p:grpSp>
        <p:sp>
          <p:nvSpPr>
            <p:cNvPr id="9236" name="Text Box 18"/>
            <p:cNvSpPr txBox="1">
              <a:spLocks noChangeArrowheads="1"/>
            </p:cNvSpPr>
            <p:nvPr/>
          </p:nvSpPr>
          <p:spPr bwMode="auto">
            <a:xfrm>
              <a:off x="2777" y="1166"/>
              <a:ext cx="116" cy="212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kumimoji="1" lang="en-US" sz="1600" b="1" baseline="0">
                <a:solidFill>
                  <a:srgbClr val="692AA2"/>
                </a:solidFill>
                <a:latin typeface="Arial"/>
                <a:ea typeface="华文细黑" pitchFamily="2" charset="-122"/>
              </a:endParaRPr>
            </a:p>
          </p:txBody>
        </p:sp>
      </p:grpSp>
      <p:sp>
        <p:nvSpPr>
          <p:cNvPr id="6166" name="Freeform 22"/>
          <p:cNvSpPr/>
          <p:nvPr/>
        </p:nvSpPr>
        <p:spPr bwMode="gray">
          <a:xfrm flipH="1">
            <a:off x="5743575" y="3144838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hlink"/>
              </a:gs>
              <a:gs pos="100000">
                <a:schemeClr val="hlink">
                  <a:gamma/>
                  <a:tint val="31765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endParaRPr kumimoji="1" lang="en-US" sz="2400" baseline="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9229" name="AutoShape 23"/>
          <p:cNvSpPr>
            <a:spLocks noChangeArrowheads="1"/>
          </p:cNvSpPr>
          <p:nvPr/>
        </p:nvSpPr>
        <p:spPr bwMode="auto">
          <a:xfrm>
            <a:off x="4016375" y="3578225"/>
            <a:ext cx="936625" cy="5762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vert="eaVert"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en-US" sz="2000" baseline="0">
              <a:latin typeface="Arial"/>
              <a:ea typeface="黑体" pitchFamily="2" charset="-122"/>
            </a:endParaRPr>
          </a:p>
        </p:txBody>
      </p:sp>
      <p:grpSp>
        <p:nvGrpSpPr>
          <p:cNvPr id="9230" name="Group 24"/>
          <p:cNvGrpSpPr/>
          <p:nvPr/>
        </p:nvGrpSpPr>
        <p:grpSpPr>
          <a:xfrm>
            <a:off x="3368675" y="4370388"/>
            <a:ext cx="2286000" cy="1800225"/>
            <a:chOff x="3504" y="2064"/>
            <a:chExt cx="1440" cy="1680"/>
          </a:xfrm>
        </p:grpSpPr>
        <p:sp>
          <p:nvSpPr>
            <p:cNvPr id="9233" name="AutoShape 25"/>
            <p:cNvSpPr>
              <a:spLocks noChangeArrowheads="1"/>
            </p:cNvSpPr>
            <p:nvPr/>
          </p:nvSpPr>
          <p:spPr bwMode="auto">
            <a:xfrm>
              <a:off x="3504" y="2064"/>
              <a:ext cx="1440" cy="1680"/>
            </a:xfrm>
            <a:prstGeom prst="roundRect">
              <a:avLst>
                <a:gd name="adj" fmla="val 16667"/>
              </a:avLst>
            </a:prstGeom>
            <a:noFill/>
            <a:ln w="38100">
              <a:solidFill>
                <a:srgbClr val="CC99FF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lang="en-US" sz="2000" baseline="0">
                <a:latin typeface="Verdana" pitchFamily="34" charset="0"/>
                <a:ea typeface="黑体" pitchFamily="2" charset="-122"/>
              </a:endParaRPr>
            </a:p>
          </p:txBody>
        </p:sp>
        <p:sp>
          <p:nvSpPr>
            <p:cNvPr id="9234" name="Text Box 26"/>
            <p:cNvSpPr txBox="1">
              <a:spLocks noChangeArrowheads="1"/>
            </p:cNvSpPr>
            <p:nvPr/>
          </p:nvSpPr>
          <p:spPr bwMode="auto">
            <a:xfrm>
              <a:off x="3600" y="2188"/>
              <a:ext cx="1284" cy="3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0"/>
                </a:spcBef>
              </a:pPr>
              <a:endParaRPr lang="en-US" sz="1900" baseline="0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9231" name="Text Box 32"/>
          <p:cNvSpPr txBox="1">
            <a:spLocks noChangeArrowheads="1"/>
          </p:cNvSpPr>
          <p:nvPr/>
        </p:nvSpPr>
        <p:spPr bwMode="auto">
          <a:xfrm>
            <a:off x="3924300" y="2060575"/>
            <a:ext cx="1943100" cy="549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3000" b="1" baseline="0">
                <a:latin typeface="Arial"/>
                <a:ea typeface="黑体" pitchFamily="2" charset="-122"/>
              </a:rPr>
              <a:t>特点</a:t>
            </a:r>
          </a:p>
        </p:txBody>
      </p:sp>
      <p:sp>
        <p:nvSpPr>
          <p:cNvPr id="9232" name="Text Box 60"/>
          <p:cNvSpPr txBox="1">
            <a:spLocks noChangeArrowheads="1"/>
          </p:cNvSpPr>
          <p:nvPr/>
        </p:nvSpPr>
        <p:spPr bwMode="auto">
          <a:xfrm>
            <a:off x="3563938" y="4835525"/>
            <a:ext cx="2016125" cy="9588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zh-CN" altLang="en-US" sz="1900" b="1" baseline="0">
                <a:latin typeface="Arial"/>
                <a:ea typeface="华文细黑" pitchFamily="2" charset="-122"/>
              </a:rPr>
              <a:t> 在</a:t>
            </a:r>
            <a:r>
              <a:rPr kumimoji="1" lang="en-US" altLang="zh-CN" sz="1900" b="1" baseline="0">
                <a:latin typeface="Arial"/>
                <a:ea typeface="华文细黑" pitchFamily="2" charset="-122"/>
              </a:rPr>
              <a:t>65</a:t>
            </a:r>
            <a:r>
              <a:rPr kumimoji="1" lang="zh-CN" altLang="en-US" sz="1900" b="1" baseline="0">
                <a:latin typeface="Arial"/>
                <a:ea typeface="华文细黑" pitchFamily="2" charset="-122"/>
              </a:rPr>
              <a:t>岁后起病者非常少见</a:t>
            </a:r>
            <a:r>
              <a:rPr kumimoji="1" lang="en-US" altLang="zh-CN" sz="1900" b="1" baseline="0">
                <a:latin typeface="Arial"/>
                <a:ea typeface="华文细黑" pitchFamily="2" charset="-122"/>
              </a:rPr>
              <a:t>(0.1%)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Group 24"/>
          <p:cNvGrpSpPr/>
          <p:nvPr/>
        </p:nvGrpSpPr>
        <p:grpSpPr>
          <a:xfrm>
            <a:off x="3368675" y="4005263"/>
            <a:ext cx="2286000" cy="2303462"/>
            <a:chOff x="3504" y="2064"/>
            <a:chExt cx="1440" cy="1680"/>
          </a:xfrm>
        </p:grpSpPr>
        <p:sp>
          <p:nvSpPr>
            <p:cNvPr id="10269" name="AutoShape 25"/>
            <p:cNvSpPr>
              <a:spLocks noChangeArrowheads="1"/>
            </p:cNvSpPr>
            <p:nvPr/>
          </p:nvSpPr>
          <p:spPr bwMode="auto">
            <a:xfrm>
              <a:off x="3504" y="2064"/>
              <a:ext cx="1440" cy="1680"/>
            </a:xfrm>
            <a:prstGeom prst="roundRect">
              <a:avLst>
                <a:gd name="adj" fmla="val 16667"/>
              </a:avLst>
            </a:prstGeom>
            <a:noFill/>
            <a:ln w="38100">
              <a:solidFill>
                <a:srgbClr val="CC99FF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lang="en-US" sz="2000" baseline="0">
                <a:latin typeface="Arial"/>
                <a:ea typeface="黑体" pitchFamily="2" charset="-122"/>
              </a:endParaRPr>
            </a:p>
          </p:txBody>
        </p:sp>
        <p:sp>
          <p:nvSpPr>
            <p:cNvPr id="10270" name="Text Box 26"/>
            <p:cNvSpPr txBox="1">
              <a:spLocks noChangeArrowheads="1"/>
            </p:cNvSpPr>
            <p:nvPr/>
          </p:nvSpPr>
          <p:spPr bwMode="auto">
            <a:xfrm>
              <a:off x="3600" y="2188"/>
              <a:ext cx="1284" cy="27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0"/>
                </a:spcBef>
              </a:pPr>
              <a:endParaRPr lang="en-US" sz="1900" baseline="0">
                <a:solidFill>
                  <a:schemeClr val="tx2"/>
                </a:solidFill>
                <a:latin typeface="Arial"/>
                <a:ea typeface="华文细黑" pitchFamily="2" charset="-122"/>
              </a:endParaRPr>
            </a:p>
          </p:txBody>
        </p:sp>
      </p:grpSp>
      <p:grpSp>
        <p:nvGrpSpPr>
          <p:cNvPr id="10243" name="Group 4"/>
          <p:cNvGrpSpPr/>
          <p:nvPr/>
        </p:nvGrpSpPr>
        <p:grpSpPr>
          <a:xfrm>
            <a:off x="6389688" y="3213100"/>
            <a:ext cx="2286000" cy="2987675"/>
            <a:chOff x="720" y="2064"/>
            <a:chExt cx="1440" cy="1680"/>
          </a:xfrm>
        </p:grpSpPr>
        <p:sp>
          <p:nvSpPr>
            <p:cNvPr id="10267" name="AutoShape 5"/>
            <p:cNvSpPr>
              <a:spLocks noChangeArrowheads="1"/>
            </p:cNvSpPr>
            <p:nvPr/>
          </p:nvSpPr>
          <p:spPr bwMode="auto">
            <a:xfrm>
              <a:off x="720" y="2064"/>
              <a:ext cx="1440" cy="1680"/>
            </a:xfrm>
            <a:prstGeom prst="roundRect">
              <a:avLst>
                <a:gd name="adj" fmla="val 16667"/>
              </a:avLst>
            </a:prstGeom>
            <a:noFill/>
            <a:ln w="38100">
              <a:solidFill>
                <a:srgbClr val="CC99FF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lang="en-US" sz="2000" baseline="0">
                <a:latin typeface="Arial"/>
                <a:ea typeface="黑体" pitchFamily="2" charset="-122"/>
              </a:endParaRPr>
            </a:p>
          </p:txBody>
        </p:sp>
        <p:sp>
          <p:nvSpPr>
            <p:cNvPr id="10268" name="Text Box 6"/>
            <p:cNvSpPr txBox="1">
              <a:spLocks noChangeArrowheads="1"/>
            </p:cNvSpPr>
            <p:nvPr/>
          </p:nvSpPr>
          <p:spPr bwMode="auto">
            <a:xfrm>
              <a:off x="780" y="2190"/>
              <a:ext cx="1284" cy="22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0"/>
                </a:spcBef>
              </a:pPr>
              <a:endParaRPr lang="en-US" sz="2000" b="1" baseline="0">
                <a:solidFill>
                  <a:schemeClr val="tx2"/>
                </a:solidFill>
                <a:latin typeface="Arial"/>
                <a:ea typeface="华文细黑" pitchFamily="2" charset="-122"/>
              </a:endParaRPr>
            </a:p>
          </p:txBody>
        </p:sp>
      </p:grpSp>
      <p:sp>
        <p:nvSpPr>
          <p:cNvPr id="11267" name="Rectangle 52"/>
          <p:cNvSpPr>
            <a:spLocks noGrp="1"/>
          </p:cNvSpPr>
          <p:nvPr>
            <p:ph type="title" idx="4294967295"/>
          </p:nvPr>
        </p:nvSpPr>
        <p:spPr>
          <a:xfrm>
            <a:off x="468313" y="35718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惊恐障碍概述－流行病学２</a:t>
            </a:r>
          </a:p>
        </p:txBody>
      </p:sp>
      <p:sp>
        <p:nvSpPr>
          <p:cNvPr id="10245" name="Text Box 58"/>
          <p:cNvSpPr txBox="1">
            <a:spLocks noChangeArrowheads="1"/>
          </p:cNvSpPr>
          <p:nvPr/>
        </p:nvSpPr>
        <p:spPr bwMode="auto">
          <a:xfrm>
            <a:off x="395288" y="4149725"/>
            <a:ext cx="2232025" cy="823913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en-US" altLang="zh-CN" sz="1900" baseline="0">
                <a:latin typeface="Arial"/>
                <a:ea typeface="黑体" pitchFamily="2" charset="-122"/>
              </a:rPr>
              <a:t> 1</a:t>
            </a:r>
            <a:r>
              <a:rPr kumimoji="1" lang="zh-CN" altLang="en-US" sz="1900" baseline="0">
                <a:latin typeface="Arial"/>
                <a:ea typeface="黑体" pitchFamily="2" charset="-122"/>
              </a:rPr>
              <a:t>年患病率 </a:t>
            </a:r>
            <a:r>
              <a:rPr kumimoji="1" lang="en-US" altLang="zh-CN" sz="1900" baseline="0">
                <a:latin typeface="Arial"/>
                <a:ea typeface="黑体" pitchFamily="2" charset="-122"/>
              </a:rPr>
              <a:t>2.7%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zh-CN" altLang="en-US" sz="1900" baseline="0">
                <a:latin typeface="Arial"/>
                <a:ea typeface="黑体" pitchFamily="2" charset="-122"/>
              </a:rPr>
              <a:t> 终生患病率 </a:t>
            </a:r>
            <a:r>
              <a:rPr kumimoji="1" lang="en-US" altLang="zh-CN" sz="1900" baseline="0">
                <a:latin typeface="Arial"/>
                <a:ea typeface="黑体" pitchFamily="2" charset="-122"/>
              </a:rPr>
              <a:t>4.7%</a:t>
            </a:r>
          </a:p>
        </p:txBody>
      </p:sp>
      <p:grpSp>
        <p:nvGrpSpPr>
          <p:cNvPr id="10246" name="Group 4"/>
          <p:cNvGrpSpPr/>
          <p:nvPr/>
        </p:nvGrpSpPr>
        <p:grpSpPr>
          <a:xfrm>
            <a:off x="396875" y="3249613"/>
            <a:ext cx="2286000" cy="2987675"/>
            <a:chOff x="720" y="2064"/>
            <a:chExt cx="1440" cy="1680"/>
          </a:xfrm>
        </p:grpSpPr>
        <p:sp>
          <p:nvSpPr>
            <p:cNvPr id="10265" name="AutoShape 5"/>
            <p:cNvSpPr>
              <a:spLocks noChangeArrowheads="1"/>
            </p:cNvSpPr>
            <p:nvPr/>
          </p:nvSpPr>
          <p:spPr bwMode="auto">
            <a:xfrm>
              <a:off x="720" y="2064"/>
              <a:ext cx="1440" cy="1680"/>
            </a:xfrm>
            <a:prstGeom prst="roundRect">
              <a:avLst>
                <a:gd name="adj" fmla="val 16667"/>
              </a:avLst>
            </a:prstGeom>
            <a:noFill/>
            <a:ln w="38100">
              <a:solidFill>
                <a:srgbClr val="CC99FF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lang="en-US" sz="2000" baseline="0">
                <a:latin typeface="Arial"/>
                <a:ea typeface="黑体" pitchFamily="2" charset="-122"/>
              </a:endParaRPr>
            </a:p>
          </p:txBody>
        </p:sp>
        <p:sp>
          <p:nvSpPr>
            <p:cNvPr id="10266" name="Text Box 6"/>
            <p:cNvSpPr txBox="1">
              <a:spLocks noChangeArrowheads="1"/>
            </p:cNvSpPr>
            <p:nvPr/>
          </p:nvSpPr>
          <p:spPr bwMode="auto">
            <a:xfrm>
              <a:off x="780" y="2190"/>
              <a:ext cx="1284" cy="22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0"/>
                </a:spcBef>
              </a:pPr>
              <a:endParaRPr lang="en-US" sz="2000" b="1" baseline="0">
                <a:solidFill>
                  <a:schemeClr val="tx2"/>
                </a:solidFill>
                <a:latin typeface="Arial"/>
                <a:ea typeface="华文细黑" pitchFamily="2" charset="-122"/>
              </a:endParaRPr>
            </a:p>
          </p:txBody>
        </p:sp>
      </p:grpSp>
      <p:sp>
        <p:nvSpPr>
          <p:cNvPr id="6151" name="Freeform 7"/>
          <p:cNvSpPr/>
          <p:nvPr/>
        </p:nvSpPr>
        <p:spPr bwMode="gray">
          <a:xfrm>
            <a:off x="2432050" y="3144838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tint val="63529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endParaRPr kumimoji="1" lang="en-US" sz="2400" baseline="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0248" name="AutoShape 8"/>
          <p:cNvSpPr>
            <a:spLocks noChangeAspect="1" noChangeArrowheads="1" noTextEdit="1"/>
          </p:cNvSpPr>
          <p:nvPr/>
        </p:nvSpPr>
        <p:spPr bwMode="gray">
          <a:xfrm flipH="1">
            <a:off x="5737225" y="3141663"/>
            <a:ext cx="909638" cy="1244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grpSp>
        <p:nvGrpSpPr>
          <p:cNvPr id="10249" name="Group 9"/>
          <p:cNvGrpSpPr/>
          <p:nvPr/>
        </p:nvGrpSpPr>
        <p:grpSpPr>
          <a:xfrm>
            <a:off x="2924175" y="1773238"/>
            <a:ext cx="2998788" cy="1601787"/>
            <a:chOff x="1920" y="978"/>
            <a:chExt cx="1889" cy="1009"/>
          </a:xfrm>
        </p:grpSpPr>
        <p:grpSp>
          <p:nvGrpSpPr>
            <p:cNvPr id="10256" name="Group 10"/>
            <p:cNvGrpSpPr/>
            <p:nvPr/>
          </p:nvGrpSpPr>
          <p:grpSpPr>
            <a:xfrm>
              <a:off x="1920" y="978"/>
              <a:ext cx="1889" cy="1009"/>
              <a:chOff x="1997" y="1314"/>
              <a:chExt cx="1889" cy="1009"/>
            </a:xfrm>
          </p:grpSpPr>
          <p:grpSp>
            <p:nvGrpSpPr>
              <p:cNvPr id="10258" name="Group 11"/>
              <p:cNvGrpSpPr/>
              <p:nvPr/>
            </p:nvGrpSpPr>
            <p:grpSpPr>
              <a:xfrm>
                <a:off x="1997" y="1404"/>
                <a:ext cx="1889" cy="919"/>
                <a:chOff x="1973" y="1027"/>
                <a:chExt cx="1926" cy="937"/>
              </a:xfrm>
            </p:grpSpPr>
            <p:sp>
              <p:nvSpPr>
                <p:cNvPr id="6156" name="Oval 12"/>
                <p:cNvSpPr>
                  <a:spLocks noChangeArrowheads="1"/>
                </p:cNvSpPr>
                <p:nvPr/>
              </p:nvSpPr>
              <p:spPr bwMode="gray">
                <a:xfrm>
                  <a:off x="1994" y="105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chemeClr val="hlink">
                        <a:gamma/>
                        <a:shade val="48627"/>
                        <a:invGamma/>
                      </a:schemeClr>
                    </a:gs>
                  </a:gsLst>
                  <a:lin ang="270000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pPr algn="l">
                    <a:spcBef>
                      <a:spcPct val="0"/>
                    </a:spcBef>
                    <a:defRPr/>
                  </a:pPr>
                  <a:endParaRPr kumimoji="1" lang="en-US" sz="2400" baseline="0">
                    <a:latin typeface="黑体" pitchFamily="2" charset="-122"/>
                    <a:ea typeface="黑体" pitchFamily="2" charset="-122"/>
                  </a:endParaRPr>
                </a:p>
              </p:txBody>
            </p:sp>
            <p:sp>
              <p:nvSpPr>
                <p:cNvPr id="10264" name="Oval 13"/>
                <p:cNvSpPr>
                  <a:spLocks noChangeArrowheads="1"/>
                </p:cNvSpPr>
                <p:nvPr/>
              </p:nvSpPr>
              <p:spPr bwMode="gray">
                <a:xfrm>
                  <a:off x="1973" y="102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CC99FF"/>
                    </a:gs>
                    <a:gs pos="100000">
                      <a:srgbClr val="201828"/>
                    </a:gs>
                  </a:gsLst>
                  <a:lin ang="0" scaled="1"/>
                </a:gradFill>
                <a:ln w="9525">
                  <a:noFill/>
                  <a:round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pPr algn="l">
                    <a:spcBef>
                      <a:spcPct val="0"/>
                    </a:spcBef>
                  </a:pPr>
                  <a:endParaRPr kumimoji="1" lang="en-US" sz="2400" baseline="0">
                    <a:latin typeface="Arial"/>
                    <a:ea typeface="黑体" pitchFamily="2" charset="-122"/>
                  </a:endParaRPr>
                </a:p>
              </p:txBody>
            </p:sp>
          </p:grpSp>
          <p:sp>
            <p:nvSpPr>
              <p:cNvPr id="6158" name="Oval 14"/>
              <p:cNvSpPr>
                <a:spLocks noChangeArrowheads="1"/>
              </p:cNvSpPr>
              <p:nvPr/>
            </p:nvSpPr>
            <p:spPr bwMode="gray">
              <a:xfrm>
                <a:off x="2086" y="1314"/>
                <a:ext cx="1691" cy="845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46275"/>
                      <a:invGamma/>
                    </a:schemeClr>
                  </a:gs>
                  <a:gs pos="100000">
                    <a:schemeClr val="accent1"/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6159" name="Oval 15"/>
              <p:cNvSpPr>
                <a:spLocks noChangeArrowheads="1"/>
              </p:cNvSpPr>
              <p:nvPr/>
            </p:nvSpPr>
            <p:spPr bwMode="gray">
              <a:xfrm>
                <a:off x="2108" y="1319"/>
                <a:ext cx="1650" cy="8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34902"/>
                      <a:invGamma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6160" name="Oval 16"/>
              <p:cNvSpPr>
                <a:spLocks noChangeArrowheads="1"/>
              </p:cNvSpPr>
              <p:nvPr/>
            </p:nvSpPr>
            <p:spPr bwMode="gray">
              <a:xfrm>
                <a:off x="2125" y="1327"/>
                <a:ext cx="1570" cy="770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shade val="79216"/>
                      <a:invGamma/>
                    </a:schemeClr>
                  </a:gs>
                  <a:gs pos="100000">
                    <a:schemeClr val="accent1">
                      <a:alpha val="4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6161" name="Oval 17"/>
              <p:cNvSpPr>
                <a:spLocks noChangeArrowheads="1"/>
              </p:cNvSpPr>
              <p:nvPr/>
            </p:nvSpPr>
            <p:spPr bwMode="gray">
              <a:xfrm>
                <a:off x="2208" y="1344"/>
                <a:ext cx="1382" cy="6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gamma/>
                      <a:tint val="0"/>
                      <a:invGamma/>
                    </a:schemeClr>
                  </a:gs>
                  <a:gs pos="100000">
                    <a:schemeClr val="accent1">
                      <a:alpha val="38000"/>
                    </a:schemeClr>
                  </a:gs>
                </a:gsLst>
                <a:lin ang="2700000" scaled="1"/>
              </a:gradFill>
              <a:ln w="9525" algn="ctr">
                <a:noFill/>
                <a:round/>
              </a:ln>
              <a:effectLst/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 algn="l">
                  <a:spcBef>
                    <a:spcPct val="0"/>
                  </a:spcBef>
                  <a:defRPr/>
                </a:pPr>
                <a:endParaRPr kumimoji="1" lang="en-US" sz="2400" baseline="0">
                  <a:latin typeface="黑体" pitchFamily="2" charset="-122"/>
                  <a:ea typeface="黑体" pitchFamily="2" charset="-122"/>
                </a:endParaRPr>
              </a:p>
            </p:txBody>
          </p:sp>
        </p:grpSp>
        <p:sp>
          <p:nvSpPr>
            <p:cNvPr id="10257" name="Text Box 18"/>
            <p:cNvSpPr txBox="1">
              <a:spLocks noChangeArrowheads="1"/>
            </p:cNvSpPr>
            <p:nvPr/>
          </p:nvSpPr>
          <p:spPr bwMode="auto">
            <a:xfrm>
              <a:off x="2777" y="1166"/>
              <a:ext cx="116" cy="212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0"/>
                </a:spcBef>
              </a:pPr>
              <a:endParaRPr kumimoji="1" lang="en-US" sz="1600" b="1" baseline="0">
                <a:solidFill>
                  <a:srgbClr val="692AA2"/>
                </a:solidFill>
                <a:latin typeface="Arial"/>
                <a:ea typeface="黑体" pitchFamily="2" charset="-122"/>
              </a:endParaRPr>
            </a:p>
          </p:txBody>
        </p:sp>
      </p:grpSp>
      <p:sp>
        <p:nvSpPr>
          <p:cNvPr id="6166" name="Freeform 22"/>
          <p:cNvSpPr/>
          <p:nvPr/>
        </p:nvSpPr>
        <p:spPr bwMode="gray">
          <a:xfrm flipH="1">
            <a:off x="5743575" y="3144838"/>
            <a:ext cx="903288" cy="1241425"/>
          </a:xfrm>
          <a:custGeom>
            <a:cxnLst>
              <a:cxn ang="0">
                <a:pos x="580" y="0"/>
              </a:cxn>
              <a:cxn ang="0">
                <a:pos x="578" y="90"/>
              </a:cxn>
              <a:cxn ang="0">
                <a:pos x="568" y="174"/>
              </a:cxn>
              <a:cxn ang="0">
                <a:pos x="552" y="252"/>
              </a:cxn>
              <a:cxn ang="0">
                <a:pos x="526" y="324"/>
              </a:cxn>
              <a:cxn ang="0">
                <a:pos x="494" y="390"/>
              </a:cxn>
              <a:cxn ang="0">
                <a:pos x="452" y="450"/>
              </a:cxn>
              <a:cxn ang="0">
                <a:pos x="402" y="508"/>
              </a:cxn>
              <a:cxn ang="0">
                <a:pos x="342" y="560"/>
              </a:cxn>
              <a:cxn ang="0">
                <a:pos x="270" y="610"/>
              </a:cxn>
              <a:cxn ang="0">
                <a:pos x="188" y="656"/>
              </a:cxn>
              <a:cxn ang="0">
                <a:pos x="188" y="798"/>
              </a:cxn>
              <a:cxn ang="0">
                <a:pos x="0" y="514"/>
              </a:cxn>
              <a:cxn ang="0">
                <a:pos x="188" y="230"/>
              </a:cxn>
              <a:cxn ang="0">
                <a:pos x="188" y="372"/>
              </a:cxn>
              <a:cxn ang="0">
                <a:pos x="224" y="368"/>
              </a:cxn>
              <a:cxn ang="0">
                <a:pos x="264" y="356"/>
              </a:cxn>
              <a:cxn ang="0">
                <a:pos x="306" y="336"/>
              </a:cxn>
              <a:cxn ang="0">
                <a:pos x="348" y="310"/>
              </a:cxn>
              <a:cxn ang="0">
                <a:pos x="392" y="280"/>
              </a:cxn>
              <a:cxn ang="0">
                <a:pos x="432" y="246"/>
              </a:cxn>
              <a:cxn ang="0">
                <a:pos x="472" y="208"/>
              </a:cxn>
              <a:cxn ang="0">
                <a:pos x="506" y="166"/>
              </a:cxn>
              <a:cxn ang="0">
                <a:pos x="536" y="124"/>
              </a:cxn>
              <a:cxn ang="0">
                <a:pos x="558" y="82"/>
              </a:cxn>
              <a:cxn ang="0">
                <a:pos x="574" y="40"/>
              </a:cxn>
              <a:cxn ang="0">
                <a:pos x="578" y="0"/>
              </a:cxn>
              <a:cxn ang="0">
                <a:pos x="580" y="0"/>
              </a:cxn>
            </a:cxnLst>
            <a:rect l="0" t="0" r="r" b="b"/>
            <a:pathLst>
              <a:path w="580" h="798">
                <a:moveTo>
                  <a:pt x="580" y="0"/>
                </a:moveTo>
                <a:lnTo>
                  <a:pt x="578" y="90"/>
                </a:lnTo>
                <a:lnTo>
                  <a:pt x="568" y="174"/>
                </a:lnTo>
                <a:lnTo>
                  <a:pt x="552" y="252"/>
                </a:lnTo>
                <a:lnTo>
                  <a:pt x="526" y="324"/>
                </a:lnTo>
                <a:lnTo>
                  <a:pt x="494" y="390"/>
                </a:lnTo>
                <a:lnTo>
                  <a:pt x="452" y="450"/>
                </a:lnTo>
                <a:lnTo>
                  <a:pt x="402" y="508"/>
                </a:lnTo>
                <a:lnTo>
                  <a:pt x="342" y="560"/>
                </a:lnTo>
                <a:lnTo>
                  <a:pt x="270" y="610"/>
                </a:lnTo>
                <a:lnTo>
                  <a:pt x="188" y="656"/>
                </a:lnTo>
                <a:lnTo>
                  <a:pt x="188" y="798"/>
                </a:lnTo>
                <a:lnTo>
                  <a:pt x="0" y="514"/>
                </a:lnTo>
                <a:lnTo>
                  <a:pt x="188" y="230"/>
                </a:lnTo>
                <a:lnTo>
                  <a:pt x="188" y="372"/>
                </a:lnTo>
                <a:lnTo>
                  <a:pt x="224" y="368"/>
                </a:lnTo>
                <a:lnTo>
                  <a:pt x="264" y="356"/>
                </a:lnTo>
                <a:lnTo>
                  <a:pt x="306" y="336"/>
                </a:lnTo>
                <a:lnTo>
                  <a:pt x="348" y="310"/>
                </a:lnTo>
                <a:lnTo>
                  <a:pt x="392" y="280"/>
                </a:lnTo>
                <a:lnTo>
                  <a:pt x="432" y="246"/>
                </a:lnTo>
                <a:lnTo>
                  <a:pt x="472" y="208"/>
                </a:lnTo>
                <a:lnTo>
                  <a:pt x="506" y="166"/>
                </a:lnTo>
                <a:lnTo>
                  <a:pt x="536" y="124"/>
                </a:lnTo>
                <a:lnTo>
                  <a:pt x="558" y="82"/>
                </a:lnTo>
                <a:lnTo>
                  <a:pt x="574" y="40"/>
                </a:lnTo>
                <a:lnTo>
                  <a:pt x="578" y="0"/>
                </a:lnTo>
                <a:lnTo>
                  <a:pt x="580" y="0"/>
                </a:lnTo>
                <a:close/>
              </a:path>
            </a:pathLst>
          </a:custGeom>
          <a:gradFill rotWithShape="1">
            <a:gsLst>
              <a:gs pos="0">
                <a:schemeClr val="hlink"/>
              </a:gs>
              <a:gs pos="100000">
                <a:schemeClr val="hlink">
                  <a:gamma/>
                  <a:tint val="31765"/>
                  <a:invGamma/>
                </a:schemeClr>
              </a:gs>
            </a:gsLst>
            <a:lin ang="0" scaled="1"/>
          </a:gradFill>
          <a:ln w="0">
            <a:noFill/>
            <a:prstDash val="solid"/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endParaRPr kumimoji="1" lang="en-US" sz="2400" baseline="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0251" name="AutoShape 23"/>
          <p:cNvSpPr>
            <a:spLocks noChangeArrowheads="1"/>
          </p:cNvSpPr>
          <p:nvPr/>
        </p:nvSpPr>
        <p:spPr bwMode="auto">
          <a:xfrm>
            <a:off x="4016375" y="3578225"/>
            <a:ext cx="936625" cy="5762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vert="eaVert"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lang="en-US" sz="2000" baseline="0">
              <a:latin typeface="Arial"/>
              <a:ea typeface="黑体" pitchFamily="2" charset="-122"/>
            </a:endParaRPr>
          </a:p>
        </p:txBody>
      </p:sp>
      <p:sp>
        <p:nvSpPr>
          <p:cNvPr id="10252" name="Text Box 32"/>
          <p:cNvSpPr txBox="1">
            <a:spLocks noChangeArrowheads="1"/>
          </p:cNvSpPr>
          <p:nvPr/>
        </p:nvSpPr>
        <p:spPr bwMode="auto">
          <a:xfrm>
            <a:off x="3786188" y="2060575"/>
            <a:ext cx="1943100" cy="549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3000" b="1" baseline="0">
                <a:latin typeface="Arial"/>
                <a:ea typeface="黑体" pitchFamily="2" charset="-122"/>
              </a:rPr>
              <a:t>患病率</a:t>
            </a:r>
          </a:p>
        </p:txBody>
      </p:sp>
      <p:sp>
        <p:nvSpPr>
          <p:cNvPr id="10253" name="Text Box 60"/>
          <p:cNvSpPr txBox="1">
            <a:spLocks noChangeArrowheads="1"/>
          </p:cNvSpPr>
          <p:nvPr/>
        </p:nvSpPr>
        <p:spPr bwMode="auto">
          <a:xfrm>
            <a:off x="3492500" y="4292600"/>
            <a:ext cx="2016125" cy="677863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zh-CN" altLang="en-US" sz="1900" baseline="0">
                <a:latin typeface="Arial"/>
                <a:ea typeface="黑体" pitchFamily="2" charset="-122"/>
              </a:rPr>
              <a:t> </a:t>
            </a:r>
            <a:r>
              <a:rPr kumimoji="1" lang="en-US" altLang="zh-CN" sz="1900" baseline="0">
                <a:latin typeface="Arial"/>
                <a:ea typeface="黑体" pitchFamily="2" charset="-122"/>
              </a:rPr>
              <a:t>30%-50%</a:t>
            </a:r>
            <a:r>
              <a:rPr kumimoji="1" lang="zh-CN" altLang="en-US" sz="1900" baseline="0">
                <a:latin typeface="Arial"/>
                <a:ea typeface="黑体" pitchFamily="2" charset="-122"/>
              </a:rPr>
              <a:t>伴有场所恐惧症状</a:t>
            </a:r>
            <a:endParaRPr kumimoji="1" lang="en-US" altLang="zh-CN" sz="1900" baseline="0">
              <a:latin typeface="Arial"/>
              <a:ea typeface="黑体" pitchFamily="2" charset="-122"/>
            </a:endParaRPr>
          </a:p>
        </p:txBody>
      </p:sp>
      <p:sp>
        <p:nvSpPr>
          <p:cNvPr id="10254" name="Rectangle 8"/>
          <p:cNvSpPr>
            <a:spLocks noChangeArrowheads="1"/>
          </p:cNvSpPr>
          <p:nvPr/>
        </p:nvSpPr>
        <p:spPr bwMode="auto">
          <a:xfrm>
            <a:off x="6588125" y="3644900"/>
            <a:ext cx="2016125" cy="1700213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en-US" altLang="zh-CN" sz="1900" baseline="0">
                <a:latin typeface="Arial"/>
                <a:ea typeface="黑体" pitchFamily="2" charset="-122"/>
              </a:rPr>
              <a:t> 1.5%</a:t>
            </a:r>
            <a:r>
              <a:rPr kumimoji="1" lang="zh-CN" altLang="en-US" sz="1900" baseline="0">
                <a:latin typeface="Arial"/>
                <a:ea typeface="黑体" pitchFamily="2" charset="-122"/>
              </a:rPr>
              <a:t>成年人正罹患惊恐障碍</a:t>
            </a:r>
            <a:endParaRPr kumimoji="1" lang="en-US" altLang="zh-CN" sz="1900" baseline="0">
              <a:latin typeface="Arial"/>
              <a:ea typeface="黑体" pitchFamily="2" charset="-122"/>
            </a:endParaRP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en-US" altLang="zh-CN" sz="1900" baseline="0">
                <a:latin typeface="Arial"/>
                <a:ea typeface="黑体" pitchFamily="2" charset="-122"/>
              </a:rPr>
              <a:t> 2.1%</a:t>
            </a:r>
            <a:r>
              <a:rPr kumimoji="1" lang="zh-CN" altLang="en-US" sz="1900" baseline="0">
                <a:latin typeface="Arial"/>
                <a:ea typeface="黑体" pitchFamily="2" charset="-122"/>
              </a:rPr>
              <a:t>成年人有惊恐障碍既往病史</a:t>
            </a:r>
          </a:p>
        </p:txBody>
      </p:sp>
      <p:sp>
        <p:nvSpPr>
          <p:cNvPr id="10255" name="Rectangle 53"/>
          <p:cNvSpPr>
            <a:spLocks noChangeArrowheads="1"/>
          </p:cNvSpPr>
          <p:nvPr/>
        </p:nvSpPr>
        <p:spPr bwMode="gray">
          <a:xfrm>
            <a:off x="6521450" y="5157788"/>
            <a:ext cx="1908175" cy="338137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r>
              <a:rPr lang="zh-CN" altLang="en-US" sz="2400" i="1">
                <a:latin typeface="Arial"/>
                <a:ea typeface="黑体" pitchFamily="2" charset="-122"/>
              </a:rPr>
              <a:t>（</a:t>
            </a:r>
            <a:r>
              <a:rPr lang="en-US" altLang="zh-CN" sz="2400" i="1">
                <a:latin typeface="Arial"/>
                <a:ea typeface="黑体" pitchFamily="2" charset="-122"/>
              </a:rPr>
              <a:t>Canada, 2002</a:t>
            </a:r>
            <a:r>
              <a:rPr lang="zh-CN" altLang="en-US" sz="2400" i="1">
                <a:latin typeface="Arial"/>
                <a:ea typeface="黑体" pitchFamily="2" charset="-122"/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0BD105-144F-4194-93DF-A122430652D0}" type="slidenum">
              <a:rPr lang="en-US" altLang="zh-CN"/>
              <a:pPr>
                <a:defRPr/>
              </a:pPr>
              <a:t>7</a:t>
            </a:fld>
          </a:p>
        </p:txBody>
      </p:sp>
      <p:sp>
        <p:nvSpPr>
          <p:cNvPr id="11267" name="Freeform 2"/>
          <p:cNvSpPr/>
          <p:nvPr/>
        </p:nvSpPr>
        <p:spPr bwMode="gray">
          <a:xfrm flipV="1">
            <a:off x="1258888" y="4437063"/>
            <a:ext cx="6380162" cy="906462"/>
          </a:xfrm>
          <a:custGeom>
            <a:gdLst>
              <a:gd name="T0" fmla="*/ 0 w 4870"/>
              <a:gd name="T1" fmla="*/ 2147483647 h 361"/>
              <a:gd name="T2" fmla="*/ 0 w 4870"/>
              <a:gd name="T3" fmla="*/ 0 h 361"/>
              <a:gd name="T4" fmla="*/ 2147483647 w 4870"/>
              <a:gd name="T5" fmla="*/ 0 h 361"/>
              <a:gd name="T6" fmla="*/ 2147483647 w 4870"/>
              <a:gd name="T7" fmla="*/ 2147483647 h 361"/>
              <a:gd name="T8" fmla="*/ 2147483647 w 4870"/>
              <a:gd name="T9" fmla="*/ 2147483647 h 361"/>
              <a:gd name="T10" fmla="*/ 2147483647 w 4870"/>
              <a:gd name="T11" fmla="*/ 2147483647 h 361"/>
              <a:gd name="T12" fmla="*/ 0 w 4870"/>
              <a:gd name="T13" fmla="*/ 2147483647 h 361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4870"/>
              <a:gd name="T22" fmla="*/ 0 h 361"/>
              <a:gd name="T23" fmla="*/ 4870 w 4870"/>
              <a:gd name="T24" fmla="*/ 361 h 361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4870" h="361">
                <a:moveTo>
                  <a:pt x="0" y="264"/>
                </a:moveTo>
                <a:cubicBezTo>
                  <a:pt x="0" y="132"/>
                  <a:pt x="0" y="0"/>
                  <a:pt x="0" y="0"/>
                </a:cubicBezTo>
                <a:lnTo>
                  <a:pt x="4870" y="0"/>
                </a:lnTo>
                <a:lnTo>
                  <a:pt x="4868" y="244"/>
                </a:lnTo>
                <a:cubicBezTo>
                  <a:pt x="4870" y="337"/>
                  <a:pt x="4838" y="354"/>
                  <a:pt x="4750" y="357"/>
                </a:cubicBezTo>
                <a:lnTo>
                  <a:pt x="118" y="357"/>
                </a:lnTo>
                <a:cubicBezTo>
                  <a:pt x="40" y="361"/>
                  <a:pt x="2" y="309"/>
                  <a:pt x="0" y="264"/>
                </a:cubicBezTo>
                <a:close/>
              </a:path>
            </a:pathLst>
          </a:custGeom>
          <a:gradFill rotWithShape="1">
            <a:gsLst>
              <a:gs pos="0">
                <a:srgbClr val="FFFFFF">
                  <a:alpha val="0"/>
                </a:srgbClr>
              </a:gs>
              <a:gs pos="100000">
                <a:srgbClr val="080808">
                  <a:alpha val="50000"/>
                </a:srgbClr>
              </a:gs>
            </a:gsLst>
            <a:lin ang="5400000" scaled="1"/>
          </a:gradFill>
          <a:ln w="12700" cmpd="sng">
            <a:noFill/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68" name="Freeform 3"/>
          <p:cNvSpPr/>
          <p:nvPr/>
        </p:nvSpPr>
        <p:spPr bwMode="gray">
          <a:xfrm>
            <a:off x="1258888" y="4437063"/>
            <a:ext cx="6446837" cy="665162"/>
          </a:xfrm>
          <a:custGeom>
            <a:gdLst>
              <a:gd name="T0" fmla="*/ 0 w 4870"/>
              <a:gd name="T1" fmla="*/ 2147483647 h 361"/>
              <a:gd name="T2" fmla="*/ 0 w 4870"/>
              <a:gd name="T3" fmla="*/ 0 h 361"/>
              <a:gd name="T4" fmla="*/ 2147483647 w 4870"/>
              <a:gd name="T5" fmla="*/ 0 h 361"/>
              <a:gd name="T6" fmla="*/ 2147483647 w 4870"/>
              <a:gd name="T7" fmla="*/ 2147483647 h 361"/>
              <a:gd name="T8" fmla="*/ 2147483647 w 4870"/>
              <a:gd name="T9" fmla="*/ 2147483647 h 361"/>
              <a:gd name="T10" fmla="*/ 2147483647 w 4870"/>
              <a:gd name="T11" fmla="*/ 2147483647 h 361"/>
              <a:gd name="T12" fmla="*/ 0 w 4870"/>
              <a:gd name="T13" fmla="*/ 2147483647 h 361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4870"/>
              <a:gd name="T22" fmla="*/ 0 h 361"/>
              <a:gd name="T23" fmla="*/ 4870 w 4870"/>
              <a:gd name="T24" fmla="*/ 361 h 361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4870" h="361">
                <a:moveTo>
                  <a:pt x="0" y="264"/>
                </a:moveTo>
                <a:cubicBezTo>
                  <a:pt x="0" y="132"/>
                  <a:pt x="0" y="0"/>
                  <a:pt x="0" y="0"/>
                </a:cubicBezTo>
                <a:lnTo>
                  <a:pt x="4870" y="0"/>
                </a:lnTo>
                <a:lnTo>
                  <a:pt x="4868" y="244"/>
                </a:lnTo>
                <a:cubicBezTo>
                  <a:pt x="4870" y="337"/>
                  <a:pt x="4838" y="354"/>
                  <a:pt x="4750" y="357"/>
                </a:cubicBezTo>
                <a:lnTo>
                  <a:pt x="118" y="357"/>
                </a:lnTo>
                <a:cubicBezTo>
                  <a:pt x="40" y="361"/>
                  <a:pt x="2" y="309"/>
                  <a:pt x="0" y="264"/>
                </a:cubicBezTo>
                <a:close/>
              </a:path>
            </a:pathLst>
          </a:custGeom>
          <a:solidFill>
            <a:srgbClr val="6ACE32"/>
          </a:solidFill>
          <a:ln w="9525">
            <a:round/>
          </a:ln>
          <a:scene3d>
            <a:camera prst="legacyPerspectiveTop"/>
            <a:lightRig rig="legacyNormal3" dir="t"/>
          </a:scene3d>
          <a:sp3d extrusionH="430200" prstMaterial="legacyMatte">
            <a:bevelT w="13500" h="13500" prst="angle"/>
            <a:bevelB w="13500" h="13500" prst="angle"/>
            <a:extrusionClr>
              <a:srgbClr val="6ACE32"/>
            </a:extrusionClr>
          </a:sp3d>
        </p:spPr>
        <p:txBody>
          <a:bodyPr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69" name="Freeform 4"/>
          <p:cNvSpPr/>
          <p:nvPr/>
        </p:nvSpPr>
        <p:spPr bwMode="gray">
          <a:xfrm>
            <a:off x="5770563" y="1847850"/>
            <a:ext cx="1928812" cy="669925"/>
          </a:xfrm>
          <a:custGeom>
            <a:gdLst>
              <a:gd name="T0" fmla="*/ 2147483647 w 925"/>
              <a:gd name="T1" fmla="*/ 2147483647 h 364"/>
              <a:gd name="T2" fmla="*/ 2147483647 w 925"/>
              <a:gd name="T3" fmla="*/ 2147483647 h 364"/>
              <a:gd name="T4" fmla="*/ 2147483647 w 925"/>
              <a:gd name="T5" fmla="*/ 2147483647 h 364"/>
              <a:gd name="T6" fmla="*/ 2147483647 w 925"/>
              <a:gd name="T7" fmla="*/ 2147483647 h 364"/>
              <a:gd name="T8" fmla="*/ 2147483647 w 925"/>
              <a:gd name="T9" fmla="*/ 2147483647 h 364"/>
              <a:gd name="T10" fmla="*/ 2147483647 w 925"/>
              <a:gd name="T11" fmla="*/ 2147483647 h 364"/>
              <a:gd name="T12" fmla="*/ 2147483647 w 925"/>
              <a:gd name="T13" fmla="*/ 2147483647 h 364"/>
              <a:gd name="T14" fmla="*/ 2147483647 w 925"/>
              <a:gd name="T15" fmla="*/ 2147483647 h 364"/>
              <a:gd name="T16" fmla="*/ 2147483647 w 925"/>
              <a:gd name="T17" fmla="*/ 2147483647 h 364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25"/>
              <a:gd name="T28" fmla="*/ 0 h 364"/>
              <a:gd name="T29" fmla="*/ 925 w 925"/>
              <a:gd name="T30" fmla="*/ 364 h 364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24" h="364">
                <a:moveTo>
                  <a:pt x="1" y="100"/>
                </a:moveTo>
                <a:cubicBezTo>
                  <a:pt x="1" y="232"/>
                  <a:pt x="1" y="364"/>
                  <a:pt x="1" y="364"/>
                </a:cubicBezTo>
                <a:lnTo>
                  <a:pt x="923" y="364"/>
                </a:lnTo>
                <a:lnTo>
                  <a:pt x="924" y="98"/>
                </a:lnTo>
                <a:cubicBezTo>
                  <a:pt x="925" y="57"/>
                  <a:pt x="919" y="40"/>
                  <a:pt x="903" y="22"/>
                </a:cubicBezTo>
                <a:cubicBezTo>
                  <a:pt x="887" y="4"/>
                  <a:pt x="862" y="1"/>
                  <a:pt x="822" y="3"/>
                </a:cubicBezTo>
                <a:lnTo>
                  <a:pt x="99" y="2"/>
                </a:lnTo>
                <a:cubicBezTo>
                  <a:pt x="61" y="0"/>
                  <a:pt x="37" y="10"/>
                  <a:pt x="21" y="26"/>
                </a:cubicBezTo>
                <a:cubicBezTo>
                  <a:pt x="5" y="42"/>
                  <a:pt x="0" y="65"/>
                  <a:pt x="1" y="100"/>
                </a:cubicBezTo>
                <a:close/>
              </a:path>
            </a:pathLst>
          </a:custGeom>
          <a:solidFill>
            <a:srgbClr val="FFFF00"/>
          </a:solidFill>
          <a:ln w="9525">
            <a:round/>
          </a:ln>
          <a:scene3d>
            <a:camera prst="legacyPerspectiveTopLeft"/>
            <a:lightRig rig="legacyNormal2" dir="t"/>
          </a:scene3d>
          <a:sp3d extrusionH="430200" prstMaterial="legacyPlastic">
            <a:bevelT w="13500" h="13500" prst="angle"/>
            <a:bevelB w="13500" h="13500" prst="angle"/>
            <a:extrusionClr>
              <a:srgbClr val="FFFF00"/>
            </a:extrusionClr>
          </a:sp3d>
        </p:spPr>
        <p:txBody>
          <a:bodyPr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70" name="Freeform 6"/>
          <p:cNvSpPr/>
          <p:nvPr/>
        </p:nvSpPr>
        <p:spPr bwMode="gray">
          <a:xfrm>
            <a:off x="1317625" y="1868488"/>
            <a:ext cx="1490663" cy="669925"/>
          </a:xfrm>
          <a:custGeom>
            <a:gdLst>
              <a:gd name="T0" fmla="*/ 2147483647 w 925"/>
              <a:gd name="T1" fmla="*/ 2147483647 h 364"/>
              <a:gd name="T2" fmla="*/ 2147483647 w 925"/>
              <a:gd name="T3" fmla="*/ 2147483647 h 364"/>
              <a:gd name="T4" fmla="*/ 2147483647 w 925"/>
              <a:gd name="T5" fmla="*/ 2147483647 h 364"/>
              <a:gd name="T6" fmla="*/ 2147483647 w 925"/>
              <a:gd name="T7" fmla="*/ 2147483647 h 364"/>
              <a:gd name="T8" fmla="*/ 2147483647 w 925"/>
              <a:gd name="T9" fmla="*/ 2147483647 h 364"/>
              <a:gd name="T10" fmla="*/ 2147483647 w 925"/>
              <a:gd name="T11" fmla="*/ 2147483647 h 364"/>
              <a:gd name="T12" fmla="*/ 2147483647 w 925"/>
              <a:gd name="T13" fmla="*/ 2147483647 h 364"/>
              <a:gd name="T14" fmla="*/ 2147483647 w 925"/>
              <a:gd name="T15" fmla="*/ 2147483647 h 364"/>
              <a:gd name="T16" fmla="*/ 2147483647 w 925"/>
              <a:gd name="T17" fmla="*/ 2147483647 h 364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25"/>
              <a:gd name="T28" fmla="*/ 0 h 364"/>
              <a:gd name="T29" fmla="*/ 925 w 925"/>
              <a:gd name="T30" fmla="*/ 364 h 364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24" h="364">
                <a:moveTo>
                  <a:pt x="1" y="100"/>
                </a:moveTo>
                <a:cubicBezTo>
                  <a:pt x="1" y="232"/>
                  <a:pt x="1" y="364"/>
                  <a:pt x="1" y="364"/>
                </a:cubicBezTo>
                <a:lnTo>
                  <a:pt x="923" y="364"/>
                </a:lnTo>
                <a:lnTo>
                  <a:pt x="924" y="98"/>
                </a:lnTo>
                <a:cubicBezTo>
                  <a:pt x="925" y="57"/>
                  <a:pt x="919" y="40"/>
                  <a:pt x="903" y="22"/>
                </a:cubicBezTo>
                <a:cubicBezTo>
                  <a:pt x="887" y="4"/>
                  <a:pt x="862" y="1"/>
                  <a:pt x="822" y="3"/>
                </a:cubicBezTo>
                <a:lnTo>
                  <a:pt x="99" y="2"/>
                </a:lnTo>
                <a:cubicBezTo>
                  <a:pt x="61" y="0"/>
                  <a:pt x="37" y="10"/>
                  <a:pt x="21" y="26"/>
                </a:cubicBezTo>
                <a:cubicBezTo>
                  <a:pt x="5" y="42"/>
                  <a:pt x="0" y="65"/>
                  <a:pt x="1" y="100"/>
                </a:cubicBezTo>
                <a:close/>
              </a:path>
            </a:pathLst>
          </a:custGeom>
          <a:solidFill>
            <a:srgbClr val="9999FF"/>
          </a:solidFill>
          <a:ln w="9525">
            <a:round/>
          </a:ln>
          <a:scene3d>
            <a:camera prst="legacyPerspectiveTopRight"/>
            <a:lightRig rig="legacyNormal2" dir="t"/>
          </a:scene3d>
          <a:sp3d extrusionH="430200" prstMaterial="legacyPlastic">
            <a:bevelT w="13500" h="13500" prst="angle"/>
            <a:bevelB w="13500" h="13500" prst="angle"/>
            <a:extrusionClr>
              <a:srgbClr val="9999FF"/>
            </a:extrusionClr>
          </a:sp3d>
        </p:spPr>
        <p:txBody>
          <a:bodyPr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71" name="Freeform 7"/>
          <p:cNvSpPr/>
          <p:nvPr/>
        </p:nvSpPr>
        <p:spPr bwMode="gray">
          <a:xfrm>
            <a:off x="2805113" y="1868488"/>
            <a:ext cx="1501775" cy="669925"/>
          </a:xfrm>
          <a:custGeom>
            <a:gdLst>
              <a:gd name="T0" fmla="*/ 2147483647 w 925"/>
              <a:gd name="T1" fmla="*/ 2147483647 h 364"/>
              <a:gd name="T2" fmla="*/ 2147483647 w 925"/>
              <a:gd name="T3" fmla="*/ 2147483647 h 364"/>
              <a:gd name="T4" fmla="*/ 2147483647 w 925"/>
              <a:gd name="T5" fmla="*/ 2147483647 h 364"/>
              <a:gd name="T6" fmla="*/ 2147483647 w 925"/>
              <a:gd name="T7" fmla="*/ 2147483647 h 364"/>
              <a:gd name="T8" fmla="*/ 2147483647 w 925"/>
              <a:gd name="T9" fmla="*/ 2147483647 h 364"/>
              <a:gd name="T10" fmla="*/ 2147483647 w 925"/>
              <a:gd name="T11" fmla="*/ 2147483647 h 364"/>
              <a:gd name="T12" fmla="*/ 2147483647 w 925"/>
              <a:gd name="T13" fmla="*/ 2147483647 h 364"/>
              <a:gd name="T14" fmla="*/ 2147483647 w 925"/>
              <a:gd name="T15" fmla="*/ 2147483647 h 364"/>
              <a:gd name="T16" fmla="*/ 2147483647 w 925"/>
              <a:gd name="T17" fmla="*/ 2147483647 h 364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25"/>
              <a:gd name="T28" fmla="*/ 0 h 364"/>
              <a:gd name="T29" fmla="*/ 925 w 925"/>
              <a:gd name="T30" fmla="*/ 364 h 364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24" h="364">
                <a:moveTo>
                  <a:pt x="1" y="100"/>
                </a:moveTo>
                <a:cubicBezTo>
                  <a:pt x="1" y="232"/>
                  <a:pt x="1" y="364"/>
                  <a:pt x="1" y="364"/>
                </a:cubicBezTo>
                <a:lnTo>
                  <a:pt x="923" y="364"/>
                </a:lnTo>
                <a:lnTo>
                  <a:pt x="924" y="98"/>
                </a:lnTo>
                <a:cubicBezTo>
                  <a:pt x="925" y="57"/>
                  <a:pt x="919" y="40"/>
                  <a:pt x="903" y="22"/>
                </a:cubicBezTo>
                <a:cubicBezTo>
                  <a:pt x="887" y="4"/>
                  <a:pt x="862" y="1"/>
                  <a:pt x="822" y="3"/>
                </a:cubicBezTo>
                <a:lnTo>
                  <a:pt x="99" y="2"/>
                </a:lnTo>
                <a:cubicBezTo>
                  <a:pt x="61" y="0"/>
                  <a:pt x="37" y="10"/>
                  <a:pt x="21" y="26"/>
                </a:cubicBezTo>
                <a:cubicBezTo>
                  <a:pt x="5" y="42"/>
                  <a:pt x="0" y="65"/>
                  <a:pt x="1" y="100"/>
                </a:cubicBezTo>
                <a:close/>
              </a:path>
            </a:pathLst>
          </a:custGeom>
          <a:solidFill>
            <a:srgbClr val="6ACE32"/>
          </a:solidFill>
          <a:ln w="9525">
            <a:round/>
          </a:ln>
          <a:scene3d>
            <a:camera prst="legacyPerspectiveTopRight"/>
            <a:lightRig rig="legacyNormal2" dir="t"/>
          </a:scene3d>
          <a:sp3d extrusionH="430200" prstMaterial="legacyPlastic">
            <a:bevelT w="13500" h="13500" prst="angle"/>
            <a:bevelB w="13500" h="13500" prst="angle"/>
            <a:extrusionClr>
              <a:srgbClr val="6ACE32"/>
            </a:extrusionClr>
          </a:sp3d>
        </p:spPr>
        <p:txBody>
          <a:bodyPr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72" name="Freeform 8"/>
          <p:cNvSpPr/>
          <p:nvPr/>
        </p:nvSpPr>
        <p:spPr bwMode="gray">
          <a:xfrm>
            <a:off x="4295775" y="1868488"/>
            <a:ext cx="1503363" cy="669925"/>
          </a:xfrm>
          <a:custGeom>
            <a:gdLst>
              <a:gd name="T0" fmla="*/ 2147483647 w 925"/>
              <a:gd name="T1" fmla="*/ 2147483647 h 364"/>
              <a:gd name="T2" fmla="*/ 2147483647 w 925"/>
              <a:gd name="T3" fmla="*/ 2147483647 h 364"/>
              <a:gd name="T4" fmla="*/ 2147483647 w 925"/>
              <a:gd name="T5" fmla="*/ 2147483647 h 364"/>
              <a:gd name="T6" fmla="*/ 2147483647 w 925"/>
              <a:gd name="T7" fmla="*/ 2147483647 h 364"/>
              <a:gd name="T8" fmla="*/ 2147483647 w 925"/>
              <a:gd name="T9" fmla="*/ 2147483647 h 364"/>
              <a:gd name="T10" fmla="*/ 2147483647 w 925"/>
              <a:gd name="T11" fmla="*/ 2147483647 h 364"/>
              <a:gd name="T12" fmla="*/ 2147483647 w 925"/>
              <a:gd name="T13" fmla="*/ 2147483647 h 364"/>
              <a:gd name="T14" fmla="*/ 2147483647 w 925"/>
              <a:gd name="T15" fmla="*/ 2147483647 h 364"/>
              <a:gd name="T16" fmla="*/ 2147483647 w 925"/>
              <a:gd name="T17" fmla="*/ 2147483647 h 364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925"/>
              <a:gd name="T28" fmla="*/ 0 h 364"/>
              <a:gd name="T29" fmla="*/ 925 w 925"/>
              <a:gd name="T30" fmla="*/ 364 h 364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924" h="364">
                <a:moveTo>
                  <a:pt x="1" y="100"/>
                </a:moveTo>
                <a:cubicBezTo>
                  <a:pt x="1" y="232"/>
                  <a:pt x="1" y="364"/>
                  <a:pt x="1" y="364"/>
                </a:cubicBezTo>
                <a:lnTo>
                  <a:pt x="923" y="364"/>
                </a:lnTo>
                <a:lnTo>
                  <a:pt x="924" y="98"/>
                </a:lnTo>
                <a:cubicBezTo>
                  <a:pt x="925" y="57"/>
                  <a:pt x="919" y="40"/>
                  <a:pt x="903" y="22"/>
                </a:cubicBezTo>
                <a:cubicBezTo>
                  <a:pt x="887" y="4"/>
                  <a:pt x="862" y="1"/>
                  <a:pt x="822" y="3"/>
                </a:cubicBezTo>
                <a:lnTo>
                  <a:pt x="99" y="2"/>
                </a:lnTo>
                <a:cubicBezTo>
                  <a:pt x="61" y="0"/>
                  <a:pt x="37" y="10"/>
                  <a:pt x="21" y="26"/>
                </a:cubicBezTo>
                <a:cubicBezTo>
                  <a:pt x="5" y="42"/>
                  <a:pt x="0" y="65"/>
                  <a:pt x="1" y="100"/>
                </a:cubicBezTo>
                <a:close/>
              </a:path>
            </a:pathLst>
          </a:custGeom>
          <a:solidFill>
            <a:srgbClr val="6ACE32"/>
          </a:solidFill>
          <a:ln w="9525">
            <a:round/>
          </a:ln>
          <a:scene3d>
            <a:camera prst="legacyPerspectiveTop"/>
            <a:lightRig rig="legacyNormal2" dir="t"/>
          </a:scene3d>
          <a:sp3d extrusionH="430200" prstMaterial="legacyPlastic">
            <a:bevelT w="13500" h="13500" prst="angle"/>
            <a:bevelB w="13500" h="13500" prst="angle"/>
            <a:extrusionClr>
              <a:srgbClr val="6ACE32"/>
            </a:extrusionClr>
          </a:sp3d>
        </p:spPr>
        <p:txBody>
          <a:bodyPr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73" name="Rectangle 15"/>
          <p:cNvSpPr>
            <a:spLocks noChangeArrowheads="1"/>
          </p:cNvSpPr>
          <p:nvPr/>
        </p:nvSpPr>
        <p:spPr bwMode="gray">
          <a:xfrm>
            <a:off x="4289425" y="3771900"/>
            <a:ext cx="1495425" cy="644525"/>
          </a:xfrm>
          <a:prstGeom prst="rect">
            <a:avLst/>
          </a:prstGeom>
          <a:gradFill rotWithShape="1">
            <a:gsLst>
              <a:gs pos="0">
                <a:srgbClr val="DDDDDD"/>
              </a:gs>
              <a:gs pos="100000">
                <a:srgbClr val="F4F4F4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buFont typeface="Arial"/>
              <a:buNone/>
            </a:pPr>
            <a:r>
              <a:rPr lang="en-US" altLang="zh-CN" sz="2400" b="1" baseline="0">
                <a:latin typeface="Arial"/>
                <a:ea typeface="黑体" pitchFamily="2" charset="-122"/>
              </a:rPr>
              <a:t>0.14%</a:t>
            </a:r>
          </a:p>
        </p:txBody>
      </p:sp>
      <p:sp>
        <p:nvSpPr>
          <p:cNvPr id="11274" name="Rectangle 16"/>
          <p:cNvSpPr>
            <a:spLocks noChangeArrowheads="1"/>
          </p:cNvSpPr>
          <p:nvPr/>
        </p:nvSpPr>
        <p:spPr bwMode="gray">
          <a:xfrm>
            <a:off x="2795588" y="3771900"/>
            <a:ext cx="1493837" cy="644525"/>
          </a:xfrm>
          <a:prstGeom prst="rect">
            <a:avLst/>
          </a:prstGeom>
          <a:gradFill rotWithShape="1">
            <a:gsLst>
              <a:gs pos="0">
                <a:srgbClr val="DDDDDD"/>
              </a:gs>
              <a:gs pos="100000">
                <a:srgbClr val="F4F4F4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buFont typeface="Arial"/>
              <a:buNone/>
            </a:pPr>
            <a:r>
              <a:rPr lang="zh-CN" altLang="en-US" sz="18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昆明</a:t>
            </a:r>
          </a:p>
        </p:txBody>
      </p:sp>
      <p:sp>
        <p:nvSpPr>
          <p:cNvPr id="11275" name="Rectangle 17"/>
          <p:cNvSpPr>
            <a:spLocks noChangeArrowheads="1"/>
          </p:cNvSpPr>
          <p:nvPr/>
        </p:nvSpPr>
        <p:spPr bwMode="gray">
          <a:xfrm>
            <a:off x="1303338" y="3771900"/>
            <a:ext cx="1492250" cy="644525"/>
          </a:xfrm>
          <a:prstGeom prst="rect">
            <a:avLst/>
          </a:prstGeom>
          <a:gradFill rotWithShape="1">
            <a:gsLst>
              <a:gs pos="0">
                <a:srgbClr val="99CCFF"/>
              </a:gs>
              <a:gs pos="100000">
                <a:srgbClr val="CAE5FF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/>
              <a:buNone/>
            </a:pPr>
            <a:r>
              <a:rPr lang="en-US" altLang="zh-CN" sz="2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05-06</a:t>
            </a:r>
            <a:r>
              <a:rPr lang="zh-CN" altLang="en-US" sz="2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年</a:t>
            </a:r>
          </a:p>
        </p:txBody>
      </p:sp>
      <p:sp>
        <p:nvSpPr>
          <p:cNvPr id="11276" name="Rectangle 19"/>
          <p:cNvSpPr>
            <a:spLocks noChangeArrowheads="1"/>
          </p:cNvSpPr>
          <p:nvPr/>
        </p:nvSpPr>
        <p:spPr bwMode="gray">
          <a:xfrm>
            <a:off x="4289425" y="3127375"/>
            <a:ext cx="1495425" cy="644525"/>
          </a:xfrm>
          <a:prstGeom prst="rect">
            <a:avLst/>
          </a:prstGeom>
          <a:gradFill rotWithShape="1">
            <a:gsLst>
              <a:gs pos="0">
                <a:srgbClr val="FEBB72"/>
              </a:gs>
              <a:gs pos="100000">
                <a:srgbClr val="FFE9D2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buFont typeface="Arial"/>
              <a:buNone/>
            </a:pPr>
            <a:r>
              <a:rPr lang="en-US" altLang="zh-CN" sz="2400" b="1" baseline="0">
                <a:latin typeface="Arial"/>
                <a:ea typeface="黑体" pitchFamily="2" charset="-122"/>
              </a:rPr>
              <a:t>0.40%</a:t>
            </a:r>
          </a:p>
        </p:txBody>
      </p:sp>
      <p:sp>
        <p:nvSpPr>
          <p:cNvPr id="11277" name="Rectangle 20"/>
          <p:cNvSpPr>
            <a:spLocks noChangeArrowheads="1"/>
          </p:cNvSpPr>
          <p:nvPr/>
        </p:nvSpPr>
        <p:spPr bwMode="gray">
          <a:xfrm>
            <a:off x="2795588" y="3127375"/>
            <a:ext cx="1493837" cy="644525"/>
          </a:xfrm>
          <a:prstGeom prst="rect">
            <a:avLst/>
          </a:prstGeom>
          <a:gradFill rotWithShape="1">
            <a:gsLst>
              <a:gs pos="0">
                <a:srgbClr val="FEBB72"/>
              </a:gs>
              <a:gs pos="100000">
                <a:srgbClr val="FFE9D2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buFont typeface="Arial"/>
              <a:buNone/>
            </a:pPr>
            <a:r>
              <a:rPr lang="zh-CN" altLang="en-US" sz="18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河北</a:t>
            </a:r>
            <a:r>
              <a:rPr lang="zh-CN" altLang="en-US" sz="32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*</a:t>
            </a:r>
          </a:p>
        </p:txBody>
      </p:sp>
      <p:sp>
        <p:nvSpPr>
          <p:cNvPr id="11278" name="Rectangle 21"/>
          <p:cNvSpPr>
            <a:spLocks noChangeArrowheads="1"/>
          </p:cNvSpPr>
          <p:nvPr/>
        </p:nvSpPr>
        <p:spPr bwMode="gray">
          <a:xfrm>
            <a:off x="1303338" y="3127375"/>
            <a:ext cx="1492250" cy="644525"/>
          </a:xfrm>
          <a:prstGeom prst="rect">
            <a:avLst/>
          </a:prstGeom>
          <a:gradFill rotWithShape="1">
            <a:gsLst>
              <a:gs pos="0">
                <a:srgbClr val="99CCFF"/>
              </a:gs>
              <a:gs pos="100000">
                <a:srgbClr val="CAE5FF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/>
              <a:buNone/>
            </a:pPr>
            <a:r>
              <a:rPr lang="en-US" altLang="zh-CN" sz="2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2004-05</a:t>
            </a:r>
            <a:r>
              <a:rPr lang="zh-CN" altLang="en-US" sz="2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年</a:t>
            </a:r>
          </a:p>
        </p:txBody>
      </p:sp>
      <p:sp>
        <p:nvSpPr>
          <p:cNvPr id="11279" name="Rectangle 22"/>
          <p:cNvSpPr>
            <a:spLocks noChangeArrowheads="1"/>
          </p:cNvSpPr>
          <p:nvPr/>
        </p:nvSpPr>
        <p:spPr bwMode="gray">
          <a:xfrm>
            <a:off x="5724525" y="2493963"/>
            <a:ext cx="1928813" cy="1900237"/>
          </a:xfrm>
          <a:prstGeom prst="rect">
            <a:avLst/>
          </a:prstGeom>
          <a:gradFill rotWithShape="1">
            <a:gsLst>
              <a:gs pos="0">
                <a:srgbClr val="FAFAC2"/>
              </a:gs>
              <a:gs pos="100000">
                <a:srgbClr val="FEFEF1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lnSpc>
                <a:spcPct val="110000"/>
              </a:lnSpc>
              <a:buFont typeface="Arial"/>
              <a:buNone/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１． </a:t>
            </a:r>
            <a:r>
              <a:rPr lang="en-US" altLang="zh-CN" sz="2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*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该调查还发现，农村及独居均是危险因素</a:t>
            </a:r>
          </a:p>
          <a:p>
            <a:pPr algn="l">
              <a:lnSpc>
                <a:spcPct val="110000"/>
              </a:lnSpc>
              <a:buFont typeface="Arial"/>
              <a:buNone/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２．国内报告的数字均远低于多数国外报道，原因值得探讨</a:t>
            </a:r>
          </a:p>
        </p:txBody>
      </p:sp>
      <p:sp>
        <p:nvSpPr>
          <p:cNvPr id="11280" name="Rectangle 24"/>
          <p:cNvSpPr>
            <a:spLocks noChangeArrowheads="1"/>
          </p:cNvSpPr>
          <p:nvPr/>
        </p:nvSpPr>
        <p:spPr bwMode="gray">
          <a:xfrm>
            <a:off x="4289425" y="2482850"/>
            <a:ext cx="1495425" cy="644525"/>
          </a:xfrm>
          <a:prstGeom prst="rect">
            <a:avLst/>
          </a:prstGeom>
          <a:gradFill rotWithShape="1">
            <a:gsLst>
              <a:gs pos="0">
                <a:srgbClr val="DDDDDD"/>
              </a:gs>
              <a:gs pos="100000">
                <a:srgbClr val="F4F4F4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buFont typeface="Arial"/>
              <a:buNone/>
            </a:pPr>
            <a:r>
              <a:rPr lang="en-US" altLang="zh-CN" sz="2400" b="1" baseline="0">
                <a:latin typeface="Arial"/>
                <a:ea typeface="黑体" pitchFamily="2" charset="-122"/>
              </a:rPr>
              <a:t>0.18%</a:t>
            </a:r>
          </a:p>
        </p:txBody>
      </p:sp>
      <p:sp>
        <p:nvSpPr>
          <p:cNvPr id="11281" name="Rectangle 25"/>
          <p:cNvSpPr>
            <a:spLocks noChangeArrowheads="1"/>
          </p:cNvSpPr>
          <p:nvPr/>
        </p:nvSpPr>
        <p:spPr bwMode="gray">
          <a:xfrm>
            <a:off x="2795588" y="2482850"/>
            <a:ext cx="1493837" cy="644525"/>
          </a:xfrm>
          <a:prstGeom prst="rect">
            <a:avLst/>
          </a:prstGeom>
          <a:gradFill rotWithShape="1">
            <a:gsLst>
              <a:gs pos="0">
                <a:srgbClr val="DDDDDD"/>
              </a:gs>
              <a:gs pos="100000">
                <a:srgbClr val="F4F4F4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buFont typeface="Arial"/>
              <a:buNone/>
            </a:pPr>
            <a:r>
              <a:rPr lang="zh-CN" altLang="en-US" sz="18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浙江</a:t>
            </a:r>
          </a:p>
        </p:txBody>
      </p:sp>
      <p:sp>
        <p:nvSpPr>
          <p:cNvPr id="11282" name="Rectangle 26"/>
          <p:cNvSpPr>
            <a:spLocks noChangeArrowheads="1"/>
          </p:cNvSpPr>
          <p:nvPr/>
        </p:nvSpPr>
        <p:spPr bwMode="gray">
          <a:xfrm>
            <a:off x="1303338" y="2482850"/>
            <a:ext cx="1492250" cy="644525"/>
          </a:xfrm>
          <a:prstGeom prst="rect">
            <a:avLst/>
          </a:prstGeom>
          <a:gradFill rotWithShape="1">
            <a:gsLst>
              <a:gs pos="0">
                <a:srgbClr val="99CCFF"/>
              </a:gs>
              <a:gs pos="100000">
                <a:srgbClr val="CAE5FF"/>
              </a:gs>
            </a:gsLst>
            <a:lin ang="0" scaled="1"/>
          </a:gra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/>
              <a:buNone/>
            </a:pPr>
            <a:r>
              <a:rPr lang="en-US" altLang="zh-CN" sz="2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2001</a:t>
            </a:r>
          </a:p>
        </p:txBody>
      </p:sp>
      <p:sp>
        <p:nvSpPr>
          <p:cNvPr id="11283" name="Line 27"/>
          <p:cNvSpPr>
            <a:spLocks noChangeShapeType="1"/>
          </p:cNvSpPr>
          <p:nvPr/>
        </p:nvSpPr>
        <p:spPr bwMode="gray">
          <a:xfrm>
            <a:off x="1303338" y="2482850"/>
            <a:ext cx="6300787" cy="0"/>
          </a:xfrm>
          <a:prstGeom prst="line">
            <a:avLst/>
          </a:prstGeom>
          <a:noFill/>
          <a:ln w="12700" cap="sq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84" name="Line 28"/>
          <p:cNvSpPr>
            <a:spLocks noChangeShapeType="1"/>
          </p:cNvSpPr>
          <p:nvPr/>
        </p:nvSpPr>
        <p:spPr bwMode="gray">
          <a:xfrm flipH="1">
            <a:off x="1303338" y="2482850"/>
            <a:ext cx="0" cy="1992313"/>
          </a:xfrm>
          <a:prstGeom prst="line">
            <a:avLst/>
          </a:prstGeom>
          <a:noFill/>
          <a:ln w="12700" cap="sq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85" name="Line 29"/>
          <p:cNvSpPr>
            <a:spLocks noChangeShapeType="1"/>
          </p:cNvSpPr>
          <p:nvPr/>
        </p:nvSpPr>
        <p:spPr bwMode="gray">
          <a:xfrm flipH="1">
            <a:off x="7683500" y="1939925"/>
            <a:ext cx="7938" cy="2535238"/>
          </a:xfrm>
          <a:prstGeom prst="line">
            <a:avLst/>
          </a:prstGeom>
          <a:noFill/>
          <a:ln w="12700" cap="sq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86" name="Line 31"/>
          <p:cNvSpPr>
            <a:spLocks noChangeShapeType="1"/>
          </p:cNvSpPr>
          <p:nvPr/>
        </p:nvSpPr>
        <p:spPr bwMode="gray">
          <a:xfrm>
            <a:off x="2795588" y="2482850"/>
            <a:ext cx="22225" cy="1992313"/>
          </a:xfrm>
          <a:prstGeom prst="line">
            <a:avLst/>
          </a:prstGeom>
          <a:noFill/>
          <a:ln w="12700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87" name="Line 32"/>
          <p:cNvSpPr>
            <a:spLocks noChangeShapeType="1"/>
          </p:cNvSpPr>
          <p:nvPr/>
        </p:nvSpPr>
        <p:spPr bwMode="gray">
          <a:xfrm>
            <a:off x="4289425" y="2482850"/>
            <a:ext cx="44450" cy="1992313"/>
          </a:xfrm>
          <a:prstGeom prst="line">
            <a:avLst/>
          </a:prstGeom>
          <a:noFill/>
          <a:ln w="12700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88" name="Line 33"/>
          <p:cNvSpPr>
            <a:spLocks noChangeShapeType="1"/>
          </p:cNvSpPr>
          <p:nvPr/>
        </p:nvSpPr>
        <p:spPr bwMode="gray">
          <a:xfrm flipH="1">
            <a:off x="5770563" y="2482850"/>
            <a:ext cx="14287" cy="1900238"/>
          </a:xfrm>
          <a:prstGeom prst="line">
            <a:avLst/>
          </a:prstGeom>
          <a:noFill/>
          <a:ln w="12700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89" name="Line 34"/>
          <p:cNvSpPr>
            <a:spLocks noChangeShapeType="1"/>
          </p:cNvSpPr>
          <p:nvPr/>
        </p:nvSpPr>
        <p:spPr bwMode="gray">
          <a:xfrm>
            <a:off x="1303338" y="3127375"/>
            <a:ext cx="4421187" cy="14288"/>
          </a:xfrm>
          <a:prstGeom prst="line">
            <a:avLst/>
          </a:prstGeom>
          <a:noFill/>
          <a:ln w="12700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90" name="Line 35"/>
          <p:cNvSpPr>
            <a:spLocks noChangeShapeType="1"/>
          </p:cNvSpPr>
          <p:nvPr/>
        </p:nvSpPr>
        <p:spPr bwMode="gray">
          <a:xfrm>
            <a:off x="1303338" y="3771900"/>
            <a:ext cx="4492625" cy="17463"/>
          </a:xfrm>
          <a:prstGeom prst="line">
            <a:avLst/>
          </a:prstGeom>
          <a:noFill/>
          <a:ln w="12700">
            <a:solidFill>
              <a:srgbClr val="F8F8F8"/>
            </a:solidFill>
            <a:round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1291" name="Text Box 38"/>
          <p:cNvSpPr txBox="1">
            <a:spLocks noChangeArrowheads="1"/>
          </p:cNvSpPr>
          <p:nvPr/>
        </p:nvSpPr>
        <p:spPr bwMode="gray">
          <a:xfrm>
            <a:off x="1258888" y="1989138"/>
            <a:ext cx="1579562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调查年份</a:t>
            </a:r>
          </a:p>
        </p:txBody>
      </p:sp>
      <p:sp>
        <p:nvSpPr>
          <p:cNvPr id="11292" name="Text Box 39"/>
          <p:cNvSpPr txBox="1">
            <a:spLocks noChangeArrowheads="1"/>
          </p:cNvSpPr>
          <p:nvPr/>
        </p:nvSpPr>
        <p:spPr bwMode="gray">
          <a:xfrm>
            <a:off x="2757488" y="1989138"/>
            <a:ext cx="1579562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地区</a:t>
            </a:r>
          </a:p>
        </p:txBody>
      </p:sp>
      <p:sp>
        <p:nvSpPr>
          <p:cNvPr id="11293" name="Text Box 40"/>
          <p:cNvSpPr txBox="1">
            <a:spLocks noChangeArrowheads="1"/>
          </p:cNvSpPr>
          <p:nvPr/>
        </p:nvSpPr>
        <p:spPr bwMode="gray">
          <a:xfrm>
            <a:off x="4248150" y="1989138"/>
            <a:ext cx="15795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患病率</a:t>
            </a:r>
          </a:p>
        </p:txBody>
      </p:sp>
      <p:sp>
        <p:nvSpPr>
          <p:cNvPr id="10274" name="Rectangle 76"/>
          <p:cNvSpPr>
            <a:spLocks noGrp="1"/>
          </p:cNvSpPr>
          <p:nvPr>
            <p:ph type="title"/>
          </p:nvPr>
        </p:nvSpPr>
        <p:spPr>
          <a:xfrm>
            <a:off x="468313" y="35718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惊恐障碍概述－流行病学３</a:t>
            </a:r>
          </a:p>
        </p:txBody>
      </p:sp>
      <p:sp>
        <p:nvSpPr>
          <p:cNvPr id="11295" name="Text Box 40"/>
          <p:cNvSpPr txBox="1">
            <a:spLocks noChangeArrowheads="1"/>
          </p:cNvSpPr>
          <p:nvPr/>
        </p:nvSpPr>
        <p:spPr bwMode="gray">
          <a:xfrm>
            <a:off x="5940425" y="1993900"/>
            <a:ext cx="1579563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备注</a:t>
            </a:r>
          </a:p>
        </p:txBody>
      </p:sp>
      <p:sp>
        <p:nvSpPr>
          <p:cNvPr id="3" name="Text Box 38"/>
          <p:cNvSpPr txBox="1">
            <a:spLocks noChangeArrowheads="1"/>
          </p:cNvSpPr>
          <p:nvPr/>
        </p:nvSpPr>
        <p:spPr bwMode="gray">
          <a:xfrm>
            <a:off x="2832100" y="4508500"/>
            <a:ext cx="3240088" cy="579438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17961" dir="2700000" algn="ctr" rotWithShape="0">
              <a:srgbClr val="080808">
                <a:alpha val="50000"/>
              </a:srgb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2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国内患病率数据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329C8D-EC78-4CF3-9F73-32B514352964}" type="slidenum">
              <a:rPr lang="en-US" altLang="zh-CN"/>
              <a:pPr>
                <a:defRPr/>
              </a:pPr>
              <a:t>8</a:t>
            </a:fld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>
          <a:xfrm>
            <a:off x="1000125" y="1500188"/>
            <a:ext cx="7199313" cy="43815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en-US" altLang="zh-CN" b="1" smtClean="0"/>
              <a:t>  </a:t>
            </a:r>
            <a:r>
              <a:rPr lang="zh-CN" altLang="en-US" b="1" smtClean="0"/>
              <a:t>生物学机制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en-US" altLang="zh-CN" sz="2000" b="1" smtClean="0">
                <a:solidFill>
                  <a:srgbClr val="FF9900"/>
                </a:solidFill>
              </a:rPr>
              <a:t>&gt;&gt;&gt; </a:t>
            </a:r>
            <a:r>
              <a:rPr lang="zh-CN" altLang="en-US" sz="2400" b="1" smtClean="0"/>
              <a:t>神经内分泌异常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zh-CN" altLang="en-US" sz="2000" b="1" smtClean="0"/>
              <a:t>      </a:t>
            </a:r>
            <a:r>
              <a:rPr lang="en-US" altLang="zh-CN" sz="2000" b="1" smtClean="0"/>
              <a:t>-  </a:t>
            </a:r>
            <a:r>
              <a:rPr lang="zh-CN" altLang="en-US" sz="1800" b="1" smtClean="0"/>
              <a:t>乳酸盐代谢异常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zh-CN" altLang="en-US" sz="2000" b="1" smtClean="0"/>
              <a:t>      </a:t>
            </a:r>
            <a:r>
              <a:rPr lang="en-US" altLang="zh-CN" sz="2000" b="1" smtClean="0"/>
              <a:t>-  </a:t>
            </a:r>
            <a:r>
              <a:rPr lang="zh-CN" altLang="en-US" sz="2000" b="1" smtClean="0"/>
              <a:t>肾上腺素和</a:t>
            </a:r>
            <a:r>
              <a:rPr lang="en-US" altLang="zh-CN" sz="2000" b="1" smtClean="0"/>
              <a:t>5-HT</a:t>
            </a:r>
            <a:r>
              <a:rPr lang="zh-CN" altLang="en-US" sz="2000" b="1" smtClean="0"/>
              <a:t>神经受体功能失调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zh-CN" altLang="en-US" sz="2000" b="1" smtClean="0"/>
              <a:t>      </a:t>
            </a:r>
            <a:r>
              <a:rPr lang="en-US" altLang="zh-CN" sz="2000" b="1" smtClean="0"/>
              <a:t>-  </a:t>
            </a:r>
            <a:r>
              <a:rPr lang="zh-CN" altLang="en-US" sz="2000" b="1" smtClean="0"/>
              <a:t>苯二氮䓬类受体敏感性降低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zh-CN" altLang="en-US" sz="2000" b="1" smtClean="0"/>
              <a:t>      </a:t>
            </a:r>
            <a:r>
              <a:rPr lang="en-US" altLang="zh-CN" sz="2000" b="1" smtClean="0"/>
              <a:t>-  </a:t>
            </a:r>
            <a:r>
              <a:rPr lang="zh-CN" altLang="en-US" sz="2000" b="1" smtClean="0"/>
              <a:t>神经内分泌功能失调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en-US" altLang="zh-CN" sz="2000" b="1" smtClean="0">
                <a:solidFill>
                  <a:srgbClr val="FF9900"/>
                </a:solidFill>
              </a:rPr>
              <a:t>&gt;&gt;&gt; </a:t>
            </a:r>
            <a:r>
              <a:rPr lang="zh-CN" altLang="en-US" sz="2400" b="1" smtClean="0"/>
              <a:t>神经解剖假说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zh-CN" altLang="en-US" sz="2000" b="1" smtClean="0"/>
              <a:t>      </a:t>
            </a:r>
            <a:r>
              <a:rPr lang="en-US" altLang="zh-CN" sz="2000" b="1" smtClean="0"/>
              <a:t>-  </a:t>
            </a:r>
            <a:r>
              <a:rPr lang="zh-CN" altLang="en-US" sz="2000" b="1" smtClean="0"/>
              <a:t>大脑杏仁核和边缘结构参与</a:t>
            </a:r>
            <a:r>
              <a:rPr lang="en-US" altLang="zh-CN" sz="2000" b="1" smtClean="0"/>
              <a:t>PD</a:t>
            </a:r>
            <a:r>
              <a:rPr lang="zh-CN" altLang="en-US" sz="2000" b="1" smtClean="0"/>
              <a:t>发病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en-US" altLang="zh-CN" sz="2000" b="1" smtClean="0">
                <a:solidFill>
                  <a:srgbClr val="FF9900"/>
                </a:solidFill>
              </a:rPr>
              <a:t>&gt;&gt;&gt; </a:t>
            </a:r>
            <a:r>
              <a:rPr lang="zh-CN" altLang="en-US" sz="2400" b="1" smtClean="0"/>
              <a:t>遗传易感性和环境因素</a:t>
            </a:r>
            <a:endParaRPr lang="en-US" altLang="zh-CN" sz="2400" b="1" smtClean="0"/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endParaRPr lang="zh-CN" altLang="en-US" sz="2000" b="1" smtClean="0"/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  </a:t>
            </a:r>
            <a:r>
              <a:rPr lang="zh-CN" altLang="en-US" b="1" smtClean="0"/>
              <a:t>认知行为理论</a:t>
            </a:r>
          </a:p>
          <a:p>
            <a:pPr marL="0" indent="0" eaLnBrk="1" hangingPunct="1">
              <a:lnSpc>
                <a:spcPct val="90000"/>
              </a:lnSpc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en-US" altLang="zh-CN" sz="2000" b="1" smtClean="0">
                <a:solidFill>
                  <a:srgbClr val="FF9900"/>
                </a:solidFill>
              </a:rPr>
              <a:t>&gt;&gt;&gt; </a:t>
            </a:r>
            <a:r>
              <a:rPr lang="zh-CN" altLang="en-US" sz="2400" b="1" smtClean="0"/>
              <a:t>特殊环境下获得的条件反射，是一种恐惧反应</a:t>
            </a:r>
          </a:p>
        </p:txBody>
      </p:sp>
      <p:sp>
        <p:nvSpPr>
          <p:cNvPr id="12292" name="Rectangle 115"/>
          <p:cNvSpPr>
            <a:spLocks noGrp="1"/>
          </p:cNvSpPr>
          <p:nvPr>
            <p:ph type="title"/>
          </p:nvPr>
        </p:nvSpPr>
        <p:spPr>
          <a:xfrm>
            <a:off x="468313" y="35718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惊恐障碍概述－病因病理机制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E0D260-994C-4504-AA1D-8F408AC5102F}" type="slidenum">
              <a:rPr lang="en-US" altLang="zh-CN"/>
              <a:pPr>
                <a:defRPr/>
              </a:pPr>
              <a:t>9</a:t>
            </a:fld>
          </a:p>
        </p:txBody>
      </p:sp>
      <p:sp>
        <p:nvSpPr>
          <p:cNvPr id="13315" name="Rectangle 2"/>
          <p:cNvSpPr>
            <a:spLocks noGrp="1"/>
          </p:cNvSpPr>
          <p:nvPr>
            <p:ph type="title"/>
          </p:nvPr>
        </p:nvSpPr>
        <p:spPr>
          <a:xfrm>
            <a:off x="500063" y="4286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惊恐障碍的临床诊断和评估</a:t>
            </a:r>
          </a:p>
        </p:txBody>
      </p:sp>
      <p:grpSp>
        <p:nvGrpSpPr>
          <p:cNvPr id="13316" name="Group 3"/>
          <p:cNvGrpSpPr/>
          <p:nvPr/>
        </p:nvGrpSpPr>
        <p:grpSpPr>
          <a:xfrm>
            <a:off x="2617788" y="2725738"/>
            <a:ext cx="5311775" cy="688975"/>
            <a:chOff x="720" y="1392"/>
            <a:chExt cx="4058" cy="480"/>
          </a:xfrm>
        </p:grpSpPr>
        <p:sp>
          <p:nvSpPr>
            <p:cNvPr id="1624068" name="AutoShape 4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chemeClr val="accent2">
                    <a:gamma/>
                    <a:shade val="92157"/>
                    <a:invGamma/>
                  </a:schemeClr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13353" name="Group 5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624070" name="AutoShape 6"/>
              <p:cNvSpPr>
                <a:spLocks noChangeArrowheads="1"/>
              </p:cNvSpPr>
              <p:nvPr/>
            </p:nvSpPr>
            <p:spPr bwMode="gray">
              <a:xfrm>
                <a:off x="744" y="1736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2">
                      <a:alpha val="0"/>
                    </a:schemeClr>
                  </a:gs>
                  <a:gs pos="100000">
                    <a:schemeClr val="accent2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624071" name="AutoShape 7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2">
                      <a:gamma/>
                      <a:tint val="0"/>
                      <a:invGamma/>
                    </a:schemeClr>
                  </a:gs>
                  <a:gs pos="100000">
                    <a:schemeClr val="accent2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grpSp>
        <p:nvGrpSpPr>
          <p:cNvPr id="13317" name="Group 8"/>
          <p:cNvGrpSpPr/>
          <p:nvPr/>
        </p:nvGrpSpPr>
        <p:grpSpPr>
          <a:xfrm>
            <a:off x="2617788" y="4287838"/>
            <a:ext cx="5311775" cy="688975"/>
            <a:chOff x="720" y="1392"/>
            <a:chExt cx="4058" cy="480"/>
          </a:xfrm>
        </p:grpSpPr>
        <p:sp>
          <p:nvSpPr>
            <p:cNvPr id="1624073" name="AutoShape 9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hlink"/>
                </a:gs>
                <a:gs pos="50000">
                  <a:schemeClr val="hlink">
                    <a:gamma/>
                    <a:shade val="92157"/>
                    <a:invGamma/>
                  </a:schemeClr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13349" name="Group 10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624075" name="AutoShape 11"/>
              <p:cNvSpPr>
                <a:spLocks noChangeArrowheads="1"/>
              </p:cNvSpPr>
              <p:nvPr/>
            </p:nvSpPr>
            <p:spPr bwMode="gray">
              <a:xfrm>
                <a:off x="744" y="1736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hlink">
                      <a:alpha val="0"/>
                    </a:schemeClr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624076" name="AutoShape 12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100000">
                    <a:schemeClr val="hlink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grpSp>
        <p:nvGrpSpPr>
          <p:cNvPr id="13318" name="Group 13"/>
          <p:cNvGrpSpPr/>
          <p:nvPr/>
        </p:nvGrpSpPr>
        <p:grpSpPr>
          <a:xfrm>
            <a:off x="2617788" y="5145088"/>
            <a:ext cx="5311775" cy="688975"/>
            <a:chOff x="720" y="1392"/>
            <a:chExt cx="4058" cy="480"/>
          </a:xfrm>
        </p:grpSpPr>
        <p:sp>
          <p:nvSpPr>
            <p:cNvPr id="2" name="AutoShape 14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chemeClr val="folHlink">
                    <a:gamma/>
                    <a:shade val="92157"/>
                    <a:invGamma/>
                  </a:schemeClr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13345" name="Group 15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3" name="AutoShape 16"/>
              <p:cNvSpPr>
                <a:spLocks noChangeArrowheads="1"/>
              </p:cNvSpPr>
              <p:nvPr/>
            </p:nvSpPr>
            <p:spPr bwMode="gray">
              <a:xfrm>
                <a:off x="744" y="1736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folHlink">
                      <a:alpha val="0"/>
                    </a:schemeClr>
                  </a:gs>
                  <a:gs pos="100000">
                    <a:schemeClr val="folHlink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4" name="AutoShape 17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folHlink">
                      <a:gamma/>
                      <a:tint val="0"/>
                      <a:invGamma/>
                    </a:schemeClr>
                  </a:gs>
                  <a:gs pos="100000">
                    <a:schemeClr val="folHlink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grpSp>
        <p:nvGrpSpPr>
          <p:cNvPr id="13319" name="Group 18"/>
          <p:cNvGrpSpPr/>
          <p:nvPr/>
        </p:nvGrpSpPr>
        <p:grpSpPr>
          <a:xfrm>
            <a:off x="2617788" y="1862138"/>
            <a:ext cx="5311775" cy="688975"/>
            <a:chOff x="720" y="1392"/>
            <a:chExt cx="4058" cy="480"/>
          </a:xfrm>
        </p:grpSpPr>
        <p:sp>
          <p:nvSpPr>
            <p:cNvPr id="1624083" name="AutoShape 19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accent1">
                    <a:gamma/>
                    <a:shade val="92157"/>
                    <a:invGamma/>
                  </a:schemeClr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13341" name="Group 20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624085" name="AutoShape 21"/>
              <p:cNvSpPr>
                <a:spLocks noChangeArrowheads="1"/>
              </p:cNvSpPr>
              <p:nvPr/>
            </p:nvSpPr>
            <p:spPr bwMode="gray">
              <a:xfrm>
                <a:off x="744" y="1736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624086" name="AutoShape 22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gamma/>
                      <a:tint val="0"/>
                      <a:invGamma/>
                    </a:schemeClr>
                  </a:gs>
                  <a:gs pos="100000">
                    <a:schemeClr val="accent1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sp>
        <p:nvSpPr>
          <p:cNvPr id="13320" name="Text Box 23"/>
          <p:cNvSpPr txBox="1">
            <a:spLocks noChangeArrowheads="1"/>
          </p:cNvSpPr>
          <p:nvPr/>
        </p:nvSpPr>
        <p:spPr bwMode="white">
          <a:xfrm>
            <a:off x="3084513" y="1976438"/>
            <a:ext cx="44958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临床表现及疾病特点    </a:t>
            </a:r>
          </a:p>
        </p:txBody>
      </p:sp>
      <p:sp>
        <p:nvSpPr>
          <p:cNvPr id="13321" name="Text Box 24"/>
          <p:cNvSpPr txBox="1">
            <a:spLocks noChangeArrowheads="1"/>
          </p:cNvSpPr>
          <p:nvPr/>
        </p:nvSpPr>
        <p:spPr bwMode="white">
          <a:xfrm>
            <a:off x="3095625" y="2833688"/>
            <a:ext cx="44958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诊断标准和分类    </a:t>
            </a:r>
          </a:p>
        </p:txBody>
      </p:sp>
      <p:sp>
        <p:nvSpPr>
          <p:cNvPr id="13322" name="Text Box 25"/>
          <p:cNvSpPr txBox="1">
            <a:spLocks noChangeArrowheads="1"/>
          </p:cNvSpPr>
          <p:nvPr/>
        </p:nvSpPr>
        <p:spPr bwMode="white">
          <a:xfrm>
            <a:off x="3095625" y="4389438"/>
            <a:ext cx="44958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临床评估    </a:t>
            </a:r>
          </a:p>
        </p:txBody>
      </p:sp>
      <p:sp>
        <p:nvSpPr>
          <p:cNvPr id="13323" name="Text Box 26"/>
          <p:cNvSpPr txBox="1">
            <a:spLocks noChangeArrowheads="1"/>
          </p:cNvSpPr>
          <p:nvPr/>
        </p:nvSpPr>
        <p:spPr bwMode="white">
          <a:xfrm>
            <a:off x="3095625" y="5237163"/>
            <a:ext cx="44958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常用评定量表    </a:t>
            </a:r>
          </a:p>
        </p:txBody>
      </p:sp>
      <p:pic>
        <p:nvPicPr>
          <p:cNvPr id="13324" name="Picture 27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2417763" y="5137150"/>
            <a:ext cx="792162" cy="9493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325" name="Picture 28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2433638" y="4262438"/>
            <a:ext cx="792162" cy="9493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326" name="Picture 29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2433638" y="2714625"/>
            <a:ext cx="792162" cy="9493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327" name="Picture 30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2422525" y="1857375"/>
            <a:ext cx="792163" cy="9493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328" name="Text Box 31"/>
          <p:cNvSpPr txBox="1">
            <a:spLocks noChangeArrowheads="1"/>
          </p:cNvSpPr>
          <p:nvPr/>
        </p:nvSpPr>
        <p:spPr bwMode="white">
          <a:xfrm>
            <a:off x="2749550" y="5216525"/>
            <a:ext cx="3810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5</a:t>
            </a:r>
          </a:p>
        </p:txBody>
      </p:sp>
      <p:sp>
        <p:nvSpPr>
          <p:cNvPr id="13329" name="Text Box 32"/>
          <p:cNvSpPr txBox="1">
            <a:spLocks noChangeArrowheads="1"/>
          </p:cNvSpPr>
          <p:nvPr/>
        </p:nvSpPr>
        <p:spPr bwMode="white">
          <a:xfrm>
            <a:off x="2743200" y="1954213"/>
            <a:ext cx="3810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1</a:t>
            </a:r>
          </a:p>
        </p:txBody>
      </p:sp>
      <p:sp>
        <p:nvSpPr>
          <p:cNvPr id="13330" name="Text Box 33"/>
          <p:cNvSpPr txBox="1">
            <a:spLocks noChangeArrowheads="1"/>
          </p:cNvSpPr>
          <p:nvPr/>
        </p:nvSpPr>
        <p:spPr bwMode="white">
          <a:xfrm>
            <a:off x="2755900" y="2813050"/>
            <a:ext cx="3810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2</a:t>
            </a:r>
          </a:p>
        </p:txBody>
      </p:sp>
      <p:sp>
        <p:nvSpPr>
          <p:cNvPr id="13331" name="Text Box 34"/>
          <p:cNvSpPr txBox="1">
            <a:spLocks noChangeArrowheads="1"/>
          </p:cNvSpPr>
          <p:nvPr/>
        </p:nvSpPr>
        <p:spPr bwMode="white">
          <a:xfrm>
            <a:off x="2741613" y="4368800"/>
            <a:ext cx="3810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4</a:t>
            </a:r>
          </a:p>
        </p:txBody>
      </p:sp>
      <p:pic>
        <p:nvPicPr>
          <p:cNvPr id="13332" name="Picture 35" descr="clip_board"/>
          <p:cNvPicPr>
            <a:picLocks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1679575"/>
            <a:ext cx="1706563" cy="4321175"/>
          </a:xfrm>
          <a:noFill/>
        </p:spPr>
      </p:pic>
      <p:sp>
        <p:nvSpPr>
          <p:cNvPr id="13333" name="AutoShape 14"/>
          <p:cNvSpPr>
            <a:spLocks noChangeArrowheads="1"/>
          </p:cNvSpPr>
          <p:nvPr/>
        </p:nvSpPr>
        <p:spPr bwMode="gray">
          <a:xfrm>
            <a:off x="2613025" y="3502025"/>
            <a:ext cx="5311775" cy="688975"/>
          </a:xfrm>
          <a:prstGeom prst="roundRect">
            <a:avLst>
              <a:gd name="adj" fmla="val 17509"/>
            </a:avLst>
          </a:prstGeom>
          <a:solidFill>
            <a:srgbClr val="339966"/>
          </a:solidFill>
          <a:ln w="9525">
            <a:noFill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grpSp>
        <p:nvGrpSpPr>
          <p:cNvPr id="13334" name="Group 15"/>
          <p:cNvGrpSpPr/>
          <p:nvPr/>
        </p:nvGrpSpPr>
        <p:grpSpPr>
          <a:xfrm>
            <a:off x="2625725" y="3524250"/>
            <a:ext cx="5292725" cy="636588"/>
            <a:chOff x="744" y="1407"/>
            <a:chExt cx="3988" cy="444"/>
          </a:xfrm>
        </p:grpSpPr>
        <p:sp>
          <p:nvSpPr>
            <p:cNvPr id="1624080" name="AutoShape 16"/>
            <p:cNvSpPr>
              <a:spLocks noChangeArrowheads="1"/>
            </p:cNvSpPr>
            <p:nvPr/>
          </p:nvSpPr>
          <p:spPr bwMode="gray">
            <a:xfrm>
              <a:off x="744" y="1736"/>
              <a:ext cx="3988" cy="115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alpha val="0"/>
                  </a:schemeClr>
                </a:gs>
                <a:gs pos="100000">
                  <a:schemeClr val="folHlink">
                    <a:gamma/>
                    <a:tint val="0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24081" name="AutoShape 17"/>
            <p:cNvSpPr>
              <a:spLocks noChangeArrowheads="1"/>
            </p:cNvSpPr>
            <p:nvPr/>
          </p:nvSpPr>
          <p:spPr bwMode="gray">
            <a:xfrm>
              <a:off x="744" y="1407"/>
              <a:ext cx="3988" cy="115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gamma/>
                    <a:tint val="0"/>
                    <a:invGamma/>
                  </a:schemeClr>
                </a:gs>
                <a:gs pos="100000">
                  <a:schemeClr val="folHlink">
                    <a:alpha val="0"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</p:grpSp>
      <p:sp>
        <p:nvSpPr>
          <p:cNvPr id="13335" name="Text Box 26"/>
          <p:cNvSpPr txBox="1">
            <a:spLocks noChangeArrowheads="1"/>
          </p:cNvSpPr>
          <p:nvPr/>
        </p:nvSpPr>
        <p:spPr bwMode="white">
          <a:xfrm>
            <a:off x="3090863" y="3594100"/>
            <a:ext cx="4495800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鉴别诊断    </a:t>
            </a:r>
          </a:p>
        </p:txBody>
      </p:sp>
      <p:pic>
        <p:nvPicPr>
          <p:cNvPr id="13336" name="Picture 27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2413000" y="3465513"/>
            <a:ext cx="792163" cy="9493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337" name="Text Box 31"/>
          <p:cNvSpPr txBox="1">
            <a:spLocks noChangeArrowheads="1"/>
          </p:cNvSpPr>
          <p:nvPr/>
        </p:nvSpPr>
        <p:spPr bwMode="white">
          <a:xfrm>
            <a:off x="2709863" y="3538538"/>
            <a:ext cx="381000" cy="51911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7C00DB-3B32-4F2B-A751-7571D99074D9}" type="slidenum">
              <a:rPr lang="en-US" altLang="zh-CN"/>
              <a:pPr>
                <a:defRPr/>
              </a:pPr>
              <a:t>10</a:t>
            </a:fld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1692275" y="5480050"/>
            <a:ext cx="1006475" cy="309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呼吸困难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8237538" y="2449513"/>
            <a:ext cx="776287" cy="3095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晕厥感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492500" y="1879600"/>
            <a:ext cx="393700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心悸</a:t>
            </a:r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7313613" y="3937000"/>
            <a:ext cx="546100" cy="309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战悚</a:t>
            </a: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8264525" y="2095500"/>
            <a:ext cx="546100" cy="309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眩晕</a:t>
            </a:r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1187450" y="2424113"/>
            <a:ext cx="546100" cy="3095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窒息</a:t>
            </a:r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5148263" y="3751263"/>
            <a:ext cx="546100" cy="3095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失控</a:t>
            </a: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6877050" y="4686300"/>
            <a:ext cx="1236663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人格解体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/</a:t>
            </a:r>
          </a:p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现实感丧失</a:t>
            </a:r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6877050" y="4398963"/>
            <a:ext cx="1006475" cy="3095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感觉异常</a:t>
            </a:r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4316413" y="4759325"/>
            <a:ext cx="546100" cy="309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胸痛</a:t>
            </a:r>
          </a:p>
        </p:txBody>
      </p:sp>
      <p:sp>
        <p:nvSpPr>
          <p:cNvPr id="14349" name="Rectangle 14"/>
          <p:cNvSpPr>
            <a:spLocks noChangeArrowheads="1"/>
          </p:cNvSpPr>
          <p:nvPr/>
        </p:nvSpPr>
        <p:spPr bwMode="auto">
          <a:xfrm>
            <a:off x="5027613" y="4486275"/>
            <a:ext cx="776287" cy="309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频死感</a:t>
            </a:r>
          </a:p>
        </p:txBody>
      </p:sp>
      <p:sp>
        <p:nvSpPr>
          <p:cNvPr id="14350" name="Rectangle 15"/>
          <p:cNvSpPr>
            <a:spLocks noChangeArrowheads="1"/>
          </p:cNvSpPr>
          <p:nvPr/>
        </p:nvSpPr>
        <p:spPr bwMode="auto">
          <a:xfrm>
            <a:off x="5129213" y="4127500"/>
            <a:ext cx="546100" cy="309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发疯</a:t>
            </a:r>
          </a:p>
        </p:txBody>
      </p:sp>
      <p:pic>
        <p:nvPicPr>
          <p:cNvPr id="14351" name="Picture 18"/>
          <p:cNvPicPr>
            <a:picLocks noChangeArrowheads="1"/>
          </p:cNvPicPr>
          <p:nvPr/>
        </p:nvPicPr>
        <p:blipFill>
          <a:blip r:embed="rId2"/>
          <a:srcRect l="39499" t="19899" r="40419" b="14650"/>
          <a:stretch>
            <a:fillRect/>
          </a:stretch>
        </p:blipFill>
        <p:spPr bwMode="auto">
          <a:xfrm>
            <a:off x="6604000" y="5226050"/>
            <a:ext cx="800100" cy="140493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4352" name="Rectangle 24"/>
          <p:cNvSpPr>
            <a:spLocks noChangeArrowheads="1"/>
          </p:cNvSpPr>
          <p:nvPr/>
        </p:nvSpPr>
        <p:spPr bwMode="auto">
          <a:xfrm>
            <a:off x="2771775" y="3933825"/>
            <a:ext cx="1512888" cy="309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42862" tIns="17462" rIns="42862" bIns="17462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热潮红，寒战</a:t>
            </a:r>
          </a:p>
        </p:txBody>
      </p:sp>
      <p:sp>
        <p:nvSpPr>
          <p:cNvPr id="14353" name="Rectangle 25"/>
          <p:cNvSpPr>
            <a:spLocks noChangeArrowheads="1"/>
          </p:cNvSpPr>
          <p:nvPr/>
        </p:nvSpPr>
        <p:spPr bwMode="auto">
          <a:xfrm>
            <a:off x="8220075" y="2805113"/>
            <a:ext cx="635000" cy="3603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84138" tIns="41275" rIns="84138" bIns="41275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defTabSz="693738" eaLnBrk="0" hangingPunct="0">
              <a:spcBef>
                <a:spcPct val="0"/>
              </a:spcBef>
            </a:pPr>
            <a:r>
              <a:rPr lang="zh-CN" altLang="en-US" sz="1800" b="1" baseline="0">
                <a:latin typeface="Arial"/>
                <a:ea typeface="黑体" pitchFamily="2" charset="-122"/>
              </a:rPr>
              <a:t>口干</a:t>
            </a:r>
          </a:p>
        </p:txBody>
      </p:sp>
      <p:pic>
        <p:nvPicPr>
          <p:cNvPr id="14354" name="Picture 26" descr="j040942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700338" y="4286250"/>
            <a:ext cx="1089025" cy="18415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4355" name="Picture 27" descr="bd05357_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804025" y="1447800"/>
            <a:ext cx="1320800" cy="21685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4356" name="Picture 30" descr="C:\Dokumente und Einstellungen\Bandelow\Eigene Dateien\Eigene Bilder\Microsoft Clip Organizer\j0400455.jp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95288" y="2814638"/>
            <a:ext cx="2238375" cy="16795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4357" name="Picture 31" descr="j0234734"/>
          <p:cNvPicPr>
            <a:picLocks noChangeAspect="1" noChangeArrowheads="1" noCrop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268538" y="1524000"/>
            <a:ext cx="1082675" cy="12192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4358" name="Picture 19"/>
          <p:cNvPicPr>
            <a:picLocks noChangeArrowheads="1"/>
          </p:cNvPicPr>
          <p:nvPr/>
        </p:nvPicPr>
        <p:blipFill>
          <a:blip r:embed="rId7"/>
          <a:srcRect l="39510" t="19899" r="40430" b="14650"/>
          <a:stretch>
            <a:fillRect/>
          </a:stretch>
        </p:blipFill>
        <p:spPr bwMode="auto">
          <a:xfrm>
            <a:off x="7516813" y="5264150"/>
            <a:ext cx="798512" cy="14049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4359" name="Picture 23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4211638" y="1512888"/>
            <a:ext cx="2235200" cy="21669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4360" name="Picture 24"/>
          <p:cNvPicPr>
            <a:picLocks noChangeAspect="1" noChangeArrowheads="1"/>
          </p:cNvPicPr>
          <p:nvPr/>
        </p:nvPicPr>
        <p:blipFill>
          <a:blip r:embed="rId9"/>
          <a:stretch>
            <a:fillRect/>
          </a:stretch>
        </p:blipFill>
        <p:spPr bwMode="auto">
          <a:xfrm>
            <a:off x="4059238" y="5048250"/>
            <a:ext cx="1135062" cy="15049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4361" name="Picture 25"/>
          <p:cNvPicPr>
            <a:picLocks noChangeAspect="1" noChangeArrowheads="1"/>
          </p:cNvPicPr>
          <p:nvPr/>
        </p:nvPicPr>
        <p:blipFill>
          <a:blip r:embed="rId10"/>
          <a:stretch>
            <a:fillRect/>
          </a:stretch>
        </p:blipFill>
        <p:spPr bwMode="auto">
          <a:xfrm>
            <a:off x="355600" y="4543425"/>
            <a:ext cx="1263650" cy="208756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4362" name="Rectang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惊恐发作</a:t>
            </a:r>
          </a:p>
        </p:txBody>
      </p:sp>
      <p:sp>
        <p:nvSpPr>
          <p:cNvPr id="14363" name="Rectangle 15"/>
          <p:cNvSpPr>
            <a:spLocks noChangeArrowheads="1"/>
          </p:cNvSpPr>
          <p:nvPr/>
        </p:nvSpPr>
        <p:spPr bwMode="auto">
          <a:xfrm>
            <a:off x="323850" y="1341438"/>
            <a:ext cx="1728788" cy="11382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eaLnBrk="0" hangingPunct="0">
              <a:lnSpc>
                <a:spcPct val="85000"/>
              </a:lnSpc>
              <a:spcBef>
                <a:spcPts val="300"/>
              </a:spcBef>
              <a:buClr>
                <a:srgbClr val="E75200"/>
              </a:buClr>
              <a:buFont typeface="Wingdings" pitchFamily="2" charset="2"/>
              <a:buNone/>
            </a:pPr>
            <a:r>
              <a:rPr lang="zh-CN" altLang="en-US" sz="2000" b="1" baseline="0">
                <a:solidFill>
                  <a:srgbClr val="FF0000"/>
                </a:solidFill>
                <a:latin typeface="Arial"/>
                <a:ea typeface="黑体" pitchFamily="2" charset="-122"/>
                <a:cs typeface="Arial"/>
              </a:rPr>
              <a:t>内心紧张和不适感，突然发作，</a:t>
            </a:r>
            <a:r>
              <a:rPr lang="en-US" altLang="zh-CN" sz="2000" b="1" baseline="0">
                <a:solidFill>
                  <a:srgbClr val="FF0000"/>
                </a:solidFill>
                <a:latin typeface="Arial"/>
                <a:ea typeface="黑体" pitchFamily="2" charset="-122"/>
                <a:cs typeface="Arial"/>
              </a:rPr>
              <a:t>10</a:t>
            </a:r>
            <a:r>
              <a:rPr lang="zh-CN" altLang="en-US" sz="2000" b="1" baseline="0">
                <a:solidFill>
                  <a:srgbClr val="FF0000"/>
                </a:solidFill>
                <a:latin typeface="Arial"/>
                <a:ea typeface="黑体" pitchFamily="2" charset="-122"/>
                <a:cs typeface="Arial"/>
              </a:rPr>
              <a:t>分钟内迅速达高峰</a:t>
            </a:r>
            <a:endParaRPr lang="en-US" sz="2000" b="1" baseline="0">
              <a:solidFill>
                <a:srgbClr val="FF0000"/>
              </a:solidFill>
              <a:latin typeface="Arial"/>
              <a:ea typeface="黑体" pitchFamily="2" charset="-122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365969-29A1-4116-8B24-F436513073E1}" type="slidenum">
              <a:rPr lang="en-US" altLang="zh-CN"/>
              <a:pPr>
                <a:defRPr/>
              </a:pPr>
              <a:t>11</a:t>
            </a:fld>
          </a:p>
        </p:txBody>
      </p:sp>
      <p:pic>
        <p:nvPicPr>
          <p:cNvPr id="15363" name="Picture 58" descr="Picture55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16013" y="2732088"/>
            <a:ext cx="4586287" cy="38973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364" name="Rectangle 43"/>
          <p:cNvSpPr>
            <a:spLocks noGrp="1"/>
          </p:cNvSpPr>
          <p:nvPr>
            <p:ph type="title"/>
          </p:nvPr>
        </p:nvSpPr>
        <p:spPr>
          <a:xfrm>
            <a:off x="485775" y="4286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惊恐障碍－临床表现及疾病特点</a:t>
            </a:r>
          </a:p>
        </p:txBody>
      </p:sp>
      <p:sp>
        <p:nvSpPr>
          <p:cNvPr id="15365" name="Rectangle 65"/>
          <p:cNvSpPr>
            <a:spLocks noChangeArrowheads="1"/>
          </p:cNvSpPr>
          <p:nvPr/>
        </p:nvSpPr>
        <p:spPr bwMode="black">
          <a:xfrm>
            <a:off x="2468563" y="1455738"/>
            <a:ext cx="4148137" cy="10699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en-US" altLang="zh-CN" sz="1600" b="1" baseline="0">
                <a:solidFill>
                  <a:schemeClr val="accent1"/>
                </a:solidFill>
                <a:latin typeface="Arial"/>
                <a:ea typeface="黑体" pitchFamily="2" charset="-122"/>
              </a:rPr>
              <a:t>1. </a:t>
            </a:r>
            <a:r>
              <a:rPr lang="zh-CN" altLang="en-US" sz="1600" b="1" baseline="0">
                <a:solidFill>
                  <a:schemeClr val="accent1"/>
                </a:solidFill>
                <a:latin typeface="Arial"/>
                <a:ea typeface="黑体" pitchFamily="2" charset="-122"/>
              </a:rPr>
              <a:t>常见症状 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FEFEFE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惊恐发作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预期焦虑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求助和回避</a:t>
            </a:r>
          </a:p>
        </p:txBody>
      </p:sp>
      <p:sp>
        <p:nvSpPr>
          <p:cNvPr id="15366" name="Rectangle 66"/>
          <p:cNvSpPr>
            <a:spLocks noChangeArrowheads="1"/>
          </p:cNvSpPr>
          <p:nvPr/>
        </p:nvSpPr>
        <p:spPr bwMode="black">
          <a:xfrm>
            <a:off x="3043238" y="2968625"/>
            <a:ext cx="4146550" cy="82550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en-US" altLang="zh-CN" sz="1600" b="1" baseline="0">
                <a:solidFill>
                  <a:srgbClr val="9900CC"/>
                </a:solidFill>
                <a:latin typeface="Arial"/>
                <a:ea typeface="黑体" pitchFamily="2" charset="-122"/>
              </a:rPr>
              <a:t>2. </a:t>
            </a:r>
            <a:r>
              <a:rPr lang="zh-CN" altLang="en-US" sz="1600" b="1" baseline="0">
                <a:solidFill>
                  <a:srgbClr val="9900CC"/>
                </a:solidFill>
                <a:latin typeface="Arial"/>
                <a:ea typeface="黑体" pitchFamily="2" charset="-122"/>
              </a:rPr>
              <a:t>病程</a:t>
            </a:r>
            <a:r>
              <a:rPr lang="zh-CN" altLang="en-US" sz="1600" b="1" baseline="0">
                <a:solidFill>
                  <a:schemeClr val="folHlink"/>
                </a:solidFill>
                <a:latin typeface="Arial"/>
                <a:ea typeface="黑体" pitchFamily="2" charset="-122"/>
              </a:rPr>
              <a:t> 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FEFEFE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有的病例可在数周内完全缓解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病期超过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6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个月者易进入慢性波动病程</a:t>
            </a:r>
          </a:p>
        </p:txBody>
      </p:sp>
      <p:sp>
        <p:nvSpPr>
          <p:cNvPr id="15367" name="Rectangle 67"/>
          <p:cNvSpPr>
            <a:spLocks noChangeArrowheads="1"/>
          </p:cNvSpPr>
          <p:nvPr/>
        </p:nvSpPr>
        <p:spPr bwMode="black">
          <a:xfrm>
            <a:off x="3209925" y="4244975"/>
            <a:ext cx="4148138" cy="10699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en-US" altLang="zh-CN" sz="1600" b="1" baseline="0">
                <a:solidFill>
                  <a:srgbClr val="0000FF"/>
                </a:solidFill>
                <a:latin typeface="Arial"/>
                <a:ea typeface="黑体" pitchFamily="2" charset="-122"/>
              </a:rPr>
              <a:t>3. </a:t>
            </a:r>
            <a:r>
              <a:rPr lang="zh-CN" altLang="en-US" sz="1600" b="1" baseline="0">
                <a:solidFill>
                  <a:srgbClr val="0000FF"/>
                </a:solidFill>
                <a:latin typeface="Arial"/>
                <a:ea typeface="黑体" pitchFamily="2" charset="-122"/>
              </a:rPr>
              <a:t>伴有抑郁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惊恐障碍患者常伴抑郁症状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约半数以上患者合并抑郁症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约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7%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的患者有自杀未遂史</a:t>
            </a:r>
          </a:p>
        </p:txBody>
      </p:sp>
      <p:sp>
        <p:nvSpPr>
          <p:cNvPr id="15368" name="Line 68"/>
          <p:cNvSpPr>
            <a:spLocks noChangeShapeType="1"/>
          </p:cNvSpPr>
          <p:nvPr/>
        </p:nvSpPr>
        <p:spPr bwMode="black">
          <a:xfrm>
            <a:off x="2689225" y="2616200"/>
            <a:ext cx="4008438" cy="0"/>
          </a:xfrm>
          <a:prstGeom prst="line">
            <a:avLst/>
          </a:prstGeom>
          <a:noFill/>
          <a:ln w="9525">
            <a:solidFill>
              <a:srgbClr val="080808"/>
            </a:solidFill>
            <a:prstDash val="dash"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5369" name="Line 69"/>
          <p:cNvSpPr>
            <a:spLocks noChangeShapeType="1"/>
          </p:cNvSpPr>
          <p:nvPr/>
        </p:nvSpPr>
        <p:spPr bwMode="black">
          <a:xfrm>
            <a:off x="3195638" y="4078288"/>
            <a:ext cx="4010025" cy="0"/>
          </a:xfrm>
          <a:prstGeom prst="line">
            <a:avLst/>
          </a:prstGeom>
          <a:noFill/>
          <a:ln w="9525">
            <a:solidFill>
              <a:srgbClr val="080808"/>
            </a:solidFill>
            <a:prstDash val="dash"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5370" name="Rectangle 74"/>
          <p:cNvSpPr>
            <a:spLocks noChangeArrowheads="1"/>
          </p:cNvSpPr>
          <p:nvPr/>
        </p:nvSpPr>
        <p:spPr bwMode="black">
          <a:xfrm>
            <a:off x="2495550" y="5572125"/>
            <a:ext cx="4148138" cy="82550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en-US" altLang="zh-CN" sz="1600" b="1" baseline="0">
                <a:solidFill>
                  <a:schemeClr val="accent2"/>
                </a:solidFill>
                <a:latin typeface="Arial"/>
                <a:ea typeface="黑体" pitchFamily="2" charset="-122"/>
              </a:rPr>
              <a:t>4. </a:t>
            </a:r>
            <a:r>
              <a:rPr lang="zh-CN" altLang="en-US" sz="1600" b="1" baseline="0">
                <a:solidFill>
                  <a:schemeClr val="accent2"/>
                </a:solidFill>
                <a:latin typeface="Arial"/>
                <a:ea typeface="黑体" pitchFamily="2" charset="-122"/>
              </a:rPr>
              <a:t>伴或不伴广场恐惧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不伴广场恐怖的患者治疗效果较好</a:t>
            </a:r>
          </a:p>
          <a:p>
            <a:pPr algn="l">
              <a:spcBef>
                <a:spcPct val="0"/>
              </a:spcBef>
            </a:pP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    </a:t>
            </a:r>
            <a:r>
              <a:rPr lang="en-US" altLang="zh-CN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- </a:t>
            </a:r>
            <a:r>
              <a:rPr lang="zh-CN" altLang="en-US" sz="16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继发广场恐怖症者复发率高且预后欠佳</a:t>
            </a:r>
          </a:p>
        </p:txBody>
      </p:sp>
      <p:grpSp>
        <p:nvGrpSpPr>
          <p:cNvPr id="15371" name="Group 81"/>
          <p:cNvGrpSpPr/>
          <p:nvPr/>
        </p:nvGrpSpPr>
        <p:grpSpPr>
          <a:xfrm>
            <a:off x="811213" y="2032000"/>
            <a:ext cx="2595562" cy="4089400"/>
            <a:chOff x="337" y="1111"/>
            <a:chExt cx="1683" cy="2854"/>
          </a:xfrm>
        </p:grpSpPr>
        <p:pic>
          <p:nvPicPr>
            <p:cNvPr id="15373" name="Picture 59" descr="it1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428" y="1111"/>
              <a:ext cx="1432" cy="2846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grpSp>
          <p:nvGrpSpPr>
            <p:cNvPr id="15374" name="Group 44"/>
            <p:cNvGrpSpPr/>
            <p:nvPr/>
          </p:nvGrpSpPr>
          <p:grpSpPr>
            <a:xfrm>
              <a:off x="337" y="2154"/>
              <a:ext cx="613" cy="817"/>
              <a:chOff x="482" y="1851"/>
              <a:chExt cx="860" cy="796"/>
            </a:xfrm>
          </p:grpSpPr>
          <p:sp>
            <p:nvSpPr>
              <p:cNvPr id="15388" name="Freeform 45"/>
              <p:cNvSpPr/>
              <p:nvPr/>
            </p:nvSpPr>
            <p:spPr bwMode="gray">
              <a:xfrm>
                <a:off x="567" y="2464"/>
                <a:ext cx="335" cy="173"/>
              </a:xfrm>
              <a:custGeom>
                <a:gdLst>
                  <a:gd name="T0" fmla="*/ 0 w 335"/>
                  <a:gd name="T1" fmla="*/ 166 h 173"/>
                  <a:gd name="T2" fmla="*/ 58 w 335"/>
                  <a:gd name="T3" fmla="*/ 173 h 173"/>
                  <a:gd name="T4" fmla="*/ 297 w 335"/>
                  <a:gd name="T5" fmla="*/ 32 h 173"/>
                  <a:gd name="T6" fmla="*/ 289 w 335"/>
                  <a:gd name="T7" fmla="*/ 8 h 173"/>
                  <a:gd name="T8" fmla="*/ 223 w 335"/>
                  <a:gd name="T9" fmla="*/ 26 h 173"/>
                  <a:gd name="T10" fmla="*/ 0 w 335"/>
                  <a:gd name="T11" fmla="*/ 166 h 17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35"/>
                  <a:gd name="T19" fmla="*/ 0 h 173"/>
                  <a:gd name="T20" fmla="*/ 335 w 335"/>
                  <a:gd name="T21" fmla="*/ 173 h 17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35" h="173">
                    <a:moveTo>
                      <a:pt x="0" y="166"/>
                    </a:moveTo>
                    <a:lnTo>
                      <a:pt x="58" y="173"/>
                    </a:lnTo>
                    <a:lnTo>
                      <a:pt x="297" y="32"/>
                    </a:lnTo>
                    <a:cubicBezTo>
                      <a:pt x="335" y="5"/>
                      <a:pt x="301" y="9"/>
                      <a:pt x="289" y="8"/>
                    </a:cubicBezTo>
                    <a:cubicBezTo>
                      <a:pt x="277" y="7"/>
                      <a:pt x="271" y="0"/>
                      <a:pt x="223" y="26"/>
                    </a:cubicBezTo>
                    <a:lnTo>
                      <a:pt x="0" y="16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181818">
                      <a:alpha val="0"/>
                    </a:srgbClr>
                  </a:gs>
                  <a:gs pos="100000">
                    <a:srgbClr val="1C1C1C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89" name="Freeform 46"/>
              <p:cNvSpPr/>
              <p:nvPr/>
            </p:nvSpPr>
            <p:spPr bwMode="gray">
              <a:xfrm>
                <a:off x="797" y="2401"/>
                <a:ext cx="367" cy="170"/>
              </a:xfrm>
              <a:custGeom>
                <a:gdLst>
                  <a:gd name="T0" fmla="*/ 0 w 367"/>
                  <a:gd name="T1" fmla="*/ 158 h 170"/>
                  <a:gd name="T2" fmla="*/ 80 w 367"/>
                  <a:gd name="T3" fmla="*/ 170 h 170"/>
                  <a:gd name="T4" fmla="*/ 332 w 367"/>
                  <a:gd name="T5" fmla="*/ 37 h 170"/>
                  <a:gd name="T6" fmla="*/ 292 w 367"/>
                  <a:gd name="T7" fmla="*/ 1 h 170"/>
                  <a:gd name="T8" fmla="*/ 230 w 367"/>
                  <a:gd name="T9" fmla="*/ 29 h 170"/>
                  <a:gd name="T10" fmla="*/ 0 w 367"/>
                  <a:gd name="T11" fmla="*/ 158 h 17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367"/>
                  <a:gd name="T19" fmla="*/ 0 h 170"/>
                  <a:gd name="T20" fmla="*/ 367 w 367"/>
                  <a:gd name="T21" fmla="*/ 170 h 17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367" h="170">
                    <a:moveTo>
                      <a:pt x="0" y="158"/>
                    </a:moveTo>
                    <a:lnTo>
                      <a:pt x="80" y="170"/>
                    </a:lnTo>
                    <a:lnTo>
                      <a:pt x="332" y="37"/>
                    </a:lnTo>
                    <a:cubicBezTo>
                      <a:pt x="367" y="9"/>
                      <a:pt x="309" y="2"/>
                      <a:pt x="292" y="1"/>
                    </a:cubicBezTo>
                    <a:cubicBezTo>
                      <a:pt x="280" y="0"/>
                      <a:pt x="279" y="3"/>
                      <a:pt x="230" y="29"/>
                    </a:cubicBezTo>
                    <a:lnTo>
                      <a:pt x="0" y="158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181818">
                      <a:alpha val="0"/>
                    </a:srgbClr>
                  </a:gs>
                  <a:gs pos="100000">
                    <a:srgbClr val="1C1C1C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90" name="Freeform 47"/>
              <p:cNvSpPr/>
              <p:nvPr/>
            </p:nvSpPr>
            <p:spPr bwMode="gray">
              <a:xfrm>
                <a:off x="1035" y="2504"/>
                <a:ext cx="307" cy="143"/>
              </a:xfrm>
              <a:custGeom>
                <a:gdLst>
                  <a:gd name="T0" fmla="*/ 0 w 307"/>
                  <a:gd name="T1" fmla="*/ 134 h 143"/>
                  <a:gd name="T2" fmla="*/ 66 w 307"/>
                  <a:gd name="T3" fmla="*/ 143 h 143"/>
                  <a:gd name="T4" fmla="*/ 282 w 307"/>
                  <a:gd name="T5" fmla="*/ 35 h 143"/>
                  <a:gd name="T6" fmla="*/ 219 w 307"/>
                  <a:gd name="T7" fmla="*/ 17 h 143"/>
                  <a:gd name="T8" fmla="*/ 0 w 307"/>
                  <a:gd name="T9" fmla="*/ 134 h 1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307"/>
                  <a:gd name="T16" fmla="*/ 0 h 143"/>
                  <a:gd name="T17" fmla="*/ 307 w 307"/>
                  <a:gd name="T18" fmla="*/ 143 h 1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307" h="143">
                    <a:moveTo>
                      <a:pt x="0" y="134"/>
                    </a:moveTo>
                    <a:lnTo>
                      <a:pt x="66" y="143"/>
                    </a:lnTo>
                    <a:lnTo>
                      <a:pt x="282" y="35"/>
                    </a:lnTo>
                    <a:cubicBezTo>
                      <a:pt x="307" y="14"/>
                      <a:pt x="266" y="0"/>
                      <a:pt x="219" y="17"/>
                    </a:cubicBezTo>
                    <a:lnTo>
                      <a:pt x="0" y="134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181818">
                      <a:alpha val="0"/>
                    </a:srgbClr>
                  </a:gs>
                  <a:gs pos="100000">
                    <a:srgbClr val="1C1C1C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91" name="Freeform 48"/>
              <p:cNvSpPr/>
              <p:nvPr/>
            </p:nvSpPr>
            <p:spPr bwMode="gray">
              <a:xfrm>
                <a:off x="482" y="2066"/>
                <a:ext cx="224" cy="569"/>
              </a:xfrm>
              <a:custGeom>
                <a:gdLst>
                  <a:gd name="T0" fmla="*/ 103 w 224"/>
                  <a:gd name="T1" fmla="*/ 101 h 569"/>
                  <a:gd name="T2" fmla="*/ 74 w 224"/>
                  <a:gd name="T3" fmla="*/ 50 h 569"/>
                  <a:gd name="T4" fmla="*/ 121 w 224"/>
                  <a:gd name="T5" fmla="*/ 1 h 569"/>
                  <a:gd name="T6" fmla="*/ 171 w 224"/>
                  <a:gd name="T7" fmla="*/ 52 h 569"/>
                  <a:gd name="T8" fmla="*/ 135 w 224"/>
                  <a:gd name="T9" fmla="*/ 101 h 569"/>
                  <a:gd name="T10" fmla="*/ 134 w 224"/>
                  <a:gd name="T11" fmla="*/ 124 h 569"/>
                  <a:gd name="T12" fmla="*/ 209 w 224"/>
                  <a:gd name="T13" fmla="*/ 145 h 569"/>
                  <a:gd name="T14" fmla="*/ 221 w 224"/>
                  <a:gd name="T15" fmla="*/ 204 h 569"/>
                  <a:gd name="T16" fmla="*/ 218 w 224"/>
                  <a:gd name="T17" fmla="*/ 321 h 569"/>
                  <a:gd name="T18" fmla="*/ 209 w 224"/>
                  <a:gd name="T19" fmla="*/ 365 h 569"/>
                  <a:gd name="T20" fmla="*/ 196 w 224"/>
                  <a:gd name="T21" fmla="*/ 308 h 569"/>
                  <a:gd name="T22" fmla="*/ 187 w 224"/>
                  <a:gd name="T23" fmla="*/ 202 h 569"/>
                  <a:gd name="T24" fmla="*/ 170 w 224"/>
                  <a:gd name="T25" fmla="*/ 321 h 569"/>
                  <a:gd name="T26" fmla="*/ 144 w 224"/>
                  <a:gd name="T27" fmla="*/ 569 h 569"/>
                  <a:gd name="T28" fmla="*/ 78 w 224"/>
                  <a:gd name="T29" fmla="*/ 565 h 569"/>
                  <a:gd name="T30" fmla="*/ 50 w 224"/>
                  <a:gd name="T31" fmla="*/ 325 h 569"/>
                  <a:gd name="T32" fmla="*/ 33 w 224"/>
                  <a:gd name="T33" fmla="*/ 208 h 569"/>
                  <a:gd name="T34" fmla="*/ 25 w 224"/>
                  <a:gd name="T35" fmla="*/ 310 h 569"/>
                  <a:gd name="T36" fmla="*/ 12 w 224"/>
                  <a:gd name="T37" fmla="*/ 365 h 569"/>
                  <a:gd name="T38" fmla="*/ 1 w 224"/>
                  <a:gd name="T39" fmla="*/ 305 h 569"/>
                  <a:gd name="T40" fmla="*/ 7 w 224"/>
                  <a:gd name="T41" fmla="*/ 184 h 569"/>
                  <a:gd name="T42" fmla="*/ 23 w 224"/>
                  <a:gd name="T43" fmla="*/ 140 h 569"/>
                  <a:gd name="T44" fmla="*/ 102 w 224"/>
                  <a:gd name="T45" fmla="*/ 124 h 569"/>
                  <a:gd name="T46" fmla="*/ 103 w 224"/>
                  <a:gd name="T47" fmla="*/ 101 h 569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224"/>
                  <a:gd name="T73" fmla="*/ 0 h 569"/>
                  <a:gd name="T74" fmla="*/ 224 w 224"/>
                  <a:gd name="T75" fmla="*/ 569 h 569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224" h="569">
                    <a:moveTo>
                      <a:pt x="103" y="101"/>
                    </a:moveTo>
                    <a:cubicBezTo>
                      <a:pt x="87" y="94"/>
                      <a:pt x="75" y="75"/>
                      <a:pt x="74" y="50"/>
                    </a:cubicBezTo>
                    <a:cubicBezTo>
                      <a:pt x="72" y="26"/>
                      <a:pt x="90" y="0"/>
                      <a:pt x="121" y="1"/>
                    </a:cubicBezTo>
                    <a:cubicBezTo>
                      <a:pt x="152" y="2"/>
                      <a:pt x="172" y="18"/>
                      <a:pt x="171" y="52"/>
                    </a:cubicBezTo>
                    <a:cubicBezTo>
                      <a:pt x="170" y="85"/>
                      <a:pt x="151" y="96"/>
                      <a:pt x="135" y="101"/>
                    </a:cubicBezTo>
                    <a:cubicBezTo>
                      <a:pt x="132" y="111"/>
                      <a:pt x="132" y="118"/>
                      <a:pt x="134" y="124"/>
                    </a:cubicBezTo>
                    <a:cubicBezTo>
                      <a:pt x="151" y="131"/>
                      <a:pt x="194" y="132"/>
                      <a:pt x="209" y="145"/>
                    </a:cubicBezTo>
                    <a:cubicBezTo>
                      <a:pt x="224" y="156"/>
                      <a:pt x="219" y="175"/>
                      <a:pt x="221" y="204"/>
                    </a:cubicBezTo>
                    <a:lnTo>
                      <a:pt x="218" y="321"/>
                    </a:lnTo>
                    <a:cubicBezTo>
                      <a:pt x="216" y="348"/>
                      <a:pt x="212" y="367"/>
                      <a:pt x="209" y="365"/>
                    </a:cubicBezTo>
                    <a:cubicBezTo>
                      <a:pt x="199" y="370"/>
                      <a:pt x="200" y="335"/>
                      <a:pt x="196" y="308"/>
                    </a:cubicBezTo>
                    <a:lnTo>
                      <a:pt x="187" y="202"/>
                    </a:lnTo>
                    <a:cubicBezTo>
                      <a:pt x="182" y="204"/>
                      <a:pt x="177" y="260"/>
                      <a:pt x="170" y="321"/>
                    </a:cubicBezTo>
                    <a:lnTo>
                      <a:pt x="144" y="569"/>
                    </a:lnTo>
                    <a:lnTo>
                      <a:pt x="78" y="565"/>
                    </a:lnTo>
                    <a:lnTo>
                      <a:pt x="50" y="325"/>
                    </a:lnTo>
                    <a:cubicBezTo>
                      <a:pt x="39" y="255"/>
                      <a:pt x="37" y="211"/>
                      <a:pt x="33" y="208"/>
                    </a:cubicBezTo>
                    <a:lnTo>
                      <a:pt x="25" y="310"/>
                    </a:lnTo>
                    <a:cubicBezTo>
                      <a:pt x="22" y="336"/>
                      <a:pt x="16" y="366"/>
                      <a:pt x="12" y="365"/>
                    </a:cubicBezTo>
                    <a:cubicBezTo>
                      <a:pt x="4" y="365"/>
                      <a:pt x="2" y="335"/>
                      <a:pt x="1" y="305"/>
                    </a:cubicBezTo>
                    <a:cubicBezTo>
                      <a:pt x="0" y="275"/>
                      <a:pt x="3" y="212"/>
                      <a:pt x="7" y="184"/>
                    </a:cubicBezTo>
                    <a:cubicBezTo>
                      <a:pt x="12" y="157"/>
                      <a:pt x="7" y="150"/>
                      <a:pt x="23" y="140"/>
                    </a:cubicBezTo>
                    <a:cubicBezTo>
                      <a:pt x="39" y="131"/>
                      <a:pt x="89" y="131"/>
                      <a:pt x="102" y="124"/>
                    </a:cubicBezTo>
                    <a:cubicBezTo>
                      <a:pt x="106" y="120"/>
                      <a:pt x="108" y="108"/>
                      <a:pt x="103" y="10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9525">
                <a:round/>
              </a:ln>
              <a:scene3d>
                <a:camera prst="legacyPerspectiveTopRight">
                  <a:rot lat="0" lon="899994" rev="0"/>
                </a:camera>
                <a:lightRig rig="legacyFlat1" dir="t"/>
              </a:scene3d>
              <a:sp3d extrusionH="36500" prstMaterial="legacyMetal">
                <a:bevelT w="13500" h="13500" prst="angle"/>
                <a:bevelB w="13500" h="13500" prst="angle"/>
                <a:extrusionClr>
                  <a:srgbClr val="333333"/>
                </a:extrusionClr>
              </a:sp3d>
            </p:spPr>
            <p:txBody>
              <a:bodyPr>
                <a:flatTx/>
              </a:bodyPr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92" name="Freeform 49"/>
              <p:cNvSpPr/>
              <p:nvPr/>
            </p:nvSpPr>
            <p:spPr bwMode="gray">
              <a:xfrm>
                <a:off x="698" y="1851"/>
                <a:ext cx="282" cy="716"/>
              </a:xfrm>
              <a:custGeom>
                <a:gdLst>
                  <a:gd name="T0" fmla="*/ 326 w 224"/>
                  <a:gd name="T1" fmla="*/ 318 h 569"/>
                  <a:gd name="T2" fmla="*/ 233 w 224"/>
                  <a:gd name="T3" fmla="*/ 157 h 569"/>
                  <a:gd name="T4" fmla="*/ 380 w 224"/>
                  <a:gd name="T5" fmla="*/ 1 h 569"/>
                  <a:gd name="T6" fmla="*/ 540 w 224"/>
                  <a:gd name="T7" fmla="*/ 164 h 569"/>
                  <a:gd name="T8" fmla="*/ 427 w 224"/>
                  <a:gd name="T9" fmla="*/ 318 h 569"/>
                  <a:gd name="T10" fmla="*/ 424 w 224"/>
                  <a:gd name="T11" fmla="*/ 391 h 569"/>
                  <a:gd name="T12" fmla="*/ 661 w 224"/>
                  <a:gd name="T13" fmla="*/ 456 h 569"/>
                  <a:gd name="T14" fmla="*/ 699 w 224"/>
                  <a:gd name="T15" fmla="*/ 643 h 569"/>
                  <a:gd name="T16" fmla="*/ 687 w 224"/>
                  <a:gd name="T17" fmla="*/ 1012 h 569"/>
                  <a:gd name="T18" fmla="*/ 661 w 224"/>
                  <a:gd name="T19" fmla="*/ 1151 h 569"/>
                  <a:gd name="T20" fmla="*/ 622 w 224"/>
                  <a:gd name="T21" fmla="*/ 973 h 569"/>
                  <a:gd name="T22" fmla="*/ 592 w 224"/>
                  <a:gd name="T23" fmla="*/ 638 h 569"/>
                  <a:gd name="T24" fmla="*/ 538 w 224"/>
                  <a:gd name="T25" fmla="*/ 1012 h 569"/>
                  <a:gd name="T26" fmla="*/ 454 w 224"/>
                  <a:gd name="T27" fmla="*/ 1796 h 569"/>
                  <a:gd name="T28" fmla="*/ 245 w 224"/>
                  <a:gd name="T29" fmla="*/ 1783 h 569"/>
                  <a:gd name="T30" fmla="*/ 157 w 224"/>
                  <a:gd name="T31" fmla="*/ 1026 h 569"/>
                  <a:gd name="T32" fmla="*/ 106 w 224"/>
                  <a:gd name="T33" fmla="*/ 657 h 569"/>
                  <a:gd name="T34" fmla="*/ 78 w 224"/>
                  <a:gd name="T35" fmla="*/ 979 h 569"/>
                  <a:gd name="T36" fmla="*/ 38 w 224"/>
                  <a:gd name="T37" fmla="*/ 1151 h 569"/>
                  <a:gd name="T38" fmla="*/ 1 w 224"/>
                  <a:gd name="T39" fmla="*/ 963 h 569"/>
                  <a:gd name="T40" fmla="*/ 23 w 224"/>
                  <a:gd name="T41" fmla="*/ 581 h 569"/>
                  <a:gd name="T42" fmla="*/ 74 w 224"/>
                  <a:gd name="T43" fmla="*/ 440 h 569"/>
                  <a:gd name="T44" fmla="*/ 322 w 224"/>
                  <a:gd name="T45" fmla="*/ 391 h 569"/>
                  <a:gd name="T46" fmla="*/ 326 w 224"/>
                  <a:gd name="T47" fmla="*/ 318 h 569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224"/>
                  <a:gd name="T73" fmla="*/ 0 h 569"/>
                  <a:gd name="T74" fmla="*/ 224 w 224"/>
                  <a:gd name="T75" fmla="*/ 569 h 569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224" h="569">
                    <a:moveTo>
                      <a:pt x="103" y="101"/>
                    </a:moveTo>
                    <a:cubicBezTo>
                      <a:pt x="87" y="94"/>
                      <a:pt x="75" y="75"/>
                      <a:pt x="74" y="50"/>
                    </a:cubicBezTo>
                    <a:cubicBezTo>
                      <a:pt x="72" y="26"/>
                      <a:pt x="90" y="0"/>
                      <a:pt x="121" y="1"/>
                    </a:cubicBezTo>
                    <a:cubicBezTo>
                      <a:pt x="152" y="2"/>
                      <a:pt x="172" y="18"/>
                      <a:pt x="171" y="52"/>
                    </a:cubicBezTo>
                    <a:cubicBezTo>
                      <a:pt x="170" y="85"/>
                      <a:pt x="151" y="96"/>
                      <a:pt x="135" y="101"/>
                    </a:cubicBezTo>
                    <a:cubicBezTo>
                      <a:pt x="132" y="111"/>
                      <a:pt x="132" y="118"/>
                      <a:pt x="134" y="124"/>
                    </a:cubicBezTo>
                    <a:cubicBezTo>
                      <a:pt x="151" y="131"/>
                      <a:pt x="194" y="132"/>
                      <a:pt x="209" y="145"/>
                    </a:cubicBezTo>
                    <a:cubicBezTo>
                      <a:pt x="224" y="156"/>
                      <a:pt x="219" y="175"/>
                      <a:pt x="221" y="204"/>
                    </a:cubicBezTo>
                    <a:lnTo>
                      <a:pt x="218" y="321"/>
                    </a:lnTo>
                    <a:cubicBezTo>
                      <a:pt x="216" y="348"/>
                      <a:pt x="212" y="367"/>
                      <a:pt x="209" y="365"/>
                    </a:cubicBezTo>
                    <a:cubicBezTo>
                      <a:pt x="199" y="370"/>
                      <a:pt x="200" y="335"/>
                      <a:pt x="196" y="308"/>
                    </a:cubicBezTo>
                    <a:lnTo>
                      <a:pt x="187" y="202"/>
                    </a:lnTo>
                    <a:cubicBezTo>
                      <a:pt x="182" y="204"/>
                      <a:pt x="177" y="260"/>
                      <a:pt x="170" y="321"/>
                    </a:cubicBezTo>
                    <a:lnTo>
                      <a:pt x="144" y="569"/>
                    </a:lnTo>
                    <a:lnTo>
                      <a:pt x="78" y="565"/>
                    </a:lnTo>
                    <a:lnTo>
                      <a:pt x="50" y="325"/>
                    </a:lnTo>
                    <a:cubicBezTo>
                      <a:pt x="39" y="255"/>
                      <a:pt x="37" y="211"/>
                      <a:pt x="33" y="208"/>
                    </a:cubicBezTo>
                    <a:lnTo>
                      <a:pt x="25" y="310"/>
                    </a:lnTo>
                    <a:cubicBezTo>
                      <a:pt x="22" y="336"/>
                      <a:pt x="16" y="366"/>
                      <a:pt x="12" y="365"/>
                    </a:cubicBezTo>
                    <a:cubicBezTo>
                      <a:pt x="4" y="365"/>
                      <a:pt x="2" y="335"/>
                      <a:pt x="1" y="305"/>
                    </a:cubicBezTo>
                    <a:cubicBezTo>
                      <a:pt x="0" y="275"/>
                      <a:pt x="3" y="212"/>
                      <a:pt x="7" y="184"/>
                    </a:cubicBezTo>
                    <a:cubicBezTo>
                      <a:pt x="12" y="157"/>
                      <a:pt x="7" y="150"/>
                      <a:pt x="23" y="140"/>
                    </a:cubicBezTo>
                    <a:cubicBezTo>
                      <a:pt x="39" y="131"/>
                      <a:pt x="89" y="131"/>
                      <a:pt x="102" y="124"/>
                    </a:cubicBezTo>
                    <a:cubicBezTo>
                      <a:pt x="106" y="120"/>
                      <a:pt x="108" y="108"/>
                      <a:pt x="103" y="10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9525">
                <a:round/>
              </a:ln>
              <a:scene3d>
                <a:camera prst="legacyPerspectiveTopRight">
                  <a:rot lat="0" lon="899994" rev="0"/>
                </a:camera>
                <a:lightRig rig="legacyFlat1" dir="t"/>
              </a:scene3d>
              <a:sp3d extrusionH="36500" prstMaterial="legacyMetal">
                <a:bevelT w="13500" h="13500" prst="angle"/>
                <a:bevelB w="13500" h="13500" prst="angle"/>
                <a:extrusionClr>
                  <a:srgbClr val="333333"/>
                </a:extrusionClr>
              </a:sp3d>
            </p:spPr>
            <p:txBody>
              <a:bodyPr>
                <a:flatTx/>
              </a:bodyPr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93" name="Freeform 50"/>
              <p:cNvSpPr/>
              <p:nvPr/>
            </p:nvSpPr>
            <p:spPr bwMode="gray">
              <a:xfrm>
                <a:off x="956" y="2078"/>
                <a:ext cx="224" cy="569"/>
              </a:xfrm>
              <a:custGeom>
                <a:gdLst>
                  <a:gd name="T0" fmla="*/ 103 w 224"/>
                  <a:gd name="T1" fmla="*/ 101 h 569"/>
                  <a:gd name="T2" fmla="*/ 74 w 224"/>
                  <a:gd name="T3" fmla="*/ 50 h 569"/>
                  <a:gd name="T4" fmla="*/ 121 w 224"/>
                  <a:gd name="T5" fmla="*/ 1 h 569"/>
                  <a:gd name="T6" fmla="*/ 171 w 224"/>
                  <a:gd name="T7" fmla="*/ 52 h 569"/>
                  <a:gd name="T8" fmla="*/ 135 w 224"/>
                  <a:gd name="T9" fmla="*/ 101 h 569"/>
                  <a:gd name="T10" fmla="*/ 134 w 224"/>
                  <a:gd name="T11" fmla="*/ 124 h 569"/>
                  <a:gd name="T12" fmla="*/ 209 w 224"/>
                  <a:gd name="T13" fmla="*/ 145 h 569"/>
                  <a:gd name="T14" fmla="*/ 221 w 224"/>
                  <a:gd name="T15" fmla="*/ 204 h 569"/>
                  <a:gd name="T16" fmla="*/ 218 w 224"/>
                  <a:gd name="T17" fmla="*/ 321 h 569"/>
                  <a:gd name="T18" fmla="*/ 209 w 224"/>
                  <a:gd name="T19" fmla="*/ 365 h 569"/>
                  <a:gd name="T20" fmla="*/ 196 w 224"/>
                  <a:gd name="T21" fmla="*/ 308 h 569"/>
                  <a:gd name="T22" fmla="*/ 187 w 224"/>
                  <a:gd name="T23" fmla="*/ 202 h 569"/>
                  <a:gd name="T24" fmla="*/ 170 w 224"/>
                  <a:gd name="T25" fmla="*/ 321 h 569"/>
                  <a:gd name="T26" fmla="*/ 144 w 224"/>
                  <a:gd name="T27" fmla="*/ 569 h 569"/>
                  <a:gd name="T28" fmla="*/ 78 w 224"/>
                  <a:gd name="T29" fmla="*/ 565 h 569"/>
                  <a:gd name="T30" fmla="*/ 50 w 224"/>
                  <a:gd name="T31" fmla="*/ 325 h 569"/>
                  <a:gd name="T32" fmla="*/ 33 w 224"/>
                  <a:gd name="T33" fmla="*/ 208 h 569"/>
                  <a:gd name="T34" fmla="*/ 25 w 224"/>
                  <a:gd name="T35" fmla="*/ 310 h 569"/>
                  <a:gd name="T36" fmla="*/ 12 w 224"/>
                  <a:gd name="T37" fmla="*/ 365 h 569"/>
                  <a:gd name="T38" fmla="*/ 1 w 224"/>
                  <a:gd name="T39" fmla="*/ 305 h 569"/>
                  <a:gd name="T40" fmla="*/ 7 w 224"/>
                  <a:gd name="T41" fmla="*/ 184 h 569"/>
                  <a:gd name="T42" fmla="*/ 23 w 224"/>
                  <a:gd name="T43" fmla="*/ 140 h 569"/>
                  <a:gd name="T44" fmla="*/ 102 w 224"/>
                  <a:gd name="T45" fmla="*/ 124 h 569"/>
                  <a:gd name="T46" fmla="*/ 103 w 224"/>
                  <a:gd name="T47" fmla="*/ 101 h 569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224"/>
                  <a:gd name="T73" fmla="*/ 0 h 569"/>
                  <a:gd name="T74" fmla="*/ 224 w 224"/>
                  <a:gd name="T75" fmla="*/ 569 h 569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224" h="569">
                    <a:moveTo>
                      <a:pt x="103" y="101"/>
                    </a:moveTo>
                    <a:cubicBezTo>
                      <a:pt x="87" y="94"/>
                      <a:pt x="75" y="75"/>
                      <a:pt x="74" y="50"/>
                    </a:cubicBezTo>
                    <a:cubicBezTo>
                      <a:pt x="72" y="26"/>
                      <a:pt x="90" y="0"/>
                      <a:pt x="121" y="1"/>
                    </a:cubicBezTo>
                    <a:cubicBezTo>
                      <a:pt x="152" y="2"/>
                      <a:pt x="172" y="18"/>
                      <a:pt x="171" y="52"/>
                    </a:cubicBezTo>
                    <a:cubicBezTo>
                      <a:pt x="170" y="85"/>
                      <a:pt x="151" y="96"/>
                      <a:pt x="135" y="101"/>
                    </a:cubicBezTo>
                    <a:cubicBezTo>
                      <a:pt x="132" y="111"/>
                      <a:pt x="132" y="118"/>
                      <a:pt x="134" y="124"/>
                    </a:cubicBezTo>
                    <a:cubicBezTo>
                      <a:pt x="151" y="131"/>
                      <a:pt x="194" y="132"/>
                      <a:pt x="209" y="145"/>
                    </a:cubicBezTo>
                    <a:cubicBezTo>
                      <a:pt x="224" y="156"/>
                      <a:pt x="219" y="175"/>
                      <a:pt x="221" y="204"/>
                    </a:cubicBezTo>
                    <a:lnTo>
                      <a:pt x="218" y="321"/>
                    </a:lnTo>
                    <a:cubicBezTo>
                      <a:pt x="216" y="348"/>
                      <a:pt x="212" y="367"/>
                      <a:pt x="209" y="365"/>
                    </a:cubicBezTo>
                    <a:cubicBezTo>
                      <a:pt x="199" y="370"/>
                      <a:pt x="200" y="335"/>
                      <a:pt x="196" y="308"/>
                    </a:cubicBezTo>
                    <a:lnTo>
                      <a:pt x="187" y="202"/>
                    </a:lnTo>
                    <a:cubicBezTo>
                      <a:pt x="182" y="204"/>
                      <a:pt x="177" y="260"/>
                      <a:pt x="170" y="321"/>
                    </a:cubicBezTo>
                    <a:lnTo>
                      <a:pt x="144" y="569"/>
                    </a:lnTo>
                    <a:lnTo>
                      <a:pt x="78" y="565"/>
                    </a:lnTo>
                    <a:lnTo>
                      <a:pt x="50" y="325"/>
                    </a:lnTo>
                    <a:cubicBezTo>
                      <a:pt x="39" y="255"/>
                      <a:pt x="37" y="211"/>
                      <a:pt x="33" y="208"/>
                    </a:cubicBezTo>
                    <a:lnTo>
                      <a:pt x="25" y="310"/>
                    </a:lnTo>
                    <a:cubicBezTo>
                      <a:pt x="22" y="336"/>
                      <a:pt x="16" y="366"/>
                      <a:pt x="12" y="365"/>
                    </a:cubicBezTo>
                    <a:cubicBezTo>
                      <a:pt x="4" y="365"/>
                      <a:pt x="2" y="335"/>
                      <a:pt x="1" y="305"/>
                    </a:cubicBezTo>
                    <a:cubicBezTo>
                      <a:pt x="0" y="275"/>
                      <a:pt x="3" y="212"/>
                      <a:pt x="7" y="184"/>
                    </a:cubicBezTo>
                    <a:cubicBezTo>
                      <a:pt x="12" y="157"/>
                      <a:pt x="7" y="150"/>
                      <a:pt x="23" y="140"/>
                    </a:cubicBezTo>
                    <a:cubicBezTo>
                      <a:pt x="39" y="131"/>
                      <a:pt x="89" y="131"/>
                      <a:pt x="102" y="124"/>
                    </a:cubicBezTo>
                    <a:cubicBezTo>
                      <a:pt x="106" y="120"/>
                      <a:pt x="108" y="108"/>
                      <a:pt x="103" y="10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9525">
                <a:round/>
              </a:ln>
              <a:scene3d>
                <a:camera prst="legacyPerspectiveTopRight">
                  <a:rot lat="0" lon="899994" rev="0"/>
                </a:camera>
                <a:lightRig rig="legacyFlat1" dir="t"/>
              </a:scene3d>
              <a:sp3d extrusionH="36500" prstMaterial="legacyMetal">
                <a:bevelT w="13500" h="13500" prst="angle"/>
                <a:bevelB w="13500" h="13500" prst="angle"/>
                <a:extrusionClr>
                  <a:srgbClr val="333333"/>
                </a:extrusionClr>
              </a:sp3d>
            </p:spPr>
            <p:txBody>
              <a:bodyPr>
                <a:flatTx/>
              </a:bodyPr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614908" name="Freeform 60"/>
            <p:cNvSpPr/>
            <p:nvPr/>
          </p:nvSpPr>
          <p:spPr bwMode="gray">
            <a:xfrm>
              <a:off x="431" y="1117"/>
              <a:ext cx="1014" cy="926"/>
            </a:xfrm>
            <a:custGeom>
              <a:cxnLst>
                <a:cxn ang="0">
                  <a:pos x="0" y="0"/>
                </a:cxn>
                <a:cxn ang="0">
                  <a:pos x="6" y="793"/>
                </a:cxn>
                <a:cxn ang="0">
                  <a:pos x="551" y="1020"/>
                </a:cxn>
                <a:cxn ang="0">
                  <a:pos x="1118" y="470"/>
                </a:cxn>
                <a:cxn ang="0">
                  <a:pos x="0" y="0"/>
                </a:cxn>
              </a:cxnLst>
              <a:rect l="0" t="0" r="r" b="b"/>
              <a:pathLst>
                <a:path w="1118" h="1020">
                  <a:moveTo>
                    <a:pt x="0" y="0"/>
                  </a:moveTo>
                  <a:cubicBezTo>
                    <a:pt x="2" y="393"/>
                    <a:pt x="6" y="793"/>
                    <a:pt x="6" y="793"/>
                  </a:cubicBezTo>
                  <a:cubicBezTo>
                    <a:pt x="117" y="797"/>
                    <a:pt x="326" y="808"/>
                    <a:pt x="551" y="1020"/>
                  </a:cubicBezTo>
                  <a:lnTo>
                    <a:pt x="1118" y="470"/>
                  </a:lnTo>
                  <a:cubicBezTo>
                    <a:pt x="1002" y="359"/>
                    <a:pt x="669" y="3"/>
                    <a:pt x="0" y="0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1">
                    <a:gamma/>
                    <a:shade val="57255"/>
                    <a:invGamma/>
                  </a:schemeClr>
                </a:gs>
                <a:gs pos="100000">
                  <a:schemeClr val="accent1">
                    <a:alpha val="30000"/>
                  </a:schemeClr>
                </a:gs>
              </a:gsLst>
              <a:lin ang="189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14909" name="Freeform 61"/>
            <p:cNvSpPr/>
            <p:nvPr/>
          </p:nvSpPr>
          <p:spPr bwMode="gray">
            <a:xfrm>
              <a:off x="433" y="3030"/>
              <a:ext cx="1009" cy="935"/>
            </a:xfrm>
            <a:custGeom>
              <a:cxnLst>
                <a:cxn ang="0">
                  <a:pos x="0" y="228"/>
                </a:cxn>
                <a:cxn ang="0">
                  <a:pos x="4" y="1018"/>
                </a:cxn>
                <a:cxn ang="0">
                  <a:pos x="1110" y="559"/>
                </a:cxn>
                <a:cxn ang="0">
                  <a:pos x="552" y="0"/>
                </a:cxn>
                <a:cxn ang="0">
                  <a:pos x="0" y="228"/>
                </a:cxn>
              </a:cxnLst>
              <a:rect l="0" t="0" r="r" b="b"/>
              <a:pathLst>
                <a:path w="1110" h="1030">
                  <a:moveTo>
                    <a:pt x="0" y="228"/>
                  </a:moveTo>
                  <a:cubicBezTo>
                    <a:pt x="2" y="623"/>
                    <a:pt x="4" y="1018"/>
                    <a:pt x="4" y="1018"/>
                  </a:cubicBezTo>
                  <a:cubicBezTo>
                    <a:pt x="478" y="1030"/>
                    <a:pt x="849" y="814"/>
                    <a:pt x="1110" y="559"/>
                  </a:cubicBezTo>
                  <a:lnTo>
                    <a:pt x="552" y="0"/>
                  </a:lnTo>
                  <a:cubicBezTo>
                    <a:pt x="355" y="184"/>
                    <a:pt x="180" y="220"/>
                    <a:pt x="0" y="228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2">
                    <a:gamma/>
                    <a:shade val="63529"/>
                    <a:invGamma/>
                  </a:schemeClr>
                </a:gs>
                <a:gs pos="100000">
                  <a:schemeClr val="accent2">
                    <a:alpha val="30000"/>
                  </a:schemeClr>
                </a:gs>
              </a:gsLst>
              <a:lin ang="27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14910" name="Freeform 62"/>
            <p:cNvSpPr/>
            <p:nvPr/>
          </p:nvSpPr>
          <p:spPr bwMode="gray">
            <a:xfrm>
              <a:off x="932" y="1542"/>
              <a:ext cx="923" cy="990"/>
            </a:xfrm>
            <a:custGeom>
              <a:cxnLst>
                <a:cxn ang="0">
                  <a:pos x="0" y="554"/>
                </a:cxn>
                <a:cxn ang="0">
                  <a:pos x="225" y="1091"/>
                </a:cxn>
                <a:cxn ang="0">
                  <a:pos x="1017" y="1091"/>
                </a:cxn>
                <a:cxn ang="0">
                  <a:pos x="566" y="0"/>
                </a:cxn>
                <a:cxn ang="0">
                  <a:pos x="0" y="554"/>
                </a:cxn>
              </a:cxnLst>
              <a:rect l="0" t="0" r="r" b="b"/>
              <a:pathLst>
                <a:path w="1017" h="1091">
                  <a:moveTo>
                    <a:pt x="0" y="554"/>
                  </a:moveTo>
                  <a:cubicBezTo>
                    <a:pt x="194" y="770"/>
                    <a:pt x="216" y="957"/>
                    <a:pt x="225" y="1091"/>
                  </a:cubicBezTo>
                  <a:lnTo>
                    <a:pt x="1017" y="1091"/>
                  </a:lnTo>
                  <a:cubicBezTo>
                    <a:pt x="1001" y="626"/>
                    <a:pt x="833" y="260"/>
                    <a:pt x="566" y="0"/>
                  </a:cubicBezTo>
                  <a:lnTo>
                    <a:pt x="0" y="554"/>
                  </a:lnTo>
                  <a:close/>
                </a:path>
              </a:pathLst>
            </a:custGeom>
            <a:gradFill rotWithShape="1">
              <a:gsLst>
                <a:gs pos="0">
                  <a:schemeClr val="folHlink">
                    <a:gamma/>
                    <a:shade val="69804"/>
                    <a:invGamma/>
                  </a:schemeClr>
                </a:gs>
                <a:gs pos="100000">
                  <a:schemeClr val="folHlink">
                    <a:alpha val="30000"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14911" name="Text Box 63"/>
            <p:cNvSpPr txBox="1">
              <a:spLocks noChangeArrowheads="1"/>
            </p:cNvSpPr>
            <p:nvPr/>
          </p:nvSpPr>
          <p:spPr bwMode="gray">
            <a:xfrm>
              <a:off x="718" y="1377"/>
              <a:ext cx="394" cy="596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>
              <a:outerShdw dist="35921" dir="2700000" algn="ctr" rotWithShape="0">
                <a:srgbClr val="080808"/>
              </a:outerShdw>
            </a:effec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defRPr/>
              </a:pPr>
              <a:r>
                <a:rPr lang="en-US" altLang="zh-CN" sz="5000" baseline="0">
                  <a:solidFill>
                    <a:srgbClr val="FEFEFE"/>
                  </a:solidFill>
                  <a:latin typeface="Arial Black" pitchFamily="34" charset="0"/>
                  <a:ea typeface="黑体" pitchFamily="2" charset="-122"/>
                </a:rPr>
                <a:t>1</a:t>
              </a:r>
            </a:p>
          </p:txBody>
        </p:sp>
        <p:sp>
          <p:nvSpPr>
            <p:cNvPr id="1614912" name="Text Box 64"/>
            <p:cNvSpPr txBox="1">
              <a:spLocks noChangeArrowheads="1"/>
            </p:cNvSpPr>
            <p:nvPr/>
          </p:nvSpPr>
          <p:spPr bwMode="gray">
            <a:xfrm>
              <a:off x="638" y="3240"/>
              <a:ext cx="394" cy="596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>
              <a:outerShdw dist="35921" dir="2700000" algn="ctr" rotWithShape="0">
                <a:srgbClr val="080808"/>
              </a:outerShdw>
            </a:effec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defRPr/>
              </a:pPr>
              <a:r>
                <a:rPr lang="en-US" altLang="zh-CN" sz="5000" baseline="0">
                  <a:solidFill>
                    <a:srgbClr val="FEFEFE"/>
                  </a:solidFill>
                  <a:latin typeface="Arial Black" pitchFamily="34" charset="0"/>
                  <a:ea typeface="黑体" pitchFamily="2" charset="-122"/>
                </a:rPr>
                <a:t>4</a:t>
              </a:r>
            </a:p>
          </p:txBody>
        </p:sp>
        <p:sp>
          <p:nvSpPr>
            <p:cNvPr id="1614918" name="Freeform 70"/>
            <p:cNvSpPr/>
            <p:nvPr/>
          </p:nvSpPr>
          <p:spPr bwMode="gray">
            <a:xfrm>
              <a:off x="934" y="2529"/>
              <a:ext cx="921" cy="1009"/>
            </a:xfrm>
            <a:custGeom>
              <a:cxnLst>
                <a:cxn ang="0">
                  <a:pos x="223" y="0"/>
                </a:cxn>
                <a:cxn ang="0">
                  <a:pos x="0" y="550"/>
                </a:cxn>
                <a:cxn ang="0">
                  <a:pos x="559" y="1114"/>
                </a:cxn>
                <a:cxn ang="0">
                  <a:pos x="1016" y="4"/>
                </a:cxn>
                <a:cxn ang="0">
                  <a:pos x="223" y="0"/>
                </a:cxn>
              </a:cxnLst>
              <a:rect l="0" t="0" r="r" b="b"/>
              <a:pathLst>
                <a:path w="1016" h="1114">
                  <a:moveTo>
                    <a:pt x="223" y="0"/>
                  </a:moveTo>
                  <a:cubicBezTo>
                    <a:pt x="229" y="193"/>
                    <a:pt x="163" y="384"/>
                    <a:pt x="0" y="550"/>
                  </a:cubicBezTo>
                  <a:lnTo>
                    <a:pt x="559" y="1114"/>
                  </a:lnTo>
                  <a:cubicBezTo>
                    <a:pt x="763" y="892"/>
                    <a:pt x="1012" y="541"/>
                    <a:pt x="1016" y="4"/>
                  </a:cubicBezTo>
                  <a:lnTo>
                    <a:pt x="223" y="0"/>
                  </a:lnTo>
                  <a:close/>
                </a:path>
              </a:pathLst>
            </a:custGeom>
            <a:gradFill rotWithShape="1">
              <a:gsLst>
                <a:gs pos="0">
                  <a:schemeClr val="hlink">
                    <a:gamma/>
                    <a:shade val="69804"/>
                    <a:invGamma/>
                  </a:schemeClr>
                </a:gs>
                <a:gs pos="100000">
                  <a:schemeClr val="hlink">
                    <a:alpha val="30000"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14919" name="Text Box 71"/>
            <p:cNvSpPr txBox="1">
              <a:spLocks noChangeArrowheads="1"/>
            </p:cNvSpPr>
            <p:nvPr/>
          </p:nvSpPr>
          <p:spPr bwMode="gray">
            <a:xfrm>
              <a:off x="1236" y="1890"/>
              <a:ext cx="394" cy="596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>
              <a:outerShdw dist="35921" dir="2700000" algn="ctr" rotWithShape="0">
                <a:srgbClr val="080808"/>
              </a:outerShdw>
            </a:effec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defRPr/>
              </a:pPr>
              <a:r>
                <a:rPr lang="en-US" altLang="zh-CN" sz="5000" baseline="0">
                  <a:solidFill>
                    <a:srgbClr val="FEFEFE"/>
                  </a:solidFill>
                  <a:latin typeface="Arial Black" pitchFamily="34" charset="0"/>
                  <a:ea typeface="黑体" pitchFamily="2" charset="-122"/>
                </a:rPr>
                <a:t>2</a:t>
              </a:r>
            </a:p>
          </p:txBody>
        </p:sp>
        <p:sp>
          <p:nvSpPr>
            <p:cNvPr id="1614920" name="Text Box 72"/>
            <p:cNvSpPr txBox="1">
              <a:spLocks noChangeArrowheads="1"/>
            </p:cNvSpPr>
            <p:nvPr/>
          </p:nvSpPr>
          <p:spPr bwMode="gray">
            <a:xfrm>
              <a:off x="1197" y="2695"/>
              <a:ext cx="394" cy="596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>
              <a:outerShdw dist="35921" dir="2700000" algn="ctr" rotWithShape="0">
                <a:srgbClr val="080808"/>
              </a:outerShdw>
            </a:effec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defRPr/>
              </a:pPr>
              <a:r>
                <a:rPr lang="en-US" altLang="zh-CN" sz="5000" baseline="0">
                  <a:solidFill>
                    <a:srgbClr val="FEFEFE"/>
                  </a:solidFill>
                  <a:latin typeface="Arial Black" pitchFamily="34" charset="0"/>
                  <a:ea typeface="黑体" pitchFamily="2" charset="-122"/>
                </a:rPr>
                <a:t>3</a:t>
              </a:r>
            </a:p>
          </p:txBody>
        </p:sp>
        <p:grpSp>
          <p:nvGrpSpPr>
            <p:cNvPr id="15383" name="Group 75"/>
            <p:cNvGrpSpPr/>
            <p:nvPr/>
          </p:nvGrpSpPr>
          <p:grpSpPr>
            <a:xfrm rot="19378231" flipV="1">
              <a:off x="718" y="3193"/>
              <a:ext cx="1302" cy="260"/>
              <a:chOff x="1565" y="2568"/>
              <a:chExt cx="1118" cy="279"/>
            </a:xfrm>
          </p:grpSpPr>
          <p:sp>
            <p:nvSpPr>
              <p:cNvPr id="15384" name="AutoShape 76"/>
              <p:cNvSpPr>
                <a:spLocks noChangeArrowheads="1"/>
              </p:cNvSpPr>
              <p:nvPr/>
            </p:nvSpPr>
            <p:spPr bwMode="white">
              <a:xfrm rot="5263130">
                <a:off x="1859" y="227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5882"/>
                </a:srgbClr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85" name="AutoShape 77"/>
              <p:cNvSpPr>
                <a:spLocks noChangeArrowheads="1"/>
              </p:cNvSpPr>
              <p:nvPr/>
            </p:nvSpPr>
            <p:spPr bwMode="white">
              <a:xfrm rot="6078281">
                <a:off x="1995" y="227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5882"/>
                </a:srgbClr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86" name="AutoShape 78"/>
              <p:cNvSpPr>
                <a:spLocks noChangeArrowheads="1"/>
              </p:cNvSpPr>
              <p:nvPr/>
            </p:nvSpPr>
            <p:spPr bwMode="white">
              <a:xfrm rot="6373927">
                <a:off x="2071" y="2296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5882"/>
                </a:srgbClr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87" name="AutoShape 79"/>
              <p:cNvSpPr>
                <a:spLocks noChangeArrowheads="1"/>
              </p:cNvSpPr>
              <p:nvPr/>
            </p:nvSpPr>
            <p:spPr bwMode="white">
              <a:xfrm rot="6906312">
                <a:off x="2161" y="2326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5882"/>
                </a:srgbClr>
              </a:solidFill>
              <a:ln w="9525">
                <a:noFill/>
                <a:miter lim="800000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5372" name="Line 83"/>
          <p:cNvSpPr>
            <a:spLocks noChangeShapeType="1"/>
          </p:cNvSpPr>
          <p:nvPr/>
        </p:nvSpPr>
        <p:spPr bwMode="black">
          <a:xfrm>
            <a:off x="2579688" y="5527675"/>
            <a:ext cx="4008437" cy="0"/>
          </a:xfrm>
          <a:prstGeom prst="line">
            <a:avLst/>
          </a:prstGeom>
          <a:noFill/>
          <a:ln w="9525">
            <a:solidFill>
              <a:srgbClr val="080808"/>
            </a:solidFill>
            <a:prstDash val="dash"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4C7D0F-94D6-467A-8CCA-36709EC0016F}" type="slidenum">
              <a:rPr lang="en-US" altLang="zh-CN"/>
              <a:pPr>
                <a:defRPr/>
              </a:pPr>
              <a:t>12</a:t>
            </a:fld>
          </a:p>
        </p:txBody>
      </p:sp>
      <p:sp>
        <p:nvSpPr>
          <p:cNvPr id="16387" name="Rectangle 2"/>
          <p:cNvSpPr>
            <a:spLocks noGrp="1"/>
          </p:cNvSpPr>
          <p:nvPr>
            <p:ph type="title"/>
          </p:nvPr>
        </p:nvSpPr>
        <p:spPr>
          <a:xfrm>
            <a:off x="428625" y="50006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惊恐障碍－诊断</a:t>
            </a:r>
          </a:p>
        </p:txBody>
      </p:sp>
      <p:sp>
        <p:nvSpPr>
          <p:cNvPr id="16388" name="Rectangle 3"/>
          <p:cNvSpPr>
            <a:spLocks noGrp="1"/>
          </p:cNvSpPr>
          <p:nvPr>
            <p:ph type="body" sz="half" idx="1"/>
          </p:nvPr>
        </p:nvSpPr>
        <p:spPr>
          <a:xfrm>
            <a:off x="1704975" y="2838450"/>
            <a:ext cx="5194300" cy="2376488"/>
          </a:xfrm>
        </p:spPr>
        <p:txBody>
          <a:bodyPr/>
          <a:lstStyle/>
          <a:p>
            <a:pPr eaLnBrk="1" hangingPunct="1">
              <a:buFont typeface="Arial"/>
              <a:buNone/>
            </a:pPr>
            <a:r>
              <a:rPr lang="zh-CN" altLang="en-US" b="1" smtClean="0">
                <a:solidFill>
                  <a:srgbClr val="000000"/>
                </a:solidFill>
              </a:rPr>
              <a:t>中国诊断标准（</a:t>
            </a:r>
            <a:r>
              <a:rPr lang="en-US" altLang="zh-CN" b="1" smtClean="0">
                <a:solidFill>
                  <a:srgbClr val="000000"/>
                </a:solidFill>
              </a:rPr>
              <a:t>CCMD-3</a:t>
            </a:r>
            <a:r>
              <a:rPr lang="zh-CN" altLang="en-US" b="1" smtClean="0">
                <a:solidFill>
                  <a:srgbClr val="000000"/>
                </a:solidFill>
              </a:rPr>
              <a:t>）</a:t>
            </a:r>
          </a:p>
          <a:p>
            <a:pPr eaLnBrk="1" hangingPunct="1">
              <a:buFont typeface="Arial"/>
              <a:buNone/>
            </a:pPr>
            <a:r>
              <a:rPr lang="zh-CN" altLang="en-US" b="1" smtClean="0">
                <a:solidFill>
                  <a:srgbClr val="000000"/>
                </a:solidFill>
              </a:rPr>
              <a:t>     美国诊断标准（</a:t>
            </a:r>
            <a:r>
              <a:rPr lang="en-US" altLang="zh-CN" b="1" smtClean="0">
                <a:solidFill>
                  <a:srgbClr val="000000"/>
                </a:solidFill>
              </a:rPr>
              <a:t>DSM-IV</a:t>
            </a:r>
            <a:r>
              <a:rPr lang="zh-CN" altLang="en-US" b="1" smtClean="0">
                <a:solidFill>
                  <a:srgbClr val="000000"/>
                </a:solidFill>
              </a:rPr>
              <a:t>）</a:t>
            </a:r>
          </a:p>
          <a:p>
            <a:pPr eaLnBrk="1" hangingPunct="1">
              <a:buFont typeface="Arial"/>
              <a:buNone/>
            </a:pPr>
            <a:r>
              <a:rPr lang="zh-CN" altLang="en-US" b="1" smtClean="0">
                <a:solidFill>
                  <a:srgbClr val="000000"/>
                </a:solidFill>
              </a:rPr>
              <a:t>         国际诊断标准（</a:t>
            </a:r>
            <a:r>
              <a:rPr lang="en-US" altLang="zh-CN" b="1" smtClean="0">
                <a:solidFill>
                  <a:srgbClr val="000000"/>
                </a:solidFill>
              </a:rPr>
              <a:t>ICD-10</a:t>
            </a:r>
            <a:r>
              <a:rPr lang="zh-CN" altLang="en-US" b="1" smtClean="0">
                <a:solidFill>
                  <a:srgbClr val="000000"/>
                </a:solidFill>
              </a:rPr>
              <a:t>）</a:t>
            </a:r>
          </a:p>
        </p:txBody>
      </p:sp>
      <p:grpSp>
        <p:nvGrpSpPr>
          <p:cNvPr id="16389" name="Group 4"/>
          <p:cNvGrpSpPr/>
          <p:nvPr/>
        </p:nvGrpSpPr>
        <p:grpSpPr>
          <a:xfrm>
            <a:off x="1258888" y="2997200"/>
            <a:ext cx="808037" cy="1239838"/>
            <a:chOff x="793" y="1888"/>
            <a:chExt cx="509" cy="781"/>
          </a:xfrm>
        </p:grpSpPr>
        <p:sp>
          <p:nvSpPr>
            <p:cNvPr id="1626117" name="AutoShape 5"/>
            <p:cNvSpPr>
              <a:spLocks noChangeArrowheads="1"/>
            </p:cNvSpPr>
            <p:nvPr/>
          </p:nvSpPr>
          <p:spPr bwMode="gray">
            <a:xfrm>
              <a:off x="793" y="1888"/>
              <a:ext cx="91" cy="91"/>
            </a:xfrm>
            <a:custGeom>
              <a:gdLst>
                <a:gd name="G0" fmla="+- 5400 0 0"/>
                <a:gd name="G1" fmla="+- 21600 0 5400"/>
                <a:gd name="G2" fmla="+- 21600 0 5400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5400" y="10800"/>
                  </a:moveTo>
                  <a:cubicBezTo>
                    <a:pt x="5400" y="13782"/>
                    <a:pt x="7818" y="16200"/>
                    <a:pt x="10800" y="16200"/>
                  </a:cubicBezTo>
                  <a:cubicBezTo>
                    <a:pt x="13782" y="16200"/>
                    <a:pt x="16200" y="13782"/>
                    <a:pt x="16200" y="10800"/>
                  </a:cubicBezTo>
                  <a:cubicBezTo>
                    <a:pt x="16200" y="7818"/>
                    <a:pt x="13782" y="5400"/>
                    <a:pt x="10800" y="5400"/>
                  </a:cubicBezTo>
                  <a:cubicBezTo>
                    <a:pt x="7818" y="5400"/>
                    <a:pt x="5400" y="7818"/>
                    <a:pt x="5400" y="10800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72941"/>
                    <a:invGamma/>
                  </a:schemeClr>
                </a:gs>
              </a:gsLst>
              <a:lin ang="5400000" scaled="1"/>
            </a:gradFill>
            <a:ln w="9525">
              <a:solidFill>
                <a:schemeClr val="accent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26118" name="AutoShape 6"/>
            <p:cNvSpPr>
              <a:spLocks noChangeArrowheads="1"/>
            </p:cNvSpPr>
            <p:nvPr/>
          </p:nvSpPr>
          <p:spPr bwMode="gray">
            <a:xfrm>
              <a:off x="1011" y="2251"/>
              <a:ext cx="91" cy="91"/>
            </a:xfrm>
            <a:custGeom>
              <a:gdLst>
                <a:gd name="G0" fmla="+- 5400 0 0"/>
                <a:gd name="G1" fmla="+- 21600 0 5400"/>
                <a:gd name="G2" fmla="+- 21600 0 5400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5400" y="10800"/>
                  </a:moveTo>
                  <a:cubicBezTo>
                    <a:pt x="5400" y="13782"/>
                    <a:pt x="7818" y="16200"/>
                    <a:pt x="10800" y="16200"/>
                  </a:cubicBezTo>
                  <a:cubicBezTo>
                    <a:pt x="13782" y="16200"/>
                    <a:pt x="16200" y="13782"/>
                    <a:pt x="16200" y="10800"/>
                  </a:cubicBezTo>
                  <a:cubicBezTo>
                    <a:pt x="16200" y="7818"/>
                    <a:pt x="13782" y="5400"/>
                    <a:pt x="10800" y="5400"/>
                  </a:cubicBezTo>
                  <a:cubicBezTo>
                    <a:pt x="7818" y="5400"/>
                    <a:pt x="5400" y="7818"/>
                    <a:pt x="5400" y="10800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72941"/>
                    <a:invGamma/>
                  </a:schemeClr>
                </a:gs>
              </a:gsLst>
              <a:lin ang="5400000" scaled="1"/>
            </a:gradFill>
            <a:ln w="9525">
              <a:solidFill>
                <a:schemeClr val="accent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26119" name="AutoShape 7"/>
            <p:cNvSpPr>
              <a:spLocks noChangeArrowheads="1"/>
            </p:cNvSpPr>
            <p:nvPr/>
          </p:nvSpPr>
          <p:spPr bwMode="gray">
            <a:xfrm>
              <a:off x="1211" y="2578"/>
              <a:ext cx="91" cy="91"/>
            </a:xfrm>
            <a:custGeom>
              <a:gdLst>
                <a:gd name="G0" fmla="+- 5400 0 0"/>
                <a:gd name="G1" fmla="+- 21600 0 5400"/>
                <a:gd name="G2" fmla="+- 21600 0 5400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5400" y="10800"/>
                  </a:moveTo>
                  <a:cubicBezTo>
                    <a:pt x="5400" y="13782"/>
                    <a:pt x="7818" y="16200"/>
                    <a:pt x="10800" y="16200"/>
                  </a:cubicBezTo>
                  <a:cubicBezTo>
                    <a:pt x="13782" y="16200"/>
                    <a:pt x="16200" y="13782"/>
                    <a:pt x="16200" y="10800"/>
                  </a:cubicBezTo>
                  <a:cubicBezTo>
                    <a:pt x="16200" y="7818"/>
                    <a:pt x="13782" y="5400"/>
                    <a:pt x="10800" y="5400"/>
                  </a:cubicBezTo>
                  <a:cubicBezTo>
                    <a:pt x="7818" y="5400"/>
                    <a:pt x="5400" y="7818"/>
                    <a:pt x="5400" y="10800"/>
                  </a:cubicBezTo>
                  <a:close/>
                </a:path>
              </a:pathLst>
            </a:cu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72941"/>
                    <a:invGamma/>
                  </a:schemeClr>
                </a:gs>
              </a:gsLst>
              <a:lin ang="5400000" scaled="1"/>
            </a:gradFill>
            <a:ln w="9525">
              <a:solidFill>
                <a:schemeClr val="accent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</p:grpSp>
      <p:pic>
        <p:nvPicPr>
          <p:cNvPr id="16390" name="Picture 8" descr="u=2369666094,59581442&amp;fm=0&amp;gp=0"/>
          <p:cNvPicPr>
            <a:picLocks noChangeAspect="1" noChangeArrowheads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92950" y="4652963"/>
            <a:ext cx="2051050" cy="2022475"/>
          </a:xfrm>
        </p:spPr>
      </p:pic>
      <p:sp>
        <p:nvSpPr>
          <p:cNvPr id="12" name="TextBox 11"/>
          <p:cNvSpPr txBox="1"/>
          <p:nvPr/>
        </p:nvSpPr>
        <p:spPr>
          <a:xfrm>
            <a:off x="857250" y="1916113"/>
            <a:ext cx="2214563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solidFill>
                  <a:srgbClr val="000000"/>
                </a:solidFill>
                <a:latin typeface="+mn-lt"/>
                <a:ea typeface="黑体" pitchFamily="2" charset="-122"/>
              </a:rPr>
              <a:t>诊断标准</a:t>
            </a:r>
            <a:endParaRPr lang="en-US" altLang="en-US" sz="4800" b="1">
              <a:solidFill>
                <a:srgbClr val="000000"/>
              </a:solidFill>
              <a:latin typeface="+mn-lt"/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17E92F-0F7A-429D-A3B5-275A9BA47176}" type="slidenum">
              <a:rPr lang="en-US" altLang="zh-CN"/>
              <a:pPr>
                <a:defRPr/>
              </a:pPr>
              <a:t>13</a:t>
            </a:fld>
          </a:p>
        </p:txBody>
      </p:sp>
      <p:sp>
        <p:nvSpPr>
          <p:cNvPr id="17411" name="Text Box 23"/>
          <p:cNvSpPr txBox="1">
            <a:spLocks noChangeArrowheads="1"/>
          </p:cNvSpPr>
          <p:nvPr/>
        </p:nvSpPr>
        <p:spPr bwMode="auto">
          <a:xfrm>
            <a:off x="877888" y="3098800"/>
            <a:ext cx="431800" cy="1768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诊</a:t>
            </a:r>
          </a:p>
          <a:p>
            <a:pPr algn="l"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断</a:t>
            </a:r>
          </a:p>
          <a:p>
            <a:pPr algn="l"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要</a:t>
            </a:r>
          </a:p>
          <a:p>
            <a:pPr algn="l">
              <a:spcBef>
                <a:spcPct val="50000"/>
              </a:spcBef>
            </a:pPr>
            <a:r>
              <a:rPr lang="zh-CN" altLang="en-US" sz="2000" b="1" baseline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点</a:t>
            </a:r>
          </a:p>
        </p:txBody>
      </p:sp>
      <p:sp>
        <p:nvSpPr>
          <p:cNvPr id="17412" name="Rectangle 24"/>
          <p:cNvSpPr>
            <a:spLocks noChangeArrowheads="1"/>
          </p:cNvSpPr>
          <p:nvPr/>
        </p:nvSpPr>
        <p:spPr bwMode="gray">
          <a:xfrm>
            <a:off x="250825" y="1700213"/>
            <a:ext cx="4321175" cy="2233612"/>
          </a:xfrm>
          <a:prstGeom prst="rect">
            <a:avLst/>
          </a:prstGeom>
          <a:solidFill>
            <a:schemeClr val="accent2"/>
          </a:solidFill>
          <a:ln w="9525">
            <a:miter lim="800000"/>
          </a:ln>
          <a:scene3d>
            <a:camera prst="legacyPerspectiveBottom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2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7413" name="Rectangle 25"/>
          <p:cNvSpPr>
            <a:spLocks noChangeArrowheads="1"/>
          </p:cNvSpPr>
          <p:nvPr/>
        </p:nvSpPr>
        <p:spPr bwMode="gray">
          <a:xfrm>
            <a:off x="4752975" y="1714500"/>
            <a:ext cx="4105275" cy="2170113"/>
          </a:xfrm>
          <a:prstGeom prst="rect">
            <a:avLst/>
          </a:prstGeom>
          <a:solidFill>
            <a:schemeClr val="folHlink"/>
          </a:solidFill>
          <a:ln w="9525">
            <a:miter lim="800000"/>
          </a:ln>
          <a:scene3d>
            <a:camera prst="legacyPerspectiveBottomLef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folHlink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17414" name="Rectangle 26"/>
          <p:cNvSpPr>
            <a:spLocks noChangeArrowheads="1"/>
          </p:cNvSpPr>
          <p:nvPr/>
        </p:nvSpPr>
        <p:spPr bwMode="gray">
          <a:xfrm>
            <a:off x="5248275" y="2760663"/>
            <a:ext cx="3089275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en-US" altLang="zh-CN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……</a:t>
            </a:r>
          </a:p>
        </p:txBody>
      </p:sp>
      <p:sp>
        <p:nvSpPr>
          <p:cNvPr id="17415" name="Rectangle 27"/>
          <p:cNvSpPr>
            <a:spLocks noChangeArrowheads="1"/>
          </p:cNvSpPr>
          <p:nvPr/>
        </p:nvSpPr>
        <p:spPr bwMode="gray">
          <a:xfrm>
            <a:off x="223838" y="4106863"/>
            <a:ext cx="4332287" cy="2179637"/>
          </a:xfrm>
          <a:prstGeom prst="rect">
            <a:avLst/>
          </a:prstGeom>
          <a:solidFill>
            <a:schemeClr val="accent1"/>
          </a:solidFill>
          <a:ln w="9525">
            <a:miter lim="800000"/>
          </a:ln>
          <a:scene3d>
            <a:camera prst="legacyPerspectiv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7416" name="Rectangle 28"/>
          <p:cNvSpPr>
            <a:spLocks noChangeArrowheads="1"/>
          </p:cNvSpPr>
          <p:nvPr/>
        </p:nvSpPr>
        <p:spPr bwMode="gray">
          <a:xfrm>
            <a:off x="285750" y="4830763"/>
            <a:ext cx="4000500" cy="630237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一个月内至少有</a:t>
            </a:r>
            <a:r>
              <a:rPr kumimoji="1" lang="en-US" altLang="zh-CN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3</a:t>
            </a: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次惊恐发作，</a:t>
            </a:r>
            <a:endParaRPr kumimoji="1" lang="en-US" altLang="zh-CN" sz="1400" b="1" baseline="0">
              <a:solidFill>
                <a:schemeClr val="bg1"/>
              </a:solidFill>
              <a:latin typeface="黑体" pitchFamily="2" charset="-122"/>
              <a:ea typeface="黑体" pitchFamily="2" charset="-122"/>
            </a:endParaRPr>
          </a:p>
          <a:p>
            <a:pPr algn="l">
              <a:spcBef>
                <a:spcPct val="50000"/>
              </a:spcBef>
            </a:pP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或首次发作后继发害怕再发的焦虑持续</a:t>
            </a:r>
            <a:r>
              <a:rPr kumimoji="1" lang="en-US" altLang="zh-CN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个月</a:t>
            </a:r>
          </a:p>
        </p:txBody>
      </p:sp>
      <p:sp>
        <p:nvSpPr>
          <p:cNvPr id="17417" name="Rectangle 29"/>
          <p:cNvSpPr>
            <a:spLocks noChangeArrowheads="1"/>
          </p:cNvSpPr>
          <p:nvPr/>
        </p:nvSpPr>
        <p:spPr bwMode="gray">
          <a:xfrm>
            <a:off x="4737100" y="4100513"/>
            <a:ext cx="4141788" cy="2162175"/>
          </a:xfrm>
          <a:prstGeom prst="rect">
            <a:avLst/>
          </a:prstGeom>
          <a:solidFill>
            <a:schemeClr val="hlink"/>
          </a:solidFill>
          <a:ln w="9525">
            <a:miter lim="800000"/>
          </a:ln>
          <a:scene3d>
            <a:camera prst="legacyPerspectiveTopLef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7418" name="Rectangle 30"/>
          <p:cNvSpPr>
            <a:spLocks noChangeArrowheads="1"/>
          </p:cNvSpPr>
          <p:nvPr/>
        </p:nvSpPr>
        <p:spPr bwMode="gray">
          <a:xfrm>
            <a:off x="5380038" y="4470400"/>
            <a:ext cx="3097212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kumimoji="1" lang="en-US" altLang="zh-CN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……</a:t>
            </a:r>
          </a:p>
        </p:txBody>
      </p:sp>
      <p:grpSp>
        <p:nvGrpSpPr>
          <p:cNvPr id="17419" name="Group 31"/>
          <p:cNvGrpSpPr/>
          <p:nvPr/>
        </p:nvGrpSpPr>
        <p:grpSpPr>
          <a:xfrm>
            <a:off x="3779838" y="3284538"/>
            <a:ext cx="1660525" cy="1612900"/>
            <a:chOff x="2457" y="2000"/>
            <a:chExt cx="901" cy="888"/>
          </a:xfrm>
        </p:grpSpPr>
        <p:pic>
          <p:nvPicPr>
            <p:cNvPr id="17455" name="Picture 32" descr="circuler_1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gray">
            <a:xfrm>
              <a:off x="2457" y="2000"/>
              <a:ext cx="901" cy="886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282081" name="Oval 33"/>
            <p:cNvSpPr>
              <a:spLocks noChangeArrowheads="1"/>
            </p:cNvSpPr>
            <p:nvPr/>
          </p:nvSpPr>
          <p:spPr bwMode="gray">
            <a:xfrm>
              <a:off x="2457" y="2000"/>
              <a:ext cx="895" cy="888"/>
            </a:xfrm>
            <a:prstGeom prst="ellipse">
              <a:avLst/>
            </a:prstGeom>
            <a:gradFill rotWithShape="1">
              <a:gsLst>
                <a:gs pos="0">
                  <a:srgbClr val="FFFF99">
                    <a:gamma/>
                    <a:shade val="26275"/>
                    <a:invGamma/>
                    <a:alpha val="89999"/>
                  </a:srgbClr>
                </a:gs>
                <a:gs pos="50000">
                  <a:srgbClr val="FFFF99">
                    <a:alpha val="45000"/>
                  </a:srgbClr>
                </a:gs>
                <a:gs pos="100000">
                  <a:srgbClr val="FFFF99">
                    <a:gamma/>
                    <a:shade val="26275"/>
                    <a:invGamma/>
                    <a:alpha val="89999"/>
                  </a:srgbClr>
                </a:gs>
              </a:gsLst>
              <a:lin ang="5400000" scaled="1"/>
            </a:gradFill>
            <a:ln w="57150" algn="ctr">
              <a:solidFill>
                <a:srgbClr val="F8F8F8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7459" name="Freeform 34"/>
            <p:cNvSpPr/>
            <p:nvPr/>
          </p:nvSpPr>
          <p:spPr bwMode="gray">
            <a:xfrm>
              <a:off x="2550" y="2018"/>
              <a:ext cx="703" cy="308"/>
            </a:xfrm>
            <a:custGeom>
              <a:gdLst>
                <a:gd name="T0" fmla="*/ 55 w 1321"/>
                <a:gd name="T1" fmla="*/ 6 h 712"/>
                <a:gd name="T2" fmla="*/ 56 w 1321"/>
                <a:gd name="T3" fmla="*/ 7 h 712"/>
                <a:gd name="T4" fmla="*/ 56 w 1321"/>
                <a:gd name="T5" fmla="*/ 7 h 712"/>
                <a:gd name="T6" fmla="*/ 56 w 1321"/>
                <a:gd name="T7" fmla="*/ 8 h 712"/>
                <a:gd name="T8" fmla="*/ 55 w 1321"/>
                <a:gd name="T9" fmla="*/ 8 h 712"/>
                <a:gd name="T10" fmla="*/ 54 w 1321"/>
                <a:gd name="T11" fmla="*/ 9 h 712"/>
                <a:gd name="T12" fmla="*/ 53 w 1321"/>
                <a:gd name="T13" fmla="*/ 9 h 712"/>
                <a:gd name="T14" fmla="*/ 51 w 1321"/>
                <a:gd name="T15" fmla="*/ 10 h 712"/>
                <a:gd name="T16" fmla="*/ 49 w 1321"/>
                <a:gd name="T17" fmla="*/ 10 h 712"/>
                <a:gd name="T18" fmla="*/ 46 w 1321"/>
                <a:gd name="T19" fmla="*/ 10 h 712"/>
                <a:gd name="T20" fmla="*/ 44 w 1321"/>
                <a:gd name="T21" fmla="*/ 10 h 712"/>
                <a:gd name="T22" fmla="*/ 42 w 1321"/>
                <a:gd name="T23" fmla="*/ 10 h 712"/>
                <a:gd name="T24" fmla="*/ 38 w 1321"/>
                <a:gd name="T25" fmla="*/ 11 h 712"/>
                <a:gd name="T26" fmla="*/ 36 w 1321"/>
                <a:gd name="T27" fmla="*/ 11 h 712"/>
                <a:gd name="T28" fmla="*/ 34 w 1321"/>
                <a:gd name="T29" fmla="*/ 11 h 712"/>
                <a:gd name="T30" fmla="*/ 20 w 1321"/>
                <a:gd name="T31" fmla="*/ 11 h 712"/>
                <a:gd name="T32" fmla="*/ 20 w 1321"/>
                <a:gd name="T33" fmla="*/ 11 h 712"/>
                <a:gd name="T34" fmla="*/ 18 w 1321"/>
                <a:gd name="T35" fmla="*/ 11 h 712"/>
                <a:gd name="T36" fmla="*/ 15 w 1321"/>
                <a:gd name="T37" fmla="*/ 11 h 712"/>
                <a:gd name="T38" fmla="*/ 12 w 1321"/>
                <a:gd name="T39" fmla="*/ 10 h 712"/>
                <a:gd name="T40" fmla="*/ 10 w 1321"/>
                <a:gd name="T41" fmla="*/ 10 h 712"/>
                <a:gd name="T42" fmla="*/ 8 w 1321"/>
                <a:gd name="T43" fmla="*/ 10 h 712"/>
                <a:gd name="T44" fmla="*/ 6 w 1321"/>
                <a:gd name="T45" fmla="*/ 10 h 712"/>
                <a:gd name="T46" fmla="*/ 4 w 1321"/>
                <a:gd name="T47" fmla="*/ 10 h 712"/>
                <a:gd name="T48" fmla="*/ 3 w 1321"/>
                <a:gd name="T49" fmla="*/ 10 h 712"/>
                <a:gd name="T50" fmla="*/ 2 w 1321"/>
                <a:gd name="T51" fmla="*/ 9 h 712"/>
                <a:gd name="T52" fmla="*/ 1 w 1321"/>
                <a:gd name="T53" fmla="*/ 9 h 712"/>
                <a:gd name="T54" fmla="*/ 1 w 1321"/>
                <a:gd name="T55" fmla="*/ 8 h 712"/>
                <a:gd name="T56" fmla="*/ 0 w 1321"/>
                <a:gd name="T57" fmla="*/ 8 h 712"/>
                <a:gd name="T58" fmla="*/ 0 w 1321"/>
                <a:gd name="T59" fmla="*/ 8 h 712"/>
                <a:gd name="T60" fmla="*/ 1 w 1321"/>
                <a:gd name="T61" fmla="*/ 7 h 712"/>
                <a:gd name="T62" fmla="*/ 1 w 1321"/>
                <a:gd name="T63" fmla="*/ 7 h 712"/>
                <a:gd name="T64" fmla="*/ 2 w 1321"/>
                <a:gd name="T65" fmla="*/ 6 h 712"/>
                <a:gd name="T66" fmla="*/ 4 w 1321"/>
                <a:gd name="T67" fmla="*/ 4 h 712"/>
                <a:gd name="T68" fmla="*/ 6 w 1321"/>
                <a:gd name="T69" fmla="*/ 3 h 712"/>
                <a:gd name="T70" fmla="*/ 9 w 1321"/>
                <a:gd name="T71" fmla="*/ 3 h 712"/>
                <a:gd name="T72" fmla="*/ 12 w 1321"/>
                <a:gd name="T73" fmla="*/ 2 h 712"/>
                <a:gd name="T74" fmla="*/ 14 w 1321"/>
                <a:gd name="T75" fmla="*/ 1 h 712"/>
                <a:gd name="T76" fmla="*/ 18 w 1321"/>
                <a:gd name="T77" fmla="*/ 1 h 712"/>
                <a:gd name="T78" fmla="*/ 21 w 1321"/>
                <a:gd name="T79" fmla="*/ 0 h 712"/>
                <a:gd name="T80" fmla="*/ 24 w 1321"/>
                <a:gd name="T81" fmla="*/ 0 h 712"/>
                <a:gd name="T82" fmla="*/ 29 w 1321"/>
                <a:gd name="T83" fmla="*/ 0 h 712"/>
                <a:gd name="T84" fmla="*/ 29 w 1321"/>
                <a:gd name="T85" fmla="*/ 0 h 712"/>
                <a:gd name="T86" fmla="*/ 32 w 1321"/>
                <a:gd name="T87" fmla="*/ 0 h 712"/>
                <a:gd name="T88" fmla="*/ 36 w 1321"/>
                <a:gd name="T89" fmla="*/ 0 h 712"/>
                <a:gd name="T90" fmla="*/ 40 w 1321"/>
                <a:gd name="T91" fmla="*/ 1 h 712"/>
                <a:gd name="T92" fmla="*/ 43 w 1321"/>
                <a:gd name="T93" fmla="*/ 1 h 712"/>
                <a:gd name="T94" fmla="*/ 46 w 1321"/>
                <a:gd name="T95" fmla="*/ 2 h 712"/>
                <a:gd name="T96" fmla="*/ 49 w 1321"/>
                <a:gd name="T97" fmla="*/ 3 h 712"/>
                <a:gd name="T98" fmla="*/ 52 w 1321"/>
                <a:gd name="T99" fmla="*/ 4 h 712"/>
                <a:gd name="T100" fmla="*/ 54 w 1321"/>
                <a:gd name="T101" fmla="*/ 5 h 712"/>
                <a:gd name="T102" fmla="*/ 55 w 1321"/>
                <a:gd name="T103" fmla="*/ 6 h 712"/>
                <a:gd name="T104" fmla="*/ 55 w 1321"/>
                <a:gd name="T105" fmla="*/ 6 h 712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321"/>
                <a:gd name="T160" fmla="*/ 0 h 712"/>
                <a:gd name="T161" fmla="*/ 1321 w 1321"/>
                <a:gd name="T162" fmla="*/ 712 h 712"/>
              </a:gdLst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321" h="712">
                  <a:moveTo>
                    <a:pt x="1301" y="401"/>
                  </a:moveTo>
                  <a:lnTo>
                    <a:pt x="1317" y="442"/>
                  </a:lnTo>
                  <a:lnTo>
                    <a:pt x="1321" y="481"/>
                  </a:lnTo>
                  <a:lnTo>
                    <a:pt x="1315" y="516"/>
                  </a:lnTo>
                  <a:lnTo>
                    <a:pt x="1298" y="550"/>
                  </a:lnTo>
                  <a:lnTo>
                    <a:pt x="1272" y="579"/>
                  </a:lnTo>
                  <a:lnTo>
                    <a:pt x="1239" y="604"/>
                  </a:lnTo>
                  <a:lnTo>
                    <a:pt x="1196" y="628"/>
                  </a:lnTo>
                  <a:lnTo>
                    <a:pt x="1147" y="649"/>
                  </a:lnTo>
                  <a:lnTo>
                    <a:pt x="1092" y="667"/>
                  </a:lnTo>
                  <a:lnTo>
                    <a:pt x="1031" y="683"/>
                  </a:lnTo>
                  <a:lnTo>
                    <a:pt x="967" y="694"/>
                  </a:lnTo>
                  <a:lnTo>
                    <a:pt x="896" y="704"/>
                  </a:lnTo>
                  <a:lnTo>
                    <a:pt x="824" y="710"/>
                  </a:lnTo>
                  <a:lnTo>
                    <a:pt x="795" y="712"/>
                  </a:lnTo>
                  <a:lnTo>
                    <a:pt x="476" y="712"/>
                  </a:lnTo>
                  <a:lnTo>
                    <a:pt x="472" y="712"/>
                  </a:lnTo>
                  <a:lnTo>
                    <a:pt x="409" y="708"/>
                  </a:lnTo>
                  <a:lnTo>
                    <a:pt x="348" y="704"/>
                  </a:lnTo>
                  <a:lnTo>
                    <a:pt x="290" y="696"/>
                  </a:lnTo>
                  <a:lnTo>
                    <a:pt x="235" y="689"/>
                  </a:lnTo>
                  <a:lnTo>
                    <a:pt x="186" y="677"/>
                  </a:lnTo>
                  <a:lnTo>
                    <a:pt x="141" y="663"/>
                  </a:lnTo>
                  <a:lnTo>
                    <a:pt x="102" y="648"/>
                  </a:lnTo>
                  <a:lnTo>
                    <a:pt x="67" y="630"/>
                  </a:lnTo>
                  <a:lnTo>
                    <a:pt x="39" y="608"/>
                  </a:lnTo>
                  <a:lnTo>
                    <a:pt x="18" y="583"/>
                  </a:lnTo>
                  <a:lnTo>
                    <a:pt x="6" y="554"/>
                  </a:lnTo>
                  <a:lnTo>
                    <a:pt x="0" y="524"/>
                  </a:lnTo>
                  <a:lnTo>
                    <a:pt x="0" y="520"/>
                  </a:lnTo>
                  <a:lnTo>
                    <a:pt x="4" y="487"/>
                  </a:lnTo>
                  <a:lnTo>
                    <a:pt x="16" y="446"/>
                  </a:lnTo>
                  <a:lnTo>
                    <a:pt x="51" y="370"/>
                  </a:lnTo>
                  <a:lnTo>
                    <a:pt x="94" y="299"/>
                  </a:lnTo>
                  <a:lnTo>
                    <a:pt x="147" y="235"/>
                  </a:lnTo>
                  <a:lnTo>
                    <a:pt x="204" y="176"/>
                  </a:lnTo>
                  <a:lnTo>
                    <a:pt x="270" y="125"/>
                  </a:lnTo>
                  <a:lnTo>
                    <a:pt x="341" y="82"/>
                  </a:lnTo>
                  <a:lnTo>
                    <a:pt x="415" y="47"/>
                  </a:lnTo>
                  <a:lnTo>
                    <a:pt x="497" y="21"/>
                  </a:lnTo>
                  <a:lnTo>
                    <a:pt x="581" y="6"/>
                  </a:lnTo>
                  <a:lnTo>
                    <a:pt x="667" y="0"/>
                  </a:lnTo>
                  <a:lnTo>
                    <a:pt x="759" y="6"/>
                  </a:lnTo>
                  <a:lnTo>
                    <a:pt x="847" y="23"/>
                  </a:lnTo>
                  <a:lnTo>
                    <a:pt x="932" y="53"/>
                  </a:lnTo>
                  <a:lnTo>
                    <a:pt x="1010" y="90"/>
                  </a:lnTo>
                  <a:lnTo>
                    <a:pt x="1082" y="137"/>
                  </a:lnTo>
                  <a:lnTo>
                    <a:pt x="1149" y="194"/>
                  </a:lnTo>
                  <a:lnTo>
                    <a:pt x="1208" y="256"/>
                  </a:lnTo>
                  <a:lnTo>
                    <a:pt x="1258" y="325"/>
                  </a:lnTo>
                  <a:lnTo>
                    <a:pt x="1301" y="401"/>
                  </a:lnTo>
                  <a:close/>
                </a:path>
              </a:pathLst>
            </a:custGeom>
            <a:gradFill rotWithShape="1">
              <a:gsLst>
                <a:gs pos="0">
                  <a:srgbClr val="FFFFFF"/>
                </a:gs>
                <a:gs pos="100000">
                  <a:srgbClr val="E2E1B7"/>
                </a:gs>
              </a:gsLst>
              <a:lin ang="5400000" scaled="1"/>
            </a:gra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7460" name="Group 35"/>
            <p:cNvGrpSpPr/>
            <p:nvPr/>
          </p:nvGrpSpPr>
          <p:grpSpPr>
            <a:xfrm rot="-1297425" flipH="1" flipV="1">
              <a:off x="2525" y="2693"/>
              <a:ext cx="781" cy="188"/>
              <a:chOff x="2532" y="1051"/>
              <a:chExt cx="893" cy="246"/>
            </a:xfrm>
          </p:grpSpPr>
          <p:grpSp>
            <p:nvGrpSpPr>
              <p:cNvPr id="17461" name="Group 36"/>
              <p:cNvGrpSpPr/>
              <p:nvPr/>
            </p:nvGrpSpPr>
            <p:grpSpPr>
              <a:xfrm>
                <a:off x="2532" y="1051"/>
                <a:ext cx="743" cy="185"/>
                <a:chOff x="1565" y="2568"/>
                <a:chExt cx="1118" cy="279"/>
              </a:xfrm>
            </p:grpSpPr>
            <p:sp>
              <p:nvSpPr>
                <p:cNvPr id="17467" name="AutoShape 37"/>
                <p:cNvSpPr>
                  <a:spLocks noChangeArrowheads="1"/>
                </p:cNvSpPr>
                <p:nvPr/>
              </p:nvSpPr>
              <p:spPr bwMode="gray">
                <a:xfrm rot="5263130">
                  <a:off x="1859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7468" name="AutoShape 38"/>
                <p:cNvSpPr>
                  <a:spLocks noChangeArrowheads="1"/>
                </p:cNvSpPr>
                <p:nvPr/>
              </p:nvSpPr>
              <p:spPr bwMode="gray">
                <a:xfrm rot="6078281">
                  <a:off x="1995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7469" name="AutoShape 39"/>
                <p:cNvSpPr>
                  <a:spLocks noChangeArrowheads="1"/>
                </p:cNvSpPr>
                <p:nvPr/>
              </p:nvSpPr>
              <p:spPr bwMode="gray">
                <a:xfrm rot="6373927">
                  <a:off x="2071" y="229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7470" name="AutoShape 40"/>
                <p:cNvSpPr>
                  <a:spLocks noChangeArrowheads="1"/>
                </p:cNvSpPr>
                <p:nvPr/>
              </p:nvSpPr>
              <p:spPr bwMode="gray">
                <a:xfrm rot="6906312">
                  <a:off x="2161" y="232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</p:grpSp>
          <p:grpSp>
            <p:nvGrpSpPr>
              <p:cNvPr id="17462" name="Group 41"/>
              <p:cNvGrpSpPr/>
              <p:nvPr/>
            </p:nvGrpSpPr>
            <p:grpSpPr>
              <a:xfrm rot="1353540">
                <a:off x="2682" y="1111"/>
                <a:ext cx="743" cy="186"/>
                <a:chOff x="1565" y="2568"/>
                <a:chExt cx="1118" cy="279"/>
              </a:xfrm>
            </p:grpSpPr>
            <p:sp>
              <p:nvSpPr>
                <p:cNvPr id="17463" name="AutoShape 42"/>
                <p:cNvSpPr>
                  <a:spLocks noChangeArrowheads="1"/>
                </p:cNvSpPr>
                <p:nvPr/>
              </p:nvSpPr>
              <p:spPr bwMode="gray">
                <a:xfrm rot="5263130">
                  <a:off x="1859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7464" name="AutoShape 43"/>
                <p:cNvSpPr>
                  <a:spLocks noChangeArrowheads="1"/>
                </p:cNvSpPr>
                <p:nvPr/>
              </p:nvSpPr>
              <p:spPr bwMode="gray">
                <a:xfrm rot="6078281">
                  <a:off x="1995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7465" name="AutoShape 44"/>
                <p:cNvSpPr>
                  <a:spLocks noChangeArrowheads="1"/>
                </p:cNvSpPr>
                <p:nvPr/>
              </p:nvSpPr>
              <p:spPr bwMode="gray">
                <a:xfrm rot="6373927">
                  <a:off x="2071" y="229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7466" name="AutoShape 45"/>
                <p:cNvSpPr>
                  <a:spLocks noChangeArrowheads="1"/>
                </p:cNvSpPr>
                <p:nvPr/>
              </p:nvSpPr>
              <p:spPr bwMode="gray">
                <a:xfrm rot="6906312">
                  <a:off x="2161" y="232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</p:grpSp>
        </p:grpSp>
      </p:grpSp>
      <p:sp>
        <p:nvSpPr>
          <p:cNvPr id="17420" name="Text Box 46"/>
          <p:cNvSpPr txBox="1">
            <a:spLocks noChangeArrowheads="1"/>
          </p:cNvSpPr>
          <p:nvPr/>
        </p:nvSpPr>
        <p:spPr bwMode="gray">
          <a:xfrm>
            <a:off x="3959225" y="3635375"/>
            <a:ext cx="1289050" cy="7016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</a:pPr>
            <a:r>
              <a:rPr lang="zh-CN" altLang="en-US" sz="4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要点</a:t>
            </a:r>
          </a:p>
        </p:txBody>
      </p:sp>
      <p:grpSp>
        <p:nvGrpSpPr>
          <p:cNvPr id="17421" name="Group 47"/>
          <p:cNvGrpSpPr/>
          <p:nvPr/>
        </p:nvGrpSpPr>
        <p:grpSpPr>
          <a:xfrm>
            <a:off x="198438" y="1163638"/>
            <a:ext cx="1781175" cy="608012"/>
            <a:chOff x="579" y="1386"/>
            <a:chExt cx="385" cy="383"/>
          </a:xfrm>
        </p:grpSpPr>
        <p:sp>
          <p:nvSpPr>
            <p:cNvPr id="17449" name="Oval 48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7450" name="Group 49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7451" name="Oval 50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52" name="Oval 51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53" name="Oval 52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54" name="Oval 53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7422" name="Text Box 54"/>
          <p:cNvSpPr txBox="1">
            <a:spLocks noChangeArrowheads="1"/>
          </p:cNvSpPr>
          <p:nvPr/>
        </p:nvSpPr>
        <p:spPr bwMode="gray">
          <a:xfrm>
            <a:off x="285750" y="1268413"/>
            <a:ext cx="16732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症状标准</a:t>
            </a:r>
          </a:p>
        </p:txBody>
      </p:sp>
      <p:grpSp>
        <p:nvGrpSpPr>
          <p:cNvPr id="17423" name="Group 55"/>
          <p:cNvGrpSpPr/>
          <p:nvPr/>
        </p:nvGrpSpPr>
        <p:grpSpPr>
          <a:xfrm>
            <a:off x="7072313" y="6107113"/>
            <a:ext cx="1781175" cy="608012"/>
            <a:chOff x="579" y="1386"/>
            <a:chExt cx="385" cy="383"/>
          </a:xfrm>
        </p:grpSpPr>
        <p:sp>
          <p:nvSpPr>
            <p:cNvPr id="17443" name="Oval 56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7444" name="Group 57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7445" name="Oval 58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46" name="Oval 59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47" name="Oval 60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48" name="Oval 61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7424" name="Text Box 62"/>
          <p:cNvSpPr txBox="1">
            <a:spLocks noChangeArrowheads="1"/>
          </p:cNvSpPr>
          <p:nvPr/>
        </p:nvSpPr>
        <p:spPr bwMode="gray">
          <a:xfrm>
            <a:off x="7180263" y="6199188"/>
            <a:ext cx="16732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排除标准</a:t>
            </a:r>
          </a:p>
        </p:txBody>
      </p:sp>
      <p:grpSp>
        <p:nvGrpSpPr>
          <p:cNvPr id="17425" name="Group 63"/>
          <p:cNvGrpSpPr/>
          <p:nvPr/>
        </p:nvGrpSpPr>
        <p:grpSpPr>
          <a:xfrm>
            <a:off x="7092950" y="1214438"/>
            <a:ext cx="1781175" cy="608012"/>
            <a:chOff x="579" y="1386"/>
            <a:chExt cx="385" cy="383"/>
          </a:xfrm>
        </p:grpSpPr>
        <p:sp>
          <p:nvSpPr>
            <p:cNvPr id="17437" name="Oval 64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7438" name="Group 65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7439" name="Oval 66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40" name="Oval 67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41" name="Oval 68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42" name="Oval 69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7426" name="Text Box 70"/>
          <p:cNvSpPr txBox="1">
            <a:spLocks noChangeArrowheads="1"/>
          </p:cNvSpPr>
          <p:nvPr/>
        </p:nvSpPr>
        <p:spPr bwMode="gray">
          <a:xfrm>
            <a:off x="7092950" y="1281113"/>
            <a:ext cx="1817688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严重程度标准</a:t>
            </a:r>
          </a:p>
        </p:txBody>
      </p:sp>
      <p:grpSp>
        <p:nvGrpSpPr>
          <p:cNvPr id="17427" name="Group 71"/>
          <p:cNvGrpSpPr/>
          <p:nvPr/>
        </p:nvGrpSpPr>
        <p:grpSpPr>
          <a:xfrm>
            <a:off x="198438" y="6143625"/>
            <a:ext cx="1781175" cy="608013"/>
            <a:chOff x="579" y="1386"/>
            <a:chExt cx="385" cy="383"/>
          </a:xfrm>
        </p:grpSpPr>
        <p:sp>
          <p:nvSpPr>
            <p:cNvPr id="17431" name="Oval 72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7432" name="Group 73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7433" name="Oval 74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34" name="Oval 75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35" name="Oval 76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36" name="Oval 77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7428" name="Text Box 78"/>
          <p:cNvSpPr txBox="1">
            <a:spLocks noChangeArrowheads="1"/>
          </p:cNvSpPr>
          <p:nvPr/>
        </p:nvSpPr>
        <p:spPr bwMode="gray">
          <a:xfrm>
            <a:off x="288925" y="6216650"/>
            <a:ext cx="1673225" cy="396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病程标准</a:t>
            </a:r>
          </a:p>
        </p:txBody>
      </p:sp>
      <p:sp>
        <p:nvSpPr>
          <p:cNvPr id="17429" name="Rectangle 79"/>
          <p:cNvSpPr>
            <a:spLocks noChangeArrowheads="1"/>
          </p:cNvSpPr>
          <p:nvPr/>
        </p:nvSpPr>
        <p:spPr bwMode="gray">
          <a:xfrm>
            <a:off x="250825" y="1700213"/>
            <a:ext cx="4392613" cy="224631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惊恐障碍</a:t>
            </a:r>
            <a:r>
              <a:rPr kumimoji="1" lang="en-US" altLang="zh-CN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[F 41.0]</a:t>
            </a: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，需符合下列</a:t>
            </a:r>
            <a:r>
              <a:rPr kumimoji="1" lang="en-US" altLang="zh-CN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4</a:t>
            </a: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项：</a:t>
            </a:r>
          </a:p>
          <a:p>
            <a:pPr algn="l">
              <a:spcBef>
                <a:spcPct val="50000"/>
              </a:spcBef>
            </a:pP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①发作无明显诱因、无相关的特定情境，不可预测；</a:t>
            </a:r>
          </a:p>
          <a:p>
            <a:pPr algn="l">
              <a:spcBef>
                <a:spcPct val="50000"/>
              </a:spcBef>
            </a:pP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②在发作间歇期，除害怕再发作外，无明显症状；</a:t>
            </a:r>
          </a:p>
          <a:p>
            <a:pPr algn="l">
              <a:spcBef>
                <a:spcPct val="50000"/>
              </a:spcBef>
            </a:pP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③发作时表现强烈的恐惧、焦虑及明显的自主神经症状，并常有人格解体、现实解体、濒死恐惧，或失控感等痛苦体验；</a:t>
            </a:r>
          </a:p>
          <a:p>
            <a:pPr algn="l">
              <a:spcBef>
                <a:spcPct val="50000"/>
              </a:spcBef>
            </a:pPr>
            <a:r>
              <a:rPr kumimoji="1" lang="zh-CN" altLang="en-US" sz="14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④发作突然，迅速达到高峰，发作时意识清晰，事后能回忆</a:t>
            </a:r>
          </a:p>
        </p:txBody>
      </p:sp>
      <p:sp>
        <p:nvSpPr>
          <p:cNvPr id="17430" name="Rectangle 84"/>
          <p:cNvSpPr>
            <a:spLocks noChangeArrowheads="1"/>
          </p:cNvSpPr>
          <p:nvPr/>
        </p:nvSpPr>
        <p:spPr bwMode="auto">
          <a:xfrm>
            <a:off x="0" y="349250"/>
            <a:ext cx="9144000" cy="1008063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4000" b="1" baseline="0">
                <a:solidFill>
                  <a:schemeClr val="accent1"/>
                </a:solidFill>
                <a:latin typeface="Arial"/>
                <a:ea typeface="黑体" pitchFamily="2" charset="-122"/>
              </a:rPr>
              <a:t>CCMD-3</a:t>
            </a:r>
            <a:r>
              <a:rPr lang="zh-CN" altLang="en-US" sz="4000" b="1" baseline="0">
                <a:solidFill>
                  <a:schemeClr val="accent1"/>
                </a:solidFill>
                <a:latin typeface="Arial"/>
                <a:ea typeface="黑体" pitchFamily="2" charset="-122"/>
              </a:rPr>
              <a:t>中惊恐障碍诊断标准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Slide Number Placeholder 5"/>
          <p:cNvSpPr txBox="1">
            <a:spLocks noGrp="1"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r">
              <a:spcBef>
                <a:spcPct val="0"/>
              </a:spcBef>
              <a:defRPr/>
            </a:pPr>
            <a:fld id="{DC72BE48-3445-4CF2-BD9D-3AC042569EAE}" type="slidenum">
              <a:rPr lang="en-US" altLang="zh-CN" baseline="0">
                <a:solidFill>
                  <a:srgbClr val="898989"/>
                </a:solidFill>
                <a:latin typeface="+mn-lt"/>
                <a:ea typeface="+mn-ea"/>
              </a:rPr>
              <a:pPr algn="r">
                <a:spcBef>
                  <a:spcPct val="0"/>
                </a:spcBef>
                <a:defRPr/>
              </a:pPr>
              <a:t>14</a:t>
            </a:fld>
          </a:p>
        </p:txBody>
      </p:sp>
      <p:sp>
        <p:nvSpPr>
          <p:cNvPr id="19459" name="Rectangle 61"/>
          <p:cNvSpPr>
            <a:spLocks noGrp="1"/>
          </p:cNvSpPr>
          <p:nvPr>
            <p:ph type="title" idx="4294967295"/>
          </p:nvPr>
        </p:nvSpPr>
        <p:spPr>
          <a:xfrm>
            <a:off x="468313" y="50006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mtClean="0"/>
              <a:t>DSM-IV</a:t>
            </a:r>
            <a:r>
              <a:rPr lang="zh-CN" altLang="en-US" smtClean="0"/>
              <a:t>中惊恐障碍诊断标准</a:t>
            </a:r>
          </a:p>
        </p:txBody>
      </p:sp>
      <p:sp>
        <p:nvSpPr>
          <p:cNvPr id="18436" name="Rectangle 63"/>
          <p:cNvSpPr>
            <a:spLocks noChangeArrowheads="1"/>
          </p:cNvSpPr>
          <p:nvPr/>
        </p:nvSpPr>
        <p:spPr bwMode="gray">
          <a:xfrm>
            <a:off x="668338" y="2190750"/>
            <a:ext cx="3652837" cy="1503363"/>
          </a:xfrm>
          <a:prstGeom prst="rect">
            <a:avLst/>
          </a:prstGeom>
          <a:solidFill>
            <a:schemeClr val="accent2"/>
          </a:solidFill>
          <a:ln w="9525">
            <a:miter lim="800000"/>
          </a:ln>
          <a:scene3d>
            <a:camera prst="legacyPerspectiveBottom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2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8437" name="Rectangle 64"/>
          <p:cNvSpPr>
            <a:spLocks noChangeArrowheads="1"/>
          </p:cNvSpPr>
          <p:nvPr/>
        </p:nvSpPr>
        <p:spPr bwMode="gray">
          <a:xfrm>
            <a:off x="4592638" y="2185988"/>
            <a:ext cx="3786187" cy="1503362"/>
          </a:xfrm>
          <a:prstGeom prst="rect">
            <a:avLst/>
          </a:prstGeom>
          <a:solidFill>
            <a:schemeClr val="folHlink"/>
          </a:solidFill>
          <a:ln w="9525">
            <a:miter lim="800000"/>
          </a:ln>
          <a:scene3d>
            <a:camera prst="legacyPerspectiveBottomLef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folHlink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8438" name="Rectangle 65"/>
          <p:cNvSpPr>
            <a:spLocks noChangeArrowheads="1"/>
          </p:cNvSpPr>
          <p:nvPr/>
        </p:nvSpPr>
        <p:spPr bwMode="gray">
          <a:xfrm>
            <a:off x="5108575" y="2563813"/>
            <a:ext cx="3089275" cy="58102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至少一次发作以后一（或几）个月内存在一（或几）项</a:t>
            </a:r>
          </a:p>
        </p:txBody>
      </p:sp>
      <p:sp>
        <p:nvSpPr>
          <p:cNvPr id="18439" name="Rectangle 66"/>
          <p:cNvSpPr>
            <a:spLocks noChangeArrowheads="1"/>
          </p:cNvSpPr>
          <p:nvPr/>
        </p:nvSpPr>
        <p:spPr bwMode="gray">
          <a:xfrm>
            <a:off x="666750" y="3981450"/>
            <a:ext cx="3652838" cy="1503363"/>
          </a:xfrm>
          <a:prstGeom prst="rect">
            <a:avLst/>
          </a:prstGeom>
          <a:solidFill>
            <a:schemeClr val="accent1"/>
          </a:solidFill>
          <a:ln w="9525">
            <a:miter lim="800000"/>
          </a:ln>
          <a:scene3d>
            <a:camera prst="legacyPerspectiv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8440" name="Rectangle 67"/>
          <p:cNvSpPr>
            <a:spLocks noChangeArrowheads="1"/>
          </p:cNvSpPr>
          <p:nvPr/>
        </p:nvSpPr>
        <p:spPr bwMode="gray">
          <a:xfrm>
            <a:off x="1100138" y="4565650"/>
            <a:ext cx="2736850" cy="3365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伴或不伴有场所恐惧</a:t>
            </a:r>
          </a:p>
        </p:txBody>
      </p:sp>
      <p:sp>
        <p:nvSpPr>
          <p:cNvPr id="18441" name="Rectangle 68"/>
          <p:cNvSpPr>
            <a:spLocks noChangeArrowheads="1"/>
          </p:cNvSpPr>
          <p:nvPr/>
        </p:nvSpPr>
        <p:spPr bwMode="gray">
          <a:xfrm>
            <a:off x="4597400" y="3983038"/>
            <a:ext cx="3790950" cy="1493837"/>
          </a:xfrm>
          <a:prstGeom prst="rect">
            <a:avLst/>
          </a:prstGeom>
          <a:solidFill>
            <a:schemeClr val="hlink"/>
          </a:solidFill>
          <a:ln w="9525">
            <a:miter lim="800000"/>
          </a:ln>
          <a:scene3d>
            <a:camera prst="legacyPerspectiveTopLef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8442" name="Rectangle 69"/>
          <p:cNvSpPr>
            <a:spLocks noChangeArrowheads="1"/>
          </p:cNvSpPr>
          <p:nvPr/>
        </p:nvSpPr>
        <p:spPr bwMode="gray">
          <a:xfrm>
            <a:off x="5276850" y="4206875"/>
            <a:ext cx="2970213" cy="947738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en-US" altLang="zh-CN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惊恐发作不是由于物质、或躯体情况的直接生理效应所致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 不能归因于其他精神障碍</a:t>
            </a:r>
          </a:p>
        </p:txBody>
      </p:sp>
      <p:sp>
        <p:nvSpPr>
          <p:cNvPr id="18443" name="Text Box 70"/>
          <p:cNvSpPr txBox="1">
            <a:spLocks noChangeArrowheads="1"/>
          </p:cNvSpPr>
          <p:nvPr/>
        </p:nvSpPr>
        <p:spPr bwMode="gray">
          <a:xfrm>
            <a:off x="1028700" y="2595563"/>
            <a:ext cx="2944813" cy="58102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首先患者反复发作不期而来的惊恐发作</a:t>
            </a:r>
          </a:p>
        </p:txBody>
      </p:sp>
      <p:grpSp>
        <p:nvGrpSpPr>
          <p:cNvPr id="18444" name="Group 71"/>
          <p:cNvGrpSpPr/>
          <p:nvPr/>
        </p:nvGrpSpPr>
        <p:grpSpPr>
          <a:xfrm>
            <a:off x="3640138" y="3087688"/>
            <a:ext cx="1660525" cy="1612900"/>
            <a:chOff x="2457" y="2000"/>
            <a:chExt cx="901" cy="888"/>
          </a:xfrm>
        </p:grpSpPr>
        <p:pic>
          <p:nvPicPr>
            <p:cNvPr id="18486" name="Picture 72" descr="circuler_1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gray">
            <a:xfrm>
              <a:off x="2457" y="2000"/>
              <a:ext cx="901" cy="886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616969" name="Oval 73"/>
            <p:cNvSpPr>
              <a:spLocks noChangeArrowheads="1"/>
            </p:cNvSpPr>
            <p:nvPr/>
          </p:nvSpPr>
          <p:spPr bwMode="gray">
            <a:xfrm>
              <a:off x="2457" y="2000"/>
              <a:ext cx="895" cy="888"/>
            </a:xfrm>
            <a:prstGeom prst="ellipse">
              <a:avLst/>
            </a:prstGeom>
            <a:gradFill rotWithShape="1">
              <a:gsLst>
                <a:gs pos="0">
                  <a:srgbClr val="FFFF99">
                    <a:gamma/>
                    <a:shade val="26275"/>
                    <a:invGamma/>
                    <a:alpha val="89999"/>
                  </a:srgbClr>
                </a:gs>
                <a:gs pos="50000">
                  <a:srgbClr val="FFFF99">
                    <a:alpha val="45000"/>
                  </a:srgbClr>
                </a:gs>
                <a:gs pos="100000">
                  <a:srgbClr val="FFFF99">
                    <a:gamma/>
                    <a:shade val="26275"/>
                    <a:invGamma/>
                    <a:alpha val="89999"/>
                  </a:srgbClr>
                </a:gs>
              </a:gsLst>
              <a:lin ang="5400000" scaled="1"/>
            </a:gradFill>
            <a:ln w="57150" algn="ctr">
              <a:solidFill>
                <a:srgbClr val="F8F8F8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8490" name="Freeform 74"/>
            <p:cNvSpPr/>
            <p:nvPr/>
          </p:nvSpPr>
          <p:spPr bwMode="gray">
            <a:xfrm>
              <a:off x="2550" y="2018"/>
              <a:ext cx="703" cy="308"/>
            </a:xfrm>
            <a:custGeom>
              <a:gdLst>
                <a:gd name="T0" fmla="*/ 55 w 1321"/>
                <a:gd name="T1" fmla="*/ 6 h 712"/>
                <a:gd name="T2" fmla="*/ 56 w 1321"/>
                <a:gd name="T3" fmla="*/ 7 h 712"/>
                <a:gd name="T4" fmla="*/ 56 w 1321"/>
                <a:gd name="T5" fmla="*/ 7 h 712"/>
                <a:gd name="T6" fmla="*/ 56 w 1321"/>
                <a:gd name="T7" fmla="*/ 8 h 712"/>
                <a:gd name="T8" fmla="*/ 55 w 1321"/>
                <a:gd name="T9" fmla="*/ 8 h 712"/>
                <a:gd name="T10" fmla="*/ 54 w 1321"/>
                <a:gd name="T11" fmla="*/ 9 h 712"/>
                <a:gd name="T12" fmla="*/ 53 w 1321"/>
                <a:gd name="T13" fmla="*/ 9 h 712"/>
                <a:gd name="T14" fmla="*/ 51 w 1321"/>
                <a:gd name="T15" fmla="*/ 10 h 712"/>
                <a:gd name="T16" fmla="*/ 49 w 1321"/>
                <a:gd name="T17" fmla="*/ 10 h 712"/>
                <a:gd name="T18" fmla="*/ 46 w 1321"/>
                <a:gd name="T19" fmla="*/ 10 h 712"/>
                <a:gd name="T20" fmla="*/ 44 w 1321"/>
                <a:gd name="T21" fmla="*/ 10 h 712"/>
                <a:gd name="T22" fmla="*/ 42 w 1321"/>
                <a:gd name="T23" fmla="*/ 10 h 712"/>
                <a:gd name="T24" fmla="*/ 38 w 1321"/>
                <a:gd name="T25" fmla="*/ 11 h 712"/>
                <a:gd name="T26" fmla="*/ 36 w 1321"/>
                <a:gd name="T27" fmla="*/ 11 h 712"/>
                <a:gd name="T28" fmla="*/ 34 w 1321"/>
                <a:gd name="T29" fmla="*/ 11 h 712"/>
                <a:gd name="T30" fmla="*/ 20 w 1321"/>
                <a:gd name="T31" fmla="*/ 11 h 712"/>
                <a:gd name="T32" fmla="*/ 20 w 1321"/>
                <a:gd name="T33" fmla="*/ 11 h 712"/>
                <a:gd name="T34" fmla="*/ 18 w 1321"/>
                <a:gd name="T35" fmla="*/ 11 h 712"/>
                <a:gd name="T36" fmla="*/ 15 w 1321"/>
                <a:gd name="T37" fmla="*/ 11 h 712"/>
                <a:gd name="T38" fmla="*/ 12 w 1321"/>
                <a:gd name="T39" fmla="*/ 10 h 712"/>
                <a:gd name="T40" fmla="*/ 10 w 1321"/>
                <a:gd name="T41" fmla="*/ 10 h 712"/>
                <a:gd name="T42" fmla="*/ 8 w 1321"/>
                <a:gd name="T43" fmla="*/ 10 h 712"/>
                <a:gd name="T44" fmla="*/ 6 w 1321"/>
                <a:gd name="T45" fmla="*/ 10 h 712"/>
                <a:gd name="T46" fmla="*/ 4 w 1321"/>
                <a:gd name="T47" fmla="*/ 10 h 712"/>
                <a:gd name="T48" fmla="*/ 3 w 1321"/>
                <a:gd name="T49" fmla="*/ 10 h 712"/>
                <a:gd name="T50" fmla="*/ 2 w 1321"/>
                <a:gd name="T51" fmla="*/ 9 h 712"/>
                <a:gd name="T52" fmla="*/ 1 w 1321"/>
                <a:gd name="T53" fmla="*/ 9 h 712"/>
                <a:gd name="T54" fmla="*/ 1 w 1321"/>
                <a:gd name="T55" fmla="*/ 8 h 712"/>
                <a:gd name="T56" fmla="*/ 0 w 1321"/>
                <a:gd name="T57" fmla="*/ 8 h 712"/>
                <a:gd name="T58" fmla="*/ 0 w 1321"/>
                <a:gd name="T59" fmla="*/ 8 h 712"/>
                <a:gd name="T60" fmla="*/ 1 w 1321"/>
                <a:gd name="T61" fmla="*/ 7 h 712"/>
                <a:gd name="T62" fmla="*/ 1 w 1321"/>
                <a:gd name="T63" fmla="*/ 7 h 712"/>
                <a:gd name="T64" fmla="*/ 2 w 1321"/>
                <a:gd name="T65" fmla="*/ 6 h 712"/>
                <a:gd name="T66" fmla="*/ 4 w 1321"/>
                <a:gd name="T67" fmla="*/ 4 h 712"/>
                <a:gd name="T68" fmla="*/ 6 w 1321"/>
                <a:gd name="T69" fmla="*/ 3 h 712"/>
                <a:gd name="T70" fmla="*/ 9 w 1321"/>
                <a:gd name="T71" fmla="*/ 3 h 712"/>
                <a:gd name="T72" fmla="*/ 12 w 1321"/>
                <a:gd name="T73" fmla="*/ 2 h 712"/>
                <a:gd name="T74" fmla="*/ 14 w 1321"/>
                <a:gd name="T75" fmla="*/ 1 h 712"/>
                <a:gd name="T76" fmla="*/ 18 w 1321"/>
                <a:gd name="T77" fmla="*/ 1 h 712"/>
                <a:gd name="T78" fmla="*/ 21 w 1321"/>
                <a:gd name="T79" fmla="*/ 0 h 712"/>
                <a:gd name="T80" fmla="*/ 24 w 1321"/>
                <a:gd name="T81" fmla="*/ 0 h 712"/>
                <a:gd name="T82" fmla="*/ 29 w 1321"/>
                <a:gd name="T83" fmla="*/ 0 h 712"/>
                <a:gd name="T84" fmla="*/ 29 w 1321"/>
                <a:gd name="T85" fmla="*/ 0 h 712"/>
                <a:gd name="T86" fmla="*/ 32 w 1321"/>
                <a:gd name="T87" fmla="*/ 0 h 712"/>
                <a:gd name="T88" fmla="*/ 36 w 1321"/>
                <a:gd name="T89" fmla="*/ 0 h 712"/>
                <a:gd name="T90" fmla="*/ 40 w 1321"/>
                <a:gd name="T91" fmla="*/ 1 h 712"/>
                <a:gd name="T92" fmla="*/ 43 w 1321"/>
                <a:gd name="T93" fmla="*/ 1 h 712"/>
                <a:gd name="T94" fmla="*/ 46 w 1321"/>
                <a:gd name="T95" fmla="*/ 2 h 712"/>
                <a:gd name="T96" fmla="*/ 49 w 1321"/>
                <a:gd name="T97" fmla="*/ 3 h 712"/>
                <a:gd name="T98" fmla="*/ 52 w 1321"/>
                <a:gd name="T99" fmla="*/ 4 h 712"/>
                <a:gd name="T100" fmla="*/ 54 w 1321"/>
                <a:gd name="T101" fmla="*/ 5 h 712"/>
                <a:gd name="T102" fmla="*/ 55 w 1321"/>
                <a:gd name="T103" fmla="*/ 6 h 712"/>
                <a:gd name="T104" fmla="*/ 55 w 1321"/>
                <a:gd name="T105" fmla="*/ 6 h 712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321"/>
                <a:gd name="T160" fmla="*/ 0 h 712"/>
                <a:gd name="T161" fmla="*/ 1321 w 1321"/>
                <a:gd name="T162" fmla="*/ 712 h 712"/>
              </a:gdLst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321" h="712">
                  <a:moveTo>
                    <a:pt x="1301" y="401"/>
                  </a:moveTo>
                  <a:lnTo>
                    <a:pt x="1317" y="442"/>
                  </a:lnTo>
                  <a:lnTo>
                    <a:pt x="1321" y="481"/>
                  </a:lnTo>
                  <a:lnTo>
                    <a:pt x="1315" y="516"/>
                  </a:lnTo>
                  <a:lnTo>
                    <a:pt x="1298" y="550"/>
                  </a:lnTo>
                  <a:lnTo>
                    <a:pt x="1272" y="579"/>
                  </a:lnTo>
                  <a:lnTo>
                    <a:pt x="1239" y="604"/>
                  </a:lnTo>
                  <a:lnTo>
                    <a:pt x="1196" y="628"/>
                  </a:lnTo>
                  <a:lnTo>
                    <a:pt x="1147" y="649"/>
                  </a:lnTo>
                  <a:lnTo>
                    <a:pt x="1092" y="667"/>
                  </a:lnTo>
                  <a:lnTo>
                    <a:pt x="1031" y="683"/>
                  </a:lnTo>
                  <a:lnTo>
                    <a:pt x="967" y="694"/>
                  </a:lnTo>
                  <a:lnTo>
                    <a:pt x="896" y="704"/>
                  </a:lnTo>
                  <a:lnTo>
                    <a:pt x="824" y="710"/>
                  </a:lnTo>
                  <a:lnTo>
                    <a:pt x="795" y="712"/>
                  </a:lnTo>
                  <a:lnTo>
                    <a:pt x="476" y="712"/>
                  </a:lnTo>
                  <a:lnTo>
                    <a:pt x="472" y="712"/>
                  </a:lnTo>
                  <a:lnTo>
                    <a:pt x="409" y="708"/>
                  </a:lnTo>
                  <a:lnTo>
                    <a:pt x="348" y="704"/>
                  </a:lnTo>
                  <a:lnTo>
                    <a:pt x="290" y="696"/>
                  </a:lnTo>
                  <a:lnTo>
                    <a:pt x="235" y="689"/>
                  </a:lnTo>
                  <a:lnTo>
                    <a:pt x="186" y="677"/>
                  </a:lnTo>
                  <a:lnTo>
                    <a:pt x="141" y="663"/>
                  </a:lnTo>
                  <a:lnTo>
                    <a:pt x="102" y="648"/>
                  </a:lnTo>
                  <a:lnTo>
                    <a:pt x="67" y="630"/>
                  </a:lnTo>
                  <a:lnTo>
                    <a:pt x="39" y="608"/>
                  </a:lnTo>
                  <a:lnTo>
                    <a:pt x="18" y="583"/>
                  </a:lnTo>
                  <a:lnTo>
                    <a:pt x="6" y="554"/>
                  </a:lnTo>
                  <a:lnTo>
                    <a:pt x="0" y="524"/>
                  </a:lnTo>
                  <a:lnTo>
                    <a:pt x="0" y="520"/>
                  </a:lnTo>
                  <a:lnTo>
                    <a:pt x="4" y="487"/>
                  </a:lnTo>
                  <a:lnTo>
                    <a:pt x="16" y="446"/>
                  </a:lnTo>
                  <a:lnTo>
                    <a:pt x="51" y="370"/>
                  </a:lnTo>
                  <a:lnTo>
                    <a:pt x="94" y="299"/>
                  </a:lnTo>
                  <a:lnTo>
                    <a:pt x="147" y="235"/>
                  </a:lnTo>
                  <a:lnTo>
                    <a:pt x="204" y="176"/>
                  </a:lnTo>
                  <a:lnTo>
                    <a:pt x="270" y="125"/>
                  </a:lnTo>
                  <a:lnTo>
                    <a:pt x="341" y="82"/>
                  </a:lnTo>
                  <a:lnTo>
                    <a:pt x="415" y="47"/>
                  </a:lnTo>
                  <a:lnTo>
                    <a:pt x="497" y="21"/>
                  </a:lnTo>
                  <a:lnTo>
                    <a:pt x="581" y="6"/>
                  </a:lnTo>
                  <a:lnTo>
                    <a:pt x="667" y="0"/>
                  </a:lnTo>
                  <a:lnTo>
                    <a:pt x="759" y="6"/>
                  </a:lnTo>
                  <a:lnTo>
                    <a:pt x="847" y="23"/>
                  </a:lnTo>
                  <a:lnTo>
                    <a:pt x="932" y="53"/>
                  </a:lnTo>
                  <a:lnTo>
                    <a:pt x="1010" y="90"/>
                  </a:lnTo>
                  <a:lnTo>
                    <a:pt x="1082" y="137"/>
                  </a:lnTo>
                  <a:lnTo>
                    <a:pt x="1149" y="194"/>
                  </a:lnTo>
                  <a:lnTo>
                    <a:pt x="1208" y="256"/>
                  </a:lnTo>
                  <a:lnTo>
                    <a:pt x="1258" y="325"/>
                  </a:lnTo>
                  <a:lnTo>
                    <a:pt x="1301" y="401"/>
                  </a:lnTo>
                  <a:close/>
                </a:path>
              </a:pathLst>
            </a:custGeom>
            <a:gradFill rotWithShape="1">
              <a:gsLst>
                <a:gs pos="0">
                  <a:srgbClr val="FFFFFF"/>
                </a:gs>
                <a:gs pos="100000">
                  <a:srgbClr val="E2E1B7"/>
                </a:gs>
              </a:gsLst>
              <a:lin ang="5400000" scaled="1"/>
            </a:gra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8491" name="Group 75"/>
            <p:cNvGrpSpPr/>
            <p:nvPr/>
          </p:nvGrpSpPr>
          <p:grpSpPr>
            <a:xfrm rot="-1297425" flipH="1" flipV="1">
              <a:off x="2525" y="2693"/>
              <a:ext cx="781" cy="188"/>
              <a:chOff x="2532" y="1051"/>
              <a:chExt cx="893" cy="246"/>
            </a:xfrm>
          </p:grpSpPr>
          <p:grpSp>
            <p:nvGrpSpPr>
              <p:cNvPr id="18492" name="Group 76"/>
              <p:cNvGrpSpPr/>
              <p:nvPr/>
            </p:nvGrpSpPr>
            <p:grpSpPr>
              <a:xfrm>
                <a:off x="2532" y="1051"/>
                <a:ext cx="743" cy="185"/>
                <a:chOff x="1565" y="2568"/>
                <a:chExt cx="1118" cy="279"/>
              </a:xfrm>
            </p:grpSpPr>
            <p:sp>
              <p:nvSpPr>
                <p:cNvPr id="18498" name="AutoShape 77"/>
                <p:cNvSpPr>
                  <a:spLocks noChangeArrowheads="1"/>
                </p:cNvSpPr>
                <p:nvPr/>
              </p:nvSpPr>
              <p:spPr bwMode="gray">
                <a:xfrm rot="5263130">
                  <a:off x="1859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8499" name="AutoShape 78"/>
                <p:cNvSpPr>
                  <a:spLocks noChangeArrowheads="1"/>
                </p:cNvSpPr>
                <p:nvPr/>
              </p:nvSpPr>
              <p:spPr bwMode="gray">
                <a:xfrm rot="6078281">
                  <a:off x="1995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8500" name="AutoShape 79"/>
                <p:cNvSpPr>
                  <a:spLocks noChangeArrowheads="1"/>
                </p:cNvSpPr>
                <p:nvPr/>
              </p:nvSpPr>
              <p:spPr bwMode="gray">
                <a:xfrm rot="6373927">
                  <a:off x="2071" y="229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8501" name="AutoShape 80"/>
                <p:cNvSpPr>
                  <a:spLocks noChangeArrowheads="1"/>
                </p:cNvSpPr>
                <p:nvPr/>
              </p:nvSpPr>
              <p:spPr bwMode="gray">
                <a:xfrm rot="6906312">
                  <a:off x="2161" y="232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</p:grpSp>
          <p:grpSp>
            <p:nvGrpSpPr>
              <p:cNvPr id="18493" name="Group 81"/>
              <p:cNvGrpSpPr/>
              <p:nvPr/>
            </p:nvGrpSpPr>
            <p:grpSpPr>
              <a:xfrm rot="1353540">
                <a:off x="2682" y="1111"/>
                <a:ext cx="743" cy="186"/>
                <a:chOff x="1565" y="2568"/>
                <a:chExt cx="1118" cy="279"/>
              </a:xfrm>
            </p:grpSpPr>
            <p:sp>
              <p:nvSpPr>
                <p:cNvPr id="18494" name="AutoShape 82"/>
                <p:cNvSpPr>
                  <a:spLocks noChangeArrowheads="1"/>
                </p:cNvSpPr>
                <p:nvPr/>
              </p:nvSpPr>
              <p:spPr bwMode="gray">
                <a:xfrm rot="5263130">
                  <a:off x="1859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8495" name="AutoShape 83"/>
                <p:cNvSpPr>
                  <a:spLocks noChangeArrowheads="1"/>
                </p:cNvSpPr>
                <p:nvPr/>
              </p:nvSpPr>
              <p:spPr bwMode="gray">
                <a:xfrm rot="6078281">
                  <a:off x="1995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8496" name="AutoShape 84"/>
                <p:cNvSpPr>
                  <a:spLocks noChangeArrowheads="1"/>
                </p:cNvSpPr>
                <p:nvPr/>
              </p:nvSpPr>
              <p:spPr bwMode="gray">
                <a:xfrm rot="6373927">
                  <a:off x="2071" y="229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8497" name="AutoShape 85"/>
                <p:cNvSpPr>
                  <a:spLocks noChangeArrowheads="1"/>
                </p:cNvSpPr>
                <p:nvPr/>
              </p:nvSpPr>
              <p:spPr bwMode="gray">
                <a:xfrm rot="6906312">
                  <a:off x="2161" y="232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</p:grpSp>
        </p:grpSp>
      </p:grpSp>
      <p:sp>
        <p:nvSpPr>
          <p:cNvPr id="18445" name="Text Box 86"/>
          <p:cNvSpPr txBox="1">
            <a:spLocks noChangeArrowheads="1"/>
          </p:cNvSpPr>
          <p:nvPr/>
        </p:nvSpPr>
        <p:spPr bwMode="gray">
          <a:xfrm>
            <a:off x="3819525" y="3438525"/>
            <a:ext cx="1289050" cy="7016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</a:pPr>
            <a:r>
              <a:rPr lang="zh-CN" altLang="en-US" sz="4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要点</a:t>
            </a:r>
          </a:p>
        </p:txBody>
      </p:sp>
      <p:grpSp>
        <p:nvGrpSpPr>
          <p:cNvPr id="18446" name="Group 87"/>
          <p:cNvGrpSpPr/>
          <p:nvPr/>
        </p:nvGrpSpPr>
        <p:grpSpPr>
          <a:xfrm>
            <a:off x="398463" y="1928813"/>
            <a:ext cx="611187" cy="608012"/>
            <a:chOff x="579" y="1386"/>
            <a:chExt cx="385" cy="383"/>
          </a:xfrm>
        </p:grpSpPr>
        <p:sp>
          <p:nvSpPr>
            <p:cNvPr id="18480" name="Oval 88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8481" name="Group 89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8482" name="Oval 90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83" name="Oval 91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84" name="Oval 92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85" name="Oval 93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8447" name="Text Box 94"/>
          <p:cNvSpPr txBox="1">
            <a:spLocks noChangeArrowheads="1"/>
          </p:cNvSpPr>
          <p:nvPr/>
        </p:nvSpPr>
        <p:spPr bwMode="gray">
          <a:xfrm>
            <a:off x="506413" y="1998663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1</a:t>
            </a:r>
          </a:p>
        </p:txBody>
      </p:sp>
      <p:grpSp>
        <p:nvGrpSpPr>
          <p:cNvPr id="18448" name="Group 95"/>
          <p:cNvGrpSpPr/>
          <p:nvPr/>
        </p:nvGrpSpPr>
        <p:grpSpPr>
          <a:xfrm>
            <a:off x="327025" y="5154613"/>
            <a:ext cx="611188" cy="608012"/>
            <a:chOff x="579" y="1386"/>
            <a:chExt cx="385" cy="383"/>
          </a:xfrm>
        </p:grpSpPr>
        <p:sp>
          <p:nvSpPr>
            <p:cNvPr id="18474" name="Oval 96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8475" name="Group 97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8476" name="Oval 98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77" name="Oval 99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78" name="Oval 100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79" name="Oval 101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8449" name="Text Box 102"/>
          <p:cNvSpPr txBox="1">
            <a:spLocks noChangeArrowheads="1"/>
          </p:cNvSpPr>
          <p:nvPr/>
        </p:nvSpPr>
        <p:spPr bwMode="gray">
          <a:xfrm>
            <a:off x="434975" y="5224463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1</a:t>
            </a:r>
          </a:p>
        </p:txBody>
      </p:sp>
      <p:grpSp>
        <p:nvGrpSpPr>
          <p:cNvPr id="18450" name="Group 103"/>
          <p:cNvGrpSpPr/>
          <p:nvPr/>
        </p:nvGrpSpPr>
        <p:grpSpPr>
          <a:xfrm>
            <a:off x="327025" y="5154613"/>
            <a:ext cx="611188" cy="608012"/>
            <a:chOff x="579" y="1386"/>
            <a:chExt cx="385" cy="383"/>
          </a:xfrm>
        </p:grpSpPr>
        <p:sp>
          <p:nvSpPr>
            <p:cNvPr id="18468" name="Oval 104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8469" name="Group 105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8470" name="Oval 106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71" name="Oval 107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72" name="Oval 108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73" name="Oval 109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8451" name="Text Box 110"/>
          <p:cNvSpPr txBox="1">
            <a:spLocks noChangeArrowheads="1"/>
          </p:cNvSpPr>
          <p:nvPr/>
        </p:nvSpPr>
        <p:spPr bwMode="gray">
          <a:xfrm>
            <a:off x="434975" y="5224463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3</a:t>
            </a:r>
          </a:p>
        </p:txBody>
      </p:sp>
      <p:grpSp>
        <p:nvGrpSpPr>
          <p:cNvPr id="18452" name="Group 111"/>
          <p:cNvGrpSpPr/>
          <p:nvPr/>
        </p:nvGrpSpPr>
        <p:grpSpPr>
          <a:xfrm>
            <a:off x="8096250" y="5165725"/>
            <a:ext cx="611188" cy="608013"/>
            <a:chOff x="579" y="1386"/>
            <a:chExt cx="385" cy="383"/>
          </a:xfrm>
        </p:grpSpPr>
        <p:sp>
          <p:nvSpPr>
            <p:cNvPr id="18462" name="Oval 112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8463" name="Group 113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8464" name="Oval 114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65" name="Oval 115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66" name="Oval 116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67" name="Oval 117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8453" name="Text Box 118"/>
          <p:cNvSpPr txBox="1">
            <a:spLocks noChangeArrowheads="1"/>
          </p:cNvSpPr>
          <p:nvPr/>
        </p:nvSpPr>
        <p:spPr bwMode="gray">
          <a:xfrm>
            <a:off x="8212138" y="5238750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4</a:t>
            </a:r>
          </a:p>
        </p:txBody>
      </p:sp>
      <p:grpSp>
        <p:nvGrpSpPr>
          <p:cNvPr id="18454" name="Group 119"/>
          <p:cNvGrpSpPr/>
          <p:nvPr/>
        </p:nvGrpSpPr>
        <p:grpSpPr>
          <a:xfrm>
            <a:off x="8104188" y="1928813"/>
            <a:ext cx="611187" cy="608012"/>
            <a:chOff x="579" y="1386"/>
            <a:chExt cx="385" cy="383"/>
          </a:xfrm>
        </p:grpSpPr>
        <p:sp>
          <p:nvSpPr>
            <p:cNvPr id="18456" name="Oval 120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8457" name="Group 121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8458" name="Oval 122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59" name="Oval 123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60" name="Oval 124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461" name="Oval 125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8455" name="Text Box 126"/>
          <p:cNvSpPr txBox="1">
            <a:spLocks noChangeArrowheads="1"/>
          </p:cNvSpPr>
          <p:nvPr/>
        </p:nvSpPr>
        <p:spPr bwMode="gray">
          <a:xfrm>
            <a:off x="8212138" y="1998663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2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CA76F1-1FDF-45C2-8EA0-9414D646DCF1}" type="slidenum">
              <a:rPr lang="en-US" altLang="zh-CN"/>
              <a:pPr>
                <a:defRPr/>
              </a:pPr>
              <a:t>15</a:t>
            </a:fld>
          </a:p>
        </p:txBody>
      </p:sp>
      <p:sp>
        <p:nvSpPr>
          <p:cNvPr id="18435" name="Rectangle 6"/>
          <p:cNvSpPr>
            <a:spLocks noGrp="1"/>
          </p:cNvSpPr>
          <p:nvPr>
            <p:ph type="title"/>
          </p:nvPr>
        </p:nvSpPr>
        <p:spPr>
          <a:xfrm>
            <a:off x="468313" y="50006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mtClean="0"/>
              <a:t>ICD-10</a:t>
            </a:r>
            <a:r>
              <a:rPr lang="zh-CN" altLang="en-US" smtClean="0"/>
              <a:t>中惊恐障碍诊断标准</a:t>
            </a:r>
          </a:p>
        </p:txBody>
      </p:sp>
      <p:sp>
        <p:nvSpPr>
          <p:cNvPr id="19460" name="Rectangle 9"/>
          <p:cNvSpPr>
            <a:spLocks noChangeArrowheads="1"/>
          </p:cNvSpPr>
          <p:nvPr/>
        </p:nvSpPr>
        <p:spPr bwMode="gray">
          <a:xfrm>
            <a:off x="698500" y="2068513"/>
            <a:ext cx="3652838" cy="1503362"/>
          </a:xfrm>
          <a:prstGeom prst="rect">
            <a:avLst/>
          </a:prstGeom>
          <a:solidFill>
            <a:schemeClr val="accent2"/>
          </a:solidFill>
          <a:ln w="9525">
            <a:miter lim="800000"/>
          </a:ln>
          <a:scene3d>
            <a:camera prst="legacyPerspectiveBottom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2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9461" name="Rectangle 10"/>
          <p:cNvSpPr>
            <a:spLocks noChangeArrowheads="1"/>
          </p:cNvSpPr>
          <p:nvPr/>
        </p:nvSpPr>
        <p:spPr bwMode="gray">
          <a:xfrm>
            <a:off x="4622800" y="2063750"/>
            <a:ext cx="3786188" cy="1503363"/>
          </a:xfrm>
          <a:prstGeom prst="rect">
            <a:avLst/>
          </a:prstGeom>
          <a:solidFill>
            <a:schemeClr val="folHlink"/>
          </a:solidFill>
          <a:ln w="9525">
            <a:miter lim="800000"/>
          </a:ln>
          <a:scene3d>
            <a:camera prst="legacyPerspectiveBottomLef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folHlink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9462" name="Rectangle 11"/>
          <p:cNvSpPr>
            <a:spLocks noChangeArrowheads="1"/>
          </p:cNvSpPr>
          <p:nvPr/>
        </p:nvSpPr>
        <p:spPr bwMode="gray">
          <a:xfrm>
            <a:off x="5138738" y="2441575"/>
            <a:ext cx="3089275" cy="58102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要确诊应在大约</a:t>
            </a:r>
            <a:r>
              <a:rPr kumimoji="1" lang="en-US" altLang="zh-CN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个月之内存在几次严重的躯体性焦虑</a:t>
            </a:r>
          </a:p>
        </p:txBody>
      </p:sp>
      <p:sp>
        <p:nvSpPr>
          <p:cNvPr id="19463" name="Rectangle 12"/>
          <p:cNvSpPr>
            <a:spLocks noChangeArrowheads="1"/>
          </p:cNvSpPr>
          <p:nvPr/>
        </p:nvSpPr>
        <p:spPr bwMode="gray">
          <a:xfrm>
            <a:off x="696913" y="3859213"/>
            <a:ext cx="3652837" cy="1503362"/>
          </a:xfrm>
          <a:prstGeom prst="rect">
            <a:avLst/>
          </a:prstGeom>
          <a:solidFill>
            <a:schemeClr val="accent1"/>
          </a:solidFill>
          <a:ln w="9525">
            <a:miter lim="800000"/>
          </a:ln>
          <a:scene3d>
            <a:camera prst="legacyPerspectiv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9464" name="Rectangle 13"/>
          <p:cNvSpPr>
            <a:spLocks noChangeArrowheads="1"/>
          </p:cNvSpPr>
          <p:nvPr/>
        </p:nvSpPr>
        <p:spPr bwMode="gray">
          <a:xfrm>
            <a:off x="666750" y="3933825"/>
            <a:ext cx="3455988" cy="13144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179388" lvl="1" algn="l">
              <a:spcBef>
                <a:spcPct val="50000"/>
              </a:spcBef>
            </a:pPr>
            <a:r>
              <a:rPr kumimoji="1" lang="en-US" altLang="zh-CN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发作出现在没有客观危险的环境 </a:t>
            </a:r>
          </a:p>
          <a:p>
            <a:pPr marL="179388" lvl="1"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 不局限于已知的或可预测的情境 </a:t>
            </a:r>
          </a:p>
          <a:p>
            <a:pPr marL="179388" lvl="1"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 发作间期基本没有焦虑症状（尽管预期性焦虑常见）</a:t>
            </a:r>
          </a:p>
        </p:txBody>
      </p:sp>
      <p:sp>
        <p:nvSpPr>
          <p:cNvPr id="19465" name="Rectangle 14"/>
          <p:cNvSpPr>
            <a:spLocks noChangeArrowheads="1"/>
          </p:cNvSpPr>
          <p:nvPr/>
        </p:nvSpPr>
        <p:spPr bwMode="gray">
          <a:xfrm>
            <a:off x="4627563" y="3860800"/>
            <a:ext cx="3790950" cy="1493838"/>
          </a:xfrm>
          <a:prstGeom prst="rect">
            <a:avLst/>
          </a:prstGeom>
          <a:solidFill>
            <a:schemeClr val="hlink"/>
          </a:solidFill>
          <a:ln w="9525">
            <a:miter lim="800000"/>
          </a:ln>
          <a:scene3d>
            <a:camera prst="legacyPerspectiveTopLef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9466" name="Rectangle 15"/>
          <p:cNvSpPr>
            <a:spLocks noChangeArrowheads="1"/>
          </p:cNvSpPr>
          <p:nvPr/>
        </p:nvSpPr>
        <p:spPr bwMode="gray">
          <a:xfrm>
            <a:off x="5162550" y="4371975"/>
            <a:ext cx="2970213" cy="3365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包含：惊恐发作、惊恐状态</a:t>
            </a:r>
          </a:p>
        </p:txBody>
      </p:sp>
      <p:sp>
        <p:nvSpPr>
          <p:cNvPr id="19467" name="Text Box 16"/>
          <p:cNvSpPr txBox="1">
            <a:spLocks noChangeArrowheads="1"/>
          </p:cNvSpPr>
          <p:nvPr/>
        </p:nvSpPr>
        <p:spPr bwMode="gray">
          <a:xfrm>
            <a:off x="842963" y="2198688"/>
            <a:ext cx="3240087" cy="13144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发生在确定情境的惊恐发作被视为恐怖严重度的表现，因此优先考虑恐怖的诊断。仅当不存在</a:t>
            </a:r>
            <a:r>
              <a:rPr kumimoji="1" lang="en-US" altLang="zh-CN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F40.-</a:t>
            </a:r>
            <a:r>
              <a:rPr kumimoji="1" lang="zh-CN" altLang="en-US" sz="1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rPr>
              <a:t>列出的任何恐怖时，才把惊恐障碍作为主要诊断</a:t>
            </a:r>
          </a:p>
        </p:txBody>
      </p:sp>
      <p:grpSp>
        <p:nvGrpSpPr>
          <p:cNvPr id="19468" name="Group 17"/>
          <p:cNvGrpSpPr/>
          <p:nvPr/>
        </p:nvGrpSpPr>
        <p:grpSpPr>
          <a:xfrm>
            <a:off x="3670300" y="2965450"/>
            <a:ext cx="1660525" cy="1612900"/>
            <a:chOff x="2457" y="2000"/>
            <a:chExt cx="901" cy="888"/>
          </a:xfrm>
        </p:grpSpPr>
        <p:pic>
          <p:nvPicPr>
            <p:cNvPr id="19510" name="Picture 18" descr="circuler_1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gray">
            <a:xfrm>
              <a:off x="2457" y="2000"/>
              <a:ext cx="901" cy="886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283091" name="Oval 19"/>
            <p:cNvSpPr>
              <a:spLocks noChangeArrowheads="1"/>
            </p:cNvSpPr>
            <p:nvPr/>
          </p:nvSpPr>
          <p:spPr bwMode="gray">
            <a:xfrm>
              <a:off x="2457" y="2000"/>
              <a:ext cx="895" cy="888"/>
            </a:xfrm>
            <a:prstGeom prst="ellipse">
              <a:avLst/>
            </a:prstGeom>
            <a:gradFill rotWithShape="1">
              <a:gsLst>
                <a:gs pos="0">
                  <a:srgbClr val="FFFF99">
                    <a:gamma/>
                    <a:shade val="26275"/>
                    <a:invGamma/>
                    <a:alpha val="89999"/>
                  </a:srgbClr>
                </a:gs>
                <a:gs pos="50000">
                  <a:srgbClr val="FFFF99">
                    <a:alpha val="45000"/>
                  </a:srgbClr>
                </a:gs>
                <a:gs pos="100000">
                  <a:srgbClr val="FFFF99">
                    <a:gamma/>
                    <a:shade val="26275"/>
                    <a:invGamma/>
                    <a:alpha val="89999"/>
                  </a:srgbClr>
                </a:gs>
              </a:gsLst>
              <a:lin ang="5400000" scaled="1"/>
            </a:gradFill>
            <a:ln w="57150" algn="ctr">
              <a:solidFill>
                <a:srgbClr val="F8F8F8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9514" name="Freeform 20"/>
            <p:cNvSpPr/>
            <p:nvPr/>
          </p:nvSpPr>
          <p:spPr bwMode="gray">
            <a:xfrm>
              <a:off x="2550" y="2018"/>
              <a:ext cx="703" cy="308"/>
            </a:xfrm>
            <a:custGeom>
              <a:gdLst>
                <a:gd name="T0" fmla="*/ 55 w 1321"/>
                <a:gd name="T1" fmla="*/ 6 h 712"/>
                <a:gd name="T2" fmla="*/ 56 w 1321"/>
                <a:gd name="T3" fmla="*/ 7 h 712"/>
                <a:gd name="T4" fmla="*/ 56 w 1321"/>
                <a:gd name="T5" fmla="*/ 7 h 712"/>
                <a:gd name="T6" fmla="*/ 56 w 1321"/>
                <a:gd name="T7" fmla="*/ 8 h 712"/>
                <a:gd name="T8" fmla="*/ 55 w 1321"/>
                <a:gd name="T9" fmla="*/ 8 h 712"/>
                <a:gd name="T10" fmla="*/ 54 w 1321"/>
                <a:gd name="T11" fmla="*/ 9 h 712"/>
                <a:gd name="T12" fmla="*/ 53 w 1321"/>
                <a:gd name="T13" fmla="*/ 9 h 712"/>
                <a:gd name="T14" fmla="*/ 51 w 1321"/>
                <a:gd name="T15" fmla="*/ 10 h 712"/>
                <a:gd name="T16" fmla="*/ 49 w 1321"/>
                <a:gd name="T17" fmla="*/ 10 h 712"/>
                <a:gd name="T18" fmla="*/ 46 w 1321"/>
                <a:gd name="T19" fmla="*/ 10 h 712"/>
                <a:gd name="T20" fmla="*/ 44 w 1321"/>
                <a:gd name="T21" fmla="*/ 10 h 712"/>
                <a:gd name="T22" fmla="*/ 42 w 1321"/>
                <a:gd name="T23" fmla="*/ 10 h 712"/>
                <a:gd name="T24" fmla="*/ 38 w 1321"/>
                <a:gd name="T25" fmla="*/ 11 h 712"/>
                <a:gd name="T26" fmla="*/ 36 w 1321"/>
                <a:gd name="T27" fmla="*/ 11 h 712"/>
                <a:gd name="T28" fmla="*/ 34 w 1321"/>
                <a:gd name="T29" fmla="*/ 11 h 712"/>
                <a:gd name="T30" fmla="*/ 20 w 1321"/>
                <a:gd name="T31" fmla="*/ 11 h 712"/>
                <a:gd name="T32" fmla="*/ 20 w 1321"/>
                <a:gd name="T33" fmla="*/ 11 h 712"/>
                <a:gd name="T34" fmla="*/ 18 w 1321"/>
                <a:gd name="T35" fmla="*/ 11 h 712"/>
                <a:gd name="T36" fmla="*/ 15 w 1321"/>
                <a:gd name="T37" fmla="*/ 11 h 712"/>
                <a:gd name="T38" fmla="*/ 12 w 1321"/>
                <a:gd name="T39" fmla="*/ 10 h 712"/>
                <a:gd name="T40" fmla="*/ 10 w 1321"/>
                <a:gd name="T41" fmla="*/ 10 h 712"/>
                <a:gd name="T42" fmla="*/ 8 w 1321"/>
                <a:gd name="T43" fmla="*/ 10 h 712"/>
                <a:gd name="T44" fmla="*/ 6 w 1321"/>
                <a:gd name="T45" fmla="*/ 10 h 712"/>
                <a:gd name="T46" fmla="*/ 4 w 1321"/>
                <a:gd name="T47" fmla="*/ 10 h 712"/>
                <a:gd name="T48" fmla="*/ 3 w 1321"/>
                <a:gd name="T49" fmla="*/ 10 h 712"/>
                <a:gd name="T50" fmla="*/ 2 w 1321"/>
                <a:gd name="T51" fmla="*/ 9 h 712"/>
                <a:gd name="T52" fmla="*/ 1 w 1321"/>
                <a:gd name="T53" fmla="*/ 9 h 712"/>
                <a:gd name="T54" fmla="*/ 1 w 1321"/>
                <a:gd name="T55" fmla="*/ 8 h 712"/>
                <a:gd name="T56" fmla="*/ 0 w 1321"/>
                <a:gd name="T57" fmla="*/ 8 h 712"/>
                <a:gd name="T58" fmla="*/ 0 w 1321"/>
                <a:gd name="T59" fmla="*/ 8 h 712"/>
                <a:gd name="T60" fmla="*/ 1 w 1321"/>
                <a:gd name="T61" fmla="*/ 7 h 712"/>
                <a:gd name="T62" fmla="*/ 1 w 1321"/>
                <a:gd name="T63" fmla="*/ 7 h 712"/>
                <a:gd name="T64" fmla="*/ 2 w 1321"/>
                <a:gd name="T65" fmla="*/ 6 h 712"/>
                <a:gd name="T66" fmla="*/ 4 w 1321"/>
                <a:gd name="T67" fmla="*/ 4 h 712"/>
                <a:gd name="T68" fmla="*/ 6 w 1321"/>
                <a:gd name="T69" fmla="*/ 3 h 712"/>
                <a:gd name="T70" fmla="*/ 9 w 1321"/>
                <a:gd name="T71" fmla="*/ 3 h 712"/>
                <a:gd name="T72" fmla="*/ 12 w 1321"/>
                <a:gd name="T73" fmla="*/ 2 h 712"/>
                <a:gd name="T74" fmla="*/ 14 w 1321"/>
                <a:gd name="T75" fmla="*/ 1 h 712"/>
                <a:gd name="T76" fmla="*/ 18 w 1321"/>
                <a:gd name="T77" fmla="*/ 1 h 712"/>
                <a:gd name="T78" fmla="*/ 21 w 1321"/>
                <a:gd name="T79" fmla="*/ 0 h 712"/>
                <a:gd name="T80" fmla="*/ 24 w 1321"/>
                <a:gd name="T81" fmla="*/ 0 h 712"/>
                <a:gd name="T82" fmla="*/ 29 w 1321"/>
                <a:gd name="T83" fmla="*/ 0 h 712"/>
                <a:gd name="T84" fmla="*/ 29 w 1321"/>
                <a:gd name="T85" fmla="*/ 0 h 712"/>
                <a:gd name="T86" fmla="*/ 32 w 1321"/>
                <a:gd name="T87" fmla="*/ 0 h 712"/>
                <a:gd name="T88" fmla="*/ 36 w 1321"/>
                <a:gd name="T89" fmla="*/ 0 h 712"/>
                <a:gd name="T90" fmla="*/ 40 w 1321"/>
                <a:gd name="T91" fmla="*/ 1 h 712"/>
                <a:gd name="T92" fmla="*/ 43 w 1321"/>
                <a:gd name="T93" fmla="*/ 1 h 712"/>
                <a:gd name="T94" fmla="*/ 46 w 1321"/>
                <a:gd name="T95" fmla="*/ 2 h 712"/>
                <a:gd name="T96" fmla="*/ 49 w 1321"/>
                <a:gd name="T97" fmla="*/ 3 h 712"/>
                <a:gd name="T98" fmla="*/ 52 w 1321"/>
                <a:gd name="T99" fmla="*/ 4 h 712"/>
                <a:gd name="T100" fmla="*/ 54 w 1321"/>
                <a:gd name="T101" fmla="*/ 5 h 712"/>
                <a:gd name="T102" fmla="*/ 55 w 1321"/>
                <a:gd name="T103" fmla="*/ 6 h 712"/>
                <a:gd name="T104" fmla="*/ 55 w 1321"/>
                <a:gd name="T105" fmla="*/ 6 h 712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321"/>
                <a:gd name="T160" fmla="*/ 0 h 712"/>
                <a:gd name="T161" fmla="*/ 1321 w 1321"/>
                <a:gd name="T162" fmla="*/ 712 h 712"/>
              </a:gdLst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321" h="712">
                  <a:moveTo>
                    <a:pt x="1301" y="401"/>
                  </a:moveTo>
                  <a:lnTo>
                    <a:pt x="1317" y="442"/>
                  </a:lnTo>
                  <a:lnTo>
                    <a:pt x="1321" y="481"/>
                  </a:lnTo>
                  <a:lnTo>
                    <a:pt x="1315" y="516"/>
                  </a:lnTo>
                  <a:lnTo>
                    <a:pt x="1298" y="550"/>
                  </a:lnTo>
                  <a:lnTo>
                    <a:pt x="1272" y="579"/>
                  </a:lnTo>
                  <a:lnTo>
                    <a:pt x="1239" y="604"/>
                  </a:lnTo>
                  <a:lnTo>
                    <a:pt x="1196" y="628"/>
                  </a:lnTo>
                  <a:lnTo>
                    <a:pt x="1147" y="649"/>
                  </a:lnTo>
                  <a:lnTo>
                    <a:pt x="1092" y="667"/>
                  </a:lnTo>
                  <a:lnTo>
                    <a:pt x="1031" y="683"/>
                  </a:lnTo>
                  <a:lnTo>
                    <a:pt x="967" y="694"/>
                  </a:lnTo>
                  <a:lnTo>
                    <a:pt x="896" y="704"/>
                  </a:lnTo>
                  <a:lnTo>
                    <a:pt x="824" y="710"/>
                  </a:lnTo>
                  <a:lnTo>
                    <a:pt x="795" y="712"/>
                  </a:lnTo>
                  <a:lnTo>
                    <a:pt x="476" y="712"/>
                  </a:lnTo>
                  <a:lnTo>
                    <a:pt x="472" y="712"/>
                  </a:lnTo>
                  <a:lnTo>
                    <a:pt x="409" y="708"/>
                  </a:lnTo>
                  <a:lnTo>
                    <a:pt x="348" y="704"/>
                  </a:lnTo>
                  <a:lnTo>
                    <a:pt x="290" y="696"/>
                  </a:lnTo>
                  <a:lnTo>
                    <a:pt x="235" y="689"/>
                  </a:lnTo>
                  <a:lnTo>
                    <a:pt x="186" y="677"/>
                  </a:lnTo>
                  <a:lnTo>
                    <a:pt x="141" y="663"/>
                  </a:lnTo>
                  <a:lnTo>
                    <a:pt x="102" y="648"/>
                  </a:lnTo>
                  <a:lnTo>
                    <a:pt x="67" y="630"/>
                  </a:lnTo>
                  <a:lnTo>
                    <a:pt x="39" y="608"/>
                  </a:lnTo>
                  <a:lnTo>
                    <a:pt x="18" y="583"/>
                  </a:lnTo>
                  <a:lnTo>
                    <a:pt x="6" y="554"/>
                  </a:lnTo>
                  <a:lnTo>
                    <a:pt x="0" y="524"/>
                  </a:lnTo>
                  <a:lnTo>
                    <a:pt x="0" y="520"/>
                  </a:lnTo>
                  <a:lnTo>
                    <a:pt x="4" y="487"/>
                  </a:lnTo>
                  <a:lnTo>
                    <a:pt x="16" y="446"/>
                  </a:lnTo>
                  <a:lnTo>
                    <a:pt x="51" y="370"/>
                  </a:lnTo>
                  <a:lnTo>
                    <a:pt x="94" y="299"/>
                  </a:lnTo>
                  <a:lnTo>
                    <a:pt x="147" y="235"/>
                  </a:lnTo>
                  <a:lnTo>
                    <a:pt x="204" y="176"/>
                  </a:lnTo>
                  <a:lnTo>
                    <a:pt x="270" y="125"/>
                  </a:lnTo>
                  <a:lnTo>
                    <a:pt x="341" y="82"/>
                  </a:lnTo>
                  <a:lnTo>
                    <a:pt x="415" y="47"/>
                  </a:lnTo>
                  <a:lnTo>
                    <a:pt x="497" y="21"/>
                  </a:lnTo>
                  <a:lnTo>
                    <a:pt x="581" y="6"/>
                  </a:lnTo>
                  <a:lnTo>
                    <a:pt x="667" y="0"/>
                  </a:lnTo>
                  <a:lnTo>
                    <a:pt x="759" y="6"/>
                  </a:lnTo>
                  <a:lnTo>
                    <a:pt x="847" y="23"/>
                  </a:lnTo>
                  <a:lnTo>
                    <a:pt x="932" y="53"/>
                  </a:lnTo>
                  <a:lnTo>
                    <a:pt x="1010" y="90"/>
                  </a:lnTo>
                  <a:lnTo>
                    <a:pt x="1082" y="137"/>
                  </a:lnTo>
                  <a:lnTo>
                    <a:pt x="1149" y="194"/>
                  </a:lnTo>
                  <a:lnTo>
                    <a:pt x="1208" y="256"/>
                  </a:lnTo>
                  <a:lnTo>
                    <a:pt x="1258" y="325"/>
                  </a:lnTo>
                  <a:lnTo>
                    <a:pt x="1301" y="401"/>
                  </a:lnTo>
                  <a:close/>
                </a:path>
              </a:pathLst>
            </a:custGeom>
            <a:gradFill rotWithShape="1">
              <a:gsLst>
                <a:gs pos="0">
                  <a:srgbClr val="FFFFFF"/>
                </a:gs>
                <a:gs pos="100000">
                  <a:srgbClr val="E2E1B7"/>
                </a:gs>
              </a:gsLst>
              <a:lin ang="5400000" scaled="1"/>
            </a:gradFill>
            <a:ln w="0">
              <a:noFill/>
              <a:prstDash val="solid"/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9515" name="Group 21"/>
            <p:cNvGrpSpPr/>
            <p:nvPr/>
          </p:nvGrpSpPr>
          <p:grpSpPr>
            <a:xfrm rot="-1297425" flipH="1" flipV="1">
              <a:off x="2525" y="2693"/>
              <a:ext cx="781" cy="188"/>
              <a:chOff x="2532" y="1051"/>
              <a:chExt cx="893" cy="246"/>
            </a:xfrm>
          </p:grpSpPr>
          <p:grpSp>
            <p:nvGrpSpPr>
              <p:cNvPr id="19516" name="Group 22"/>
              <p:cNvGrpSpPr/>
              <p:nvPr/>
            </p:nvGrpSpPr>
            <p:grpSpPr>
              <a:xfrm>
                <a:off x="2532" y="1051"/>
                <a:ext cx="743" cy="185"/>
                <a:chOff x="1565" y="2568"/>
                <a:chExt cx="1118" cy="279"/>
              </a:xfrm>
            </p:grpSpPr>
            <p:sp>
              <p:nvSpPr>
                <p:cNvPr id="19522" name="AutoShape 23"/>
                <p:cNvSpPr>
                  <a:spLocks noChangeArrowheads="1"/>
                </p:cNvSpPr>
                <p:nvPr/>
              </p:nvSpPr>
              <p:spPr bwMode="gray">
                <a:xfrm rot="5263130">
                  <a:off x="1859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9523" name="AutoShape 24"/>
                <p:cNvSpPr>
                  <a:spLocks noChangeArrowheads="1"/>
                </p:cNvSpPr>
                <p:nvPr/>
              </p:nvSpPr>
              <p:spPr bwMode="gray">
                <a:xfrm rot="6078281">
                  <a:off x="1995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9524" name="AutoShape 25"/>
                <p:cNvSpPr>
                  <a:spLocks noChangeArrowheads="1"/>
                </p:cNvSpPr>
                <p:nvPr/>
              </p:nvSpPr>
              <p:spPr bwMode="gray">
                <a:xfrm rot="6373927">
                  <a:off x="2071" y="229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9525" name="AutoShape 26"/>
                <p:cNvSpPr>
                  <a:spLocks noChangeArrowheads="1"/>
                </p:cNvSpPr>
                <p:nvPr/>
              </p:nvSpPr>
              <p:spPr bwMode="gray">
                <a:xfrm rot="6906312">
                  <a:off x="2161" y="232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</p:grpSp>
          <p:grpSp>
            <p:nvGrpSpPr>
              <p:cNvPr id="19517" name="Group 27"/>
              <p:cNvGrpSpPr/>
              <p:nvPr/>
            </p:nvGrpSpPr>
            <p:grpSpPr>
              <a:xfrm rot="1353540">
                <a:off x="2682" y="1111"/>
                <a:ext cx="743" cy="186"/>
                <a:chOff x="1565" y="2568"/>
                <a:chExt cx="1118" cy="279"/>
              </a:xfrm>
            </p:grpSpPr>
            <p:sp>
              <p:nvSpPr>
                <p:cNvPr id="19518" name="AutoShape 28"/>
                <p:cNvSpPr>
                  <a:spLocks noChangeArrowheads="1"/>
                </p:cNvSpPr>
                <p:nvPr/>
              </p:nvSpPr>
              <p:spPr bwMode="gray">
                <a:xfrm rot="5263130">
                  <a:off x="1859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9519" name="AutoShape 29"/>
                <p:cNvSpPr>
                  <a:spLocks noChangeArrowheads="1"/>
                </p:cNvSpPr>
                <p:nvPr/>
              </p:nvSpPr>
              <p:spPr bwMode="gray">
                <a:xfrm rot="6078281">
                  <a:off x="1995" y="227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9520" name="AutoShape 30"/>
                <p:cNvSpPr>
                  <a:spLocks noChangeArrowheads="1"/>
                </p:cNvSpPr>
                <p:nvPr/>
              </p:nvSpPr>
              <p:spPr bwMode="gray">
                <a:xfrm rot="6373927">
                  <a:off x="2071" y="229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  <p:sp>
              <p:nvSpPr>
                <p:cNvPr id="19521" name="AutoShape 31"/>
                <p:cNvSpPr>
                  <a:spLocks noChangeArrowheads="1"/>
                </p:cNvSpPr>
                <p:nvPr/>
              </p:nvSpPr>
              <p:spPr bwMode="gray">
                <a:xfrm rot="6906312">
                  <a:off x="2161" y="2326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8F8F8">
                    <a:alpha val="3922"/>
                  </a:srgbClr>
                </a:solidFill>
                <a:ln w="9525">
                  <a:noFill/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1pPr>
                  <a:lvl2pPr marL="4572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2pPr>
                  <a:lvl3pPr marL="9144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3pPr>
                  <a:lvl4pPr marL="13716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4pPr>
                  <a:lvl5pPr marL="1828800" algn="ctr" rtl="0" fontAlgn="base">
                    <a:spcBef>
                      <a:spcPct val="20000"/>
                    </a:spcBef>
                    <a:spcAft>
                      <a:spcPct val="0"/>
                    </a:spcAft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sz="1200" kern="1200" baseline="-25000">
                      <a:solidFill>
                        <a:schemeClr val="tx1"/>
                      </a:solidFill>
                      <a:latin typeface="Tahoma" pitchFamily="34" charset="0"/>
                      <a:ea typeface="华文中宋" pitchFamily="2" charset="-122"/>
                      <a:cs typeface="+mn-cs"/>
                    </a:defRPr>
                  </a:lvl9pPr>
                </a:lstStyle>
                <a:p>
                  <a:endParaRPr lang="en-US"/>
                </a:p>
              </p:txBody>
            </p:sp>
          </p:grpSp>
        </p:grpSp>
      </p:grpSp>
      <p:sp>
        <p:nvSpPr>
          <p:cNvPr id="19469" name="Text Box 32"/>
          <p:cNvSpPr txBox="1">
            <a:spLocks noChangeArrowheads="1"/>
          </p:cNvSpPr>
          <p:nvPr/>
        </p:nvSpPr>
        <p:spPr bwMode="gray">
          <a:xfrm>
            <a:off x="3849688" y="3316288"/>
            <a:ext cx="1289050" cy="7016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</a:pPr>
            <a:r>
              <a:rPr lang="zh-CN" altLang="en-US" sz="4000" b="1" baseline="0">
                <a:solidFill>
                  <a:srgbClr val="080808"/>
                </a:solidFill>
                <a:latin typeface="Arial"/>
                <a:ea typeface="黑体" pitchFamily="2" charset="-122"/>
              </a:rPr>
              <a:t>要点</a:t>
            </a:r>
          </a:p>
        </p:txBody>
      </p:sp>
      <p:grpSp>
        <p:nvGrpSpPr>
          <p:cNvPr id="19470" name="Group 33"/>
          <p:cNvGrpSpPr/>
          <p:nvPr/>
        </p:nvGrpSpPr>
        <p:grpSpPr>
          <a:xfrm>
            <a:off x="428625" y="1806575"/>
            <a:ext cx="611188" cy="608013"/>
            <a:chOff x="579" y="1386"/>
            <a:chExt cx="385" cy="383"/>
          </a:xfrm>
        </p:grpSpPr>
        <p:sp>
          <p:nvSpPr>
            <p:cNvPr id="19504" name="Oval 34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9505" name="Group 35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9506" name="Oval 36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507" name="Oval 37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508" name="Oval 38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509" name="Oval 39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9471" name="Text Box 40"/>
          <p:cNvSpPr txBox="1">
            <a:spLocks noChangeArrowheads="1"/>
          </p:cNvSpPr>
          <p:nvPr/>
        </p:nvSpPr>
        <p:spPr bwMode="gray">
          <a:xfrm>
            <a:off x="536575" y="1876425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1</a:t>
            </a:r>
          </a:p>
        </p:txBody>
      </p:sp>
      <p:grpSp>
        <p:nvGrpSpPr>
          <p:cNvPr id="19472" name="Group 41"/>
          <p:cNvGrpSpPr/>
          <p:nvPr/>
        </p:nvGrpSpPr>
        <p:grpSpPr>
          <a:xfrm>
            <a:off x="357188" y="5032375"/>
            <a:ext cx="611187" cy="608013"/>
            <a:chOff x="579" y="1386"/>
            <a:chExt cx="385" cy="383"/>
          </a:xfrm>
        </p:grpSpPr>
        <p:sp>
          <p:nvSpPr>
            <p:cNvPr id="19498" name="Oval 42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9499" name="Group 43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9500" name="Oval 44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501" name="Oval 45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502" name="Oval 46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503" name="Oval 47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9473" name="Text Box 48"/>
          <p:cNvSpPr txBox="1">
            <a:spLocks noChangeArrowheads="1"/>
          </p:cNvSpPr>
          <p:nvPr/>
        </p:nvSpPr>
        <p:spPr bwMode="gray">
          <a:xfrm>
            <a:off x="465138" y="5102225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1</a:t>
            </a:r>
          </a:p>
        </p:txBody>
      </p:sp>
      <p:grpSp>
        <p:nvGrpSpPr>
          <p:cNvPr id="19474" name="Group 49"/>
          <p:cNvGrpSpPr/>
          <p:nvPr/>
        </p:nvGrpSpPr>
        <p:grpSpPr>
          <a:xfrm>
            <a:off x="357188" y="5032375"/>
            <a:ext cx="611187" cy="608013"/>
            <a:chOff x="579" y="1386"/>
            <a:chExt cx="385" cy="383"/>
          </a:xfrm>
        </p:grpSpPr>
        <p:sp>
          <p:nvSpPr>
            <p:cNvPr id="19492" name="Oval 50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9493" name="Group 51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9494" name="Oval 52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95" name="Oval 53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96" name="Oval 54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97" name="Oval 55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9475" name="Text Box 56"/>
          <p:cNvSpPr txBox="1">
            <a:spLocks noChangeArrowheads="1"/>
          </p:cNvSpPr>
          <p:nvPr/>
        </p:nvSpPr>
        <p:spPr bwMode="gray">
          <a:xfrm>
            <a:off x="465138" y="5102225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3</a:t>
            </a:r>
          </a:p>
        </p:txBody>
      </p:sp>
      <p:grpSp>
        <p:nvGrpSpPr>
          <p:cNvPr id="19476" name="Group 57"/>
          <p:cNvGrpSpPr/>
          <p:nvPr/>
        </p:nvGrpSpPr>
        <p:grpSpPr>
          <a:xfrm>
            <a:off x="8126413" y="5043488"/>
            <a:ext cx="611187" cy="608012"/>
            <a:chOff x="579" y="1386"/>
            <a:chExt cx="385" cy="383"/>
          </a:xfrm>
        </p:grpSpPr>
        <p:sp>
          <p:nvSpPr>
            <p:cNvPr id="19486" name="Oval 58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9487" name="Group 59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9488" name="Oval 60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89" name="Oval 61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90" name="Oval 62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91" name="Oval 63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9477" name="Text Box 64"/>
          <p:cNvSpPr txBox="1">
            <a:spLocks noChangeArrowheads="1"/>
          </p:cNvSpPr>
          <p:nvPr/>
        </p:nvSpPr>
        <p:spPr bwMode="gray">
          <a:xfrm>
            <a:off x="8242300" y="5116513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4</a:t>
            </a:r>
          </a:p>
        </p:txBody>
      </p:sp>
      <p:grpSp>
        <p:nvGrpSpPr>
          <p:cNvPr id="19478" name="Group 65"/>
          <p:cNvGrpSpPr/>
          <p:nvPr/>
        </p:nvGrpSpPr>
        <p:grpSpPr>
          <a:xfrm>
            <a:off x="8134350" y="1806575"/>
            <a:ext cx="611188" cy="608013"/>
            <a:chOff x="579" y="1386"/>
            <a:chExt cx="385" cy="383"/>
          </a:xfrm>
        </p:grpSpPr>
        <p:sp>
          <p:nvSpPr>
            <p:cNvPr id="19480" name="Oval 66"/>
            <p:cNvSpPr>
              <a:spLocks noChangeArrowheads="1"/>
            </p:cNvSpPr>
            <p:nvPr/>
          </p:nvSpPr>
          <p:spPr bwMode="gray">
            <a:xfrm>
              <a:off x="579" y="1386"/>
              <a:ext cx="385" cy="383"/>
            </a:xfrm>
            <a:prstGeom prst="ellipse">
              <a:avLst/>
            </a:prstGeom>
            <a:solidFill>
              <a:srgbClr val="808080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19481" name="Group 67"/>
            <p:cNvGrpSpPr/>
            <p:nvPr/>
          </p:nvGrpSpPr>
          <p:grpSpPr>
            <a:xfrm>
              <a:off x="587" y="1392"/>
              <a:ext cx="369" cy="369"/>
              <a:chOff x="587" y="1392"/>
              <a:chExt cx="369" cy="369"/>
            </a:xfrm>
          </p:grpSpPr>
          <p:sp>
            <p:nvSpPr>
              <p:cNvPr id="19482" name="Oval 68"/>
              <p:cNvSpPr>
                <a:spLocks noChangeArrowheads="1"/>
              </p:cNvSpPr>
              <p:nvPr/>
            </p:nvSpPr>
            <p:spPr bwMode="gray">
              <a:xfrm>
                <a:off x="587" y="1392"/>
                <a:ext cx="369" cy="369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83" name="Oval 69"/>
              <p:cNvSpPr>
                <a:spLocks noChangeArrowheads="1"/>
              </p:cNvSpPr>
              <p:nvPr/>
            </p:nvSpPr>
            <p:spPr bwMode="gray">
              <a:xfrm>
                <a:off x="592" y="1394"/>
                <a:ext cx="359" cy="360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84" name="Oval 70"/>
              <p:cNvSpPr>
                <a:spLocks noChangeArrowheads="1"/>
              </p:cNvSpPr>
              <p:nvPr/>
            </p:nvSpPr>
            <p:spPr bwMode="gray">
              <a:xfrm>
                <a:off x="596" y="1397"/>
                <a:ext cx="342" cy="337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485" name="Oval 71"/>
              <p:cNvSpPr>
                <a:spLocks noChangeArrowheads="1"/>
              </p:cNvSpPr>
              <p:nvPr/>
            </p:nvSpPr>
            <p:spPr bwMode="gray">
              <a:xfrm>
                <a:off x="615" y="1407"/>
                <a:ext cx="305" cy="273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 w="9525" algn="ctr">
                <a:noFill/>
                <a:round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19479" name="Text Box 72"/>
          <p:cNvSpPr txBox="1">
            <a:spLocks noChangeArrowheads="1"/>
          </p:cNvSpPr>
          <p:nvPr/>
        </p:nvSpPr>
        <p:spPr bwMode="gray">
          <a:xfrm>
            <a:off x="8242300" y="1876425"/>
            <a:ext cx="381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baseline="0">
                <a:solidFill>
                  <a:srgbClr val="000000"/>
                </a:solidFill>
                <a:latin typeface="Arial"/>
                <a:ea typeface="黑体" pitchFamily="2" charset="-122"/>
              </a:rPr>
              <a:t>2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zh-CN" altLang="en-US" smtClean="0"/>
              <a:t>惊恐障碍</a:t>
            </a:r>
            <a:r>
              <a:rPr lang="en-US" altLang="zh-CN" smtClean="0"/>
              <a:t>-</a:t>
            </a:r>
            <a:r>
              <a:rPr lang="zh-CN" altLang="en-US" smtClean="0"/>
              <a:t>鉴别诊断</a:t>
            </a:r>
          </a:p>
        </p:txBody>
      </p:sp>
      <p:sp>
        <p:nvSpPr>
          <p:cNvPr id="20483" name="Rectangle 3"/>
          <p:cNvSpPr>
            <a:spLocks noGrp="1"/>
          </p:cNvSpPr>
          <p:nvPr>
            <p:ph type="body" idx="4294967295"/>
          </p:nvPr>
        </p:nvSpPr>
        <p:spPr>
          <a:xfrm>
            <a:off x="1312863" y="1628775"/>
            <a:ext cx="4402137" cy="4884738"/>
          </a:xfrm>
          <a:noFill/>
        </p:spPr>
        <p:txBody>
          <a:bodyPr/>
          <a:lstStyle/>
          <a:p>
            <a:pPr marL="0" indent="0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b="1" smtClean="0">
                <a:solidFill>
                  <a:srgbClr val="000000"/>
                </a:solidFill>
              </a:rPr>
              <a:t> 躯体疾病所致焦虑</a:t>
            </a:r>
          </a:p>
          <a:p>
            <a:pPr marL="179388" lvl="1" indent="0">
              <a:buFont typeface="Arial"/>
              <a:buNone/>
            </a:pPr>
            <a:r>
              <a:rPr lang="en-US" altLang="zh-CN" sz="2000" b="1" smtClean="0">
                <a:solidFill>
                  <a:srgbClr val="FF9900"/>
                </a:solidFill>
              </a:rPr>
              <a:t>&gt;&gt;&gt; </a:t>
            </a:r>
            <a:r>
              <a:rPr lang="zh-CN" altLang="en-US" smtClean="0">
                <a:solidFill>
                  <a:srgbClr val="000000"/>
                </a:solidFill>
              </a:rPr>
              <a:t>癫痫</a:t>
            </a:r>
          </a:p>
          <a:p>
            <a:pPr marL="179388" lvl="1" indent="0">
              <a:buFont typeface="Arial"/>
              <a:buNone/>
            </a:pPr>
            <a:r>
              <a:rPr lang="en-US" altLang="zh-CN" sz="2000" smtClean="0">
                <a:solidFill>
                  <a:srgbClr val="FF9900"/>
                </a:solidFill>
              </a:rPr>
              <a:t>&gt;&gt;&gt; </a:t>
            </a:r>
            <a:r>
              <a:rPr lang="zh-CN" altLang="en-US" smtClean="0">
                <a:solidFill>
                  <a:srgbClr val="000000"/>
                </a:solidFill>
              </a:rPr>
              <a:t>心脏病发作</a:t>
            </a:r>
          </a:p>
          <a:p>
            <a:pPr marL="179388" lvl="1" indent="0">
              <a:buFont typeface="Arial"/>
              <a:buNone/>
            </a:pPr>
            <a:r>
              <a:rPr lang="en-US" altLang="zh-CN" sz="2000" smtClean="0">
                <a:solidFill>
                  <a:srgbClr val="FF9900"/>
                </a:solidFill>
              </a:rPr>
              <a:t>&gt;&gt;&gt; </a:t>
            </a:r>
            <a:r>
              <a:rPr lang="zh-CN" altLang="en-US" smtClean="0">
                <a:solidFill>
                  <a:srgbClr val="000000"/>
                </a:solidFill>
              </a:rPr>
              <a:t>嗜铬细胞瘤</a:t>
            </a:r>
          </a:p>
          <a:p>
            <a:pPr marL="179388" lvl="1" indent="0">
              <a:buFont typeface="Arial"/>
              <a:buNone/>
            </a:pPr>
            <a:r>
              <a:rPr lang="en-US" altLang="zh-CN" sz="2000" smtClean="0">
                <a:solidFill>
                  <a:srgbClr val="FF9900"/>
                </a:solidFill>
              </a:rPr>
              <a:t>&gt;&gt;&gt; </a:t>
            </a:r>
            <a:r>
              <a:rPr lang="zh-CN" altLang="en-US" smtClean="0">
                <a:solidFill>
                  <a:srgbClr val="000000"/>
                </a:solidFill>
              </a:rPr>
              <a:t>甲亢</a:t>
            </a:r>
          </a:p>
          <a:p>
            <a:pPr marL="179388" lvl="1" indent="0">
              <a:buFont typeface="Arial"/>
              <a:buNone/>
            </a:pPr>
            <a:r>
              <a:rPr lang="en-US" altLang="zh-CN" sz="2000" smtClean="0">
                <a:solidFill>
                  <a:srgbClr val="FF9900"/>
                </a:solidFill>
              </a:rPr>
              <a:t>&gt;&gt;&gt;</a:t>
            </a:r>
            <a:r>
              <a:rPr lang="en-US" altLang="zh-CN" smtClean="0">
                <a:solidFill>
                  <a:srgbClr val="000000"/>
                </a:solidFill>
              </a:rPr>
              <a:t> </a:t>
            </a:r>
            <a:r>
              <a:rPr lang="zh-CN" altLang="en-US" smtClean="0">
                <a:solidFill>
                  <a:srgbClr val="000000"/>
                </a:solidFill>
              </a:rPr>
              <a:t>自发性低血糖症</a:t>
            </a:r>
          </a:p>
          <a:p>
            <a:pPr marL="179388" lvl="1" indent="0">
              <a:buFont typeface="Arial"/>
              <a:buNone/>
            </a:pPr>
            <a:r>
              <a:rPr lang="en-US" altLang="zh-CN" sz="2000" smtClean="0">
                <a:solidFill>
                  <a:srgbClr val="FF9900"/>
                </a:solidFill>
              </a:rPr>
              <a:t>&gt;&gt;&gt;</a:t>
            </a:r>
            <a:r>
              <a:rPr lang="en-US" altLang="zh-CN" smtClean="0">
                <a:solidFill>
                  <a:srgbClr val="000000"/>
                </a:solidFill>
              </a:rPr>
              <a:t> </a:t>
            </a:r>
            <a:r>
              <a:rPr lang="zh-CN" altLang="en-US" smtClean="0">
                <a:solidFill>
                  <a:srgbClr val="000000"/>
                </a:solidFill>
              </a:rPr>
              <a:t>物质或酒精滥用</a:t>
            </a:r>
            <a:r>
              <a:rPr lang="en-US" altLang="zh-CN" smtClean="0">
                <a:solidFill>
                  <a:srgbClr val="000000"/>
                </a:solidFill>
              </a:rPr>
              <a:t>/</a:t>
            </a:r>
            <a:r>
              <a:rPr lang="zh-CN" altLang="en-US" smtClean="0">
                <a:solidFill>
                  <a:srgbClr val="000000"/>
                </a:solidFill>
              </a:rPr>
              <a:t>戒断</a:t>
            </a:r>
            <a:r>
              <a:rPr lang="zh-CN" altLang="en-US" sz="2800" smtClean="0">
                <a:solidFill>
                  <a:srgbClr val="000000"/>
                </a:solidFill>
              </a:rPr>
              <a:t> </a:t>
            </a:r>
          </a:p>
          <a:p>
            <a:pPr marL="0" indent="0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b="1" smtClean="0">
                <a:solidFill>
                  <a:srgbClr val="000000"/>
                </a:solidFill>
              </a:rPr>
              <a:t> 其它焦虑相关障碍 </a:t>
            </a:r>
          </a:p>
          <a:p>
            <a:pPr marL="0" indent="0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b="1" smtClean="0">
                <a:solidFill>
                  <a:srgbClr val="000000"/>
                </a:solidFill>
              </a:rPr>
              <a:t> 其它精神障碍 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AutoShape 27"/>
          <p:cNvSpPr>
            <a:spLocks noChangeArrowheads="1"/>
          </p:cNvSpPr>
          <p:nvPr/>
        </p:nvSpPr>
        <p:spPr bwMode="auto">
          <a:xfrm rot="10800000" flipH="1">
            <a:off x="3946525" y="1341438"/>
            <a:ext cx="1876425" cy="1011237"/>
          </a:xfrm>
          <a:prstGeom prst="parallelogram">
            <a:avLst>
              <a:gd name="adj" fmla="val 33194"/>
            </a:avLst>
          </a:prstGeom>
          <a:solidFill>
            <a:schemeClr val="folHlink">
              <a:alpha val="32156"/>
            </a:schemeClr>
          </a:solidFill>
          <a:ln w="12700" algn="ctr">
            <a:solidFill>
              <a:schemeClr val="tx1"/>
            </a:solidFill>
            <a:miter lim="800000"/>
          </a:ln>
        </p:spPr>
        <p:txBody>
          <a:bodyPr rot="10800000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精神</a:t>
            </a:r>
            <a:endParaRPr lang="en-US" altLang="zh-CN" sz="2800" b="1" baseline="0">
              <a:latin typeface="Arial"/>
              <a:ea typeface="黑体" pitchFamily="2" charset="-122"/>
            </a:endParaRPr>
          </a:p>
          <a:p>
            <a:pPr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检查</a:t>
            </a:r>
          </a:p>
        </p:txBody>
      </p:sp>
      <p:sp>
        <p:nvSpPr>
          <p:cNvPr id="21507" name="AutoShape 14"/>
          <p:cNvSpPr>
            <a:spLocks noChangeArrowheads="1"/>
          </p:cNvSpPr>
          <p:nvPr/>
        </p:nvSpPr>
        <p:spPr bwMode="auto">
          <a:xfrm rot="10800000" flipH="1">
            <a:off x="214313" y="1412875"/>
            <a:ext cx="1762125" cy="947738"/>
          </a:xfrm>
          <a:prstGeom prst="parallelogram">
            <a:avLst>
              <a:gd name="adj" fmla="val 34870"/>
            </a:avLst>
          </a:prstGeom>
          <a:solidFill>
            <a:schemeClr val="folHlink">
              <a:alpha val="32156"/>
            </a:schemeClr>
          </a:solidFill>
          <a:ln w="12700">
            <a:solidFill>
              <a:schemeClr val="tx1"/>
            </a:solidFill>
            <a:miter lim="800000"/>
          </a:ln>
        </p:spPr>
        <p:txBody>
          <a:bodyPr rot="10800000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病史</a:t>
            </a:r>
          </a:p>
        </p:txBody>
      </p:sp>
      <p:sp>
        <p:nvSpPr>
          <p:cNvPr id="21508" name="AutoShape 29"/>
          <p:cNvSpPr>
            <a:spLocks noChangeArrowheads="1"/>
          </p:cNvSpPr>
          <p:nvPr/>
        </p:nvSpPr>
        <p:spPr bwMode="auto">
          <a:xfrm rot="10800000" flipH="1">
            <a:off x="1373188" y="1879600"/>
            <a:ext cx="3343275" cy="469900"/>
          </a:xfrm>
          <a:prstGeom prst="parallelogram">
            <a:avLst>
              <a:gd name="adj" fmla="val 121019"/>
            </a:avLst>
          </a:prstGeom>
          <a:solidFill>
            <a:srgbClr val="FFCC99"/>
          </a:solidFill>
          <a:ln w="12700" algn="ctr">
            <a:solidFill>
              <a:schemeClr val="tx1"/>
            </a:solidFill>
            <a:miter lim="800000"/>
          </a:ln>
        </p:spPr>
        <p:txBody>
          <a:bodyPr rot="10800000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体检</a:t>
            </a:r>
          </a:p>
        </p:txBody>
      </p:sp>
      <p:sp>
        <p:nvSpPr>
          <p:cNvPr id="21509" name="Rectangle 2"/>
          <p:cNvSpPr>
            <a:spLocks noChangeArrowheads="1"/>
          </p:cNvSpPr>
          <p:nvPr/>
        </p:nvSpPr>
        <p:spPr bwMode="auto">
          <a:xfrm>
            <a:off x="180975" y="3213100"/>
            <a:ext cx="1965325" cy="2409825"/>
          </a:xfrm>
          <a:prstGeom prst="rect">
            <a:avLst/>
          </a:prstGeom>
          <a:gradFill rotWithShape="0">
            <a:gsLst>
              <a:gs pos="0">
                <a:schemeClr val="folHlink">
                  <a:alpha val="46999"/>
                </a:schemeClr>
              </a:gs>
              <a:gs pos="100000">
                <a:schemeClr val="bg1"/>
              </a:gs>
            </a:gsLst>
            <a:lin ang="5400000" scaled="1"/>
          </a:gradFill>
          <a:ln w="12700" algn="ctr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en-US" altLang="zh-CN" sz="2000" b="1" baseline="0">
                <a:latin typeface="Arial"/>
                <a:ea typeface="黑体" pitchFamily="2" charset="-122"/>
              </a:rPr>
              <a:t> 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症状发作特点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症状发作过程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症状发作诱因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个人史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家族史</a:t>
            </a:r>
          </a:p>
        </p:txBody>
      </p:sp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2359025" y="3117850"/>
            <a:ext cx="6570663" cy="3600450"/>
          </a:xfrm>
          <a:prstGeom prst="rect">
            <a:avLst/>
          </a:prstGeom>
          <a:gradFill rotWithShape="0">
            <a:gsLst>
              <a:gs pos="0">
                <a:schemeClr val="folHlink">
                  <a:alpha val="46999"/>
                </a:schemeClr>
              </a:gs>
              <a:gs pos="100000">
                <a:schemeClr val="bg1"/>
              </a:gs>
            </a:gsLst>
            <a:lin ang="5400000" scaled="1"/>
          </a:gradFill>
          <a:ln w="12700" algn="ctr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en-US" altLang="zh-CN" sz="2000" b="1" baseline="0">
                <a:latin typeface="Arial"/>
                <a:ea typeface="黑体" pitchFamily="2" charset="-122"/>
              </a:rPr>
              <a:t> 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一般状况：</a:t>
            </a:r>
            <a:r>
              <a:rPr lang="zh-CN" altLang="en-US" sz="1400" b="1" baseline="0">
                <a:latin typeface="Arial"/>
                <a:ea typeface="黑体" pitchFamily="2" charset="-122"/>
              </a:rPr>
              <a:t>意识清楚，时间、地点、人物定向力完整。常伴有痛苦表情，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None/>
            </a:pPr>
            <a:r>
              <a:rPr lang="zh-CN" altLang="en-US" sz="1400" b="1" baseline="0">
                <a:latin typeface="Arial"/>
                <a:ea typeface="黑体" pitchFamily="2" charset="-122"/>
              </a:rPr>
              <a:t>接触应当是主动合作的，日常生活表现正常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认知活动：</a:t>
            </a:r>
            <a:r>
              <a:rPr lang="zh-CN" altLang="en-US" sz="1400" b="1" baseline="0">
                <a:latin typeface="Arial"/>
                <a:ea typeface="黑体" pitchFamily="2" charset="-122"/>
              </a:rPr>
              <a:t>包括感知觉、注意力、思维障碍、记忆力、智能。惊恐障碍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None/>
            </a:pPr>
            <a:r>
              <a:rPr lang="zh-CN" altLang="en-US" sz="1400" b="1" baseline="0">
                <a:latin typeface="Arial"/>
                <a:ea typeface="黑体" pitchFamily="2" charset="-122"/>
              </a:rPr>
              <a:t>患者不存在错觉、幻觉；思维内容和形式正常</a:t>
            </a:r>
            <a:r>
              <a:rPr lang="en-US" altLang="zh-CN" sz="1400" b="1" baseline="0">
                <a:latin typeface="Arial"/>
                <a:ea typeface="黑体" pitchFamily="2" charset="-122"/>
              </a:rPr>
              <a:t>,</a:t>
            </a:r>
            <a:r>
              <a:rPr lang="zh-CN" altLang="en-US" sz="1400" b="1" baseline="0">
                <a:latin typeface="Arial"/>
                <a:ea typeface="黑体" pitchFamily="2" charset="-122"/>
              </a:rPr>
              <a:t>逻辑清晰；记忆力、智能正常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情感活动：</a:t>
            </a:r>
            <a:r>
              <a:rPr lang="zh-CN" altLang="en-US" sz="1400" b="1" baseline="0">
                <a:latin typeface="Arial"/>
                <a:ea typeface="黑体" pitchFamily="2" charset="-122"/>
              </a:rPr>
              <a:t>惊恐障碍患者发作时表现为极度紧张、恐惧。发作间期可因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None/>
            </a:pPr>
            <a:r>
              <a:rPr lang="zh-CN" altLang="en-US" sz="1400" b="1" baseline="0">
                <a:latin typeface="Arial"/>
                <a:ea typeface="黑体" pitchFamily="2" charset="-122"/>
              </a:rPr>
              <a:t>为担心下次发作而表现为过度担忧、紧张。慢性患者因生活长期受到干扰而产</a:t>
            </a: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None/>
            </a:pPr>
            <a:r>
              <a:rPr lang="zh-CN" altLang="en-US" sz="1400" b="1" baseline="0">
                <a:latin typeface="Arial"/>
                <a:ea typeface="黑体" pitchFamily="2" charset="-122"/>
              </a:rPr>
              <a:t>生抑郁情绪</a:t>
            </a:r>
            <a:endParaRPr lang="zh-CN" altLang="en-US" sz="2000" b="1" baseline="0">
              <a:latin typeface="Arial"/>
              <a:ea typeface="黑体" pitchFamily="2" charset="-122"/>
            </a:endParaRP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意志与行为：</a:t>
            </a:r>
            <a:r>
              <a:rPr lang="zh-CN" altLang="en-US" sz="1400" b="1" baseline="0">
                <a:latin typeface="Arial"/>
                <a:ea typeface="黑体" pitchFamily="2" charset="-122"/>
              </a:rPr>
              <a:t>意志没有明显改变，可能因为担心病情发作而出现活动减少</a:t>
            </a:r>
            <a:endParaRPr lang="zh-CN" altLang="en-US" sz="2000" b="1" baseline="0">
              <a:latin typeface="Arial"/>
              <a:ea typeface="黑体" pitchFamily="2" charset="-122"/>
            </a:endParaRPr>
          </a:p>
          <a:p>
            <a:pPr algn="l" eaLnBrk="0" hangingPunct="0">
              <a:spcBef>
                <a:spcPct val="50000"/>
              </a:spcBef>
              <a:buClr>
                <a:srgbClr val="FF9900"/>
              </a:buClr>
              <a:buSzPct val="70000"/>
              <a:buFont typeface="Wingdings" pitchFamily="2" charset="2"/>
              <a:buChar char="l"/>
            </a:pPr>
            <a:r>
              <a:rPr lang="zh-CN" altLang="en-US" sz="2000" b="1" baseline="0">
                <a:latin typeface="Arial"/>
                <a:ea typeface="黑体" pitchFamily="2" charset="-122"/>
              </a:rPr>
              <a:t> 自知力：</a:t>
            </a:r>
            <a:r>
              <a:rPr lang="zh-CN" altLang="en-US" sz="1400" b="1" baseline="0">
                <a:latin typeface="Arial"/>
                <a:ea typeface="黑体" pitchFamily="2" charset="-122"/>
              </a:rPr>
              <a:t>主动叙述病情，求治心切，自知力完整</a:t>
            </a:r>
            <a:endParaRPr lang="zh-CN" altLang="en-US" sz="2000" b="1" baseline="0">
              <a:latin typeface="Arial"/>
              <a:ea typeface="黑体" pitchFamily="2" charset="-122"/>
            </a:endParaRPr>
          </a:p>
        </p:txBody>
      </p:sp>
      <p:sp>
        <p:nvSpPr>
          <p:cNvPr id="21511" name="Line 24"/>
          <p:cNvSpPr>
            <a:spLocks noChangeShapeType="1"/>
          </p:cNvSpPr>
          <p:nvPr/>
        </p:nvSpPr>
        <p:spPr bwMode="auto">
          <a:xfrm flipH="1">
            <a:off x="142875" y="2428875"/>
            <a:ext cx="363538" cy="8636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1512" name="Line 25"/>
          <p:cNvSpPr>
            <a:spLocks noChangeShapeType="1"/>
          </p:cNvSpPr>
          <p:nvPr/>
        </p:nvSpPr>
        <p:spPr bwMode="auto">
          <a:xfrm>
            <a:off x="1909763" y="2420938"/>
            <a:ext cx="147637" cy="792162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1513" name="AutoShape 28"/>
          <p:cNvSpPr>
            <a:spLocks noChangeArrowheads="1"/>
          </p:cNvSpPr>
          <p:nvPr/>
        </p:nvSpPr>
        <p:spPr bwMode="auto">
          <a:xfrm rot="10800000" flipH="1">
            <a:off x="5348288" y="1879600"/>
            <a:ext cx="3343275" cy="469900"/>
          </a:xfrm>
          <a:prstGeom prst="parallelogram">
            <a:avLst>
              <a:gd name="adj" fmla="val 121019"/>
            </a:avLst>
          </a:prstGeom>
          <a:solidFill>
            <a:srgbClr val="FFCC99"/>
          </a:solidFill>
          <a:ln w="12700" algn="ctr">
            <a:solidFill>
              <a:schemeClr val="tx1"/>
            </a:solidFill>
            <a:miter lim="800000"/>
          </a:ln>
        </p:spPr>
        <p:txBody>
          <a:bodyPr rot="10800000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 b="1" baseline="0">
                <a:latin typeface="Arial"/>
                <a:ea typeface="黑体" pitchFamily="2" charset="-122"/>
              </a:rPr>
              <a:t>实验室检查</a:t>
            </a:r>
          </a:p>
        </p:txBody>
      </p:sp>
      <p:sp>
        <p:nvSpPr>
          <p:cNvPr id="22539" name="Rectangle 30"/>
          <p:cNvSpPr>
            <a:spLocks noGrp="1"/>
          </p:cNvSpPr>
          <p:nvPr>
            <p:ph type="title"/>
          </p:nvPr>
        </p:nvSpPr>
        <p:spPr>
          <a:xfrm>
            <a:off x="468313" y="428625"/>
            <a:ext cx="8229600" cy="865188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惊恐障碍－临床评估</a:t>
            </a:r>
          </a:p>
        </p:txBody>
      </p:sp>
      <p:sp>
        <p:nvSpPr>
          <p:cNvPr id="21515" name="Line 31"/>
          <p:cNvSpPr>
            <a:spLocks noChangeShapeType="1"/>
          </p:cNvSpPr>
          <p:nvPr/>
        </p:nvSpPr>
        <p:spPr bwMode="auto">
          <a:xfrm>
            <a:off x="5868988" y="2420938"/>
            <a:ext cx="2938462" cy="6477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1516" name="Line 32"/>
          <p:cNvSpPr>
            <a:spLocks noChangeShapeType="1"/>
          </p:cNvSpPr>
          <p:nvPr/>
        </p:nvSpPr>
        <p:spPr bwMode="auto">
          <a:xfrm flipH="1">
            <a:off x="2341563" y="2349500"/>
            <a:ext cx="1908175" cy="792163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97D7FD-7053-4ECB-9D37-3CDB7C356BDA}" type="slidenum">
              <a:rPr lang="en-US" altLang="zh-CN"/>
              <a:pPr>
                <a:defRPr/>
              </a:pPr>
              <a:t>18</a:t>
            </a:fld>
          </a:p>
        </p:txBody>
      </p:sp>
      <p:sp>
        <p:nvSpPr>
          <p:cNvPr id="2355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惊恐障碍－常用量表</a:t>
            </a:r>
          </a:p>
        </p:txBody>
      </p:sp>
      <p:sp>
        <p:nvSpPr>
          <p:cNvPr id="22532" name="Rectangle 4"/>
          <p:cNvSpPr>
            <a:spLocks noGrp="1"/>
          </p:cNvSpPr>
          <p:nvPr>
            <p:ph type="body" idx="4294967295"/>
          </p:nvPr>
        </p:nvSpPr>
        <p:spPr>
          <a:xfrm>
            <a:off x="457200" y="1639888"/>
            <a:ext cx="8147050" cy="4381500"/>
          </a:xfrm>
        </p:spPr>
        <p:txBody>
          <a:bodyPr/>
          <a:lstStyle/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b="1" smtClean="0"/>
              <a:t>患者自评问卷 </a:t>
            </a:r>
          </a:p>
          <a:p>
            <a:pPr lvl="1" eaLnBrk="1" hangingPunct="1"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en-US" altLang="zh-CN" b="1" smtClean="0">
                <a:solidFill>
                  <a:srgbClr val="FF9900"/>
                </a:solidFill>
              </a:rPr>
              <a:t>&gt;&gt;&gt; </a:t>
            </a:r>
            <a:r>
              <a:rPr lang="en-US" altLang="zh-CN" b="1" smtClean="0"/>
              <a:t>ZUNG</a:t>
            </a:r>
            <a:r>
              <a:rPr lang="zh-CN" altLang="en-US" b="1" smtClean="0"/>
              <a:t>焦虑自评量表（</a:t>
            </a:r>
            <a:r>
              <a:rPr lang="en-US" altLang="zh-CN" b="1" smtClean="0"/>
              <a:t>SAS</a:t>
            </a:r>
            <a:r>
              <a:rPr lang="zh-CN" altLang="en-US" b="1" smtClean="0"/>
              <a:t>）</a:t>
            </a:r>
          </a:p>
          <a:p>
            <a:pPr lvl="1"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endParaRPr lang="zh-CN" altLang="en-US" b="1" smtClean="0"/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b="1" smtClean="0"/>
              <a:t>专业人员评定的量表 </a:t>
            </a:r>
          </a:p>
          <a:p>
            <a:pPr lvl="1" eaLnBrk="1" hangingPunct="1">
              <a:buClr>
                <a:schemeClr val="accent1"/>
              </a:buClr>
              <a:buSzPct val="70000"/>
              <a:buFont typeface="Wingdings" pitchFamily="2" charset="2"/>
              <a:buNone/>
            </a:pPr>
            <a:r>
              <a:rPr lang="en-US" altLang="zh-CN" b="1" smtClean="0">
                <a:solidFill>
                  <a:srgbClr val="FF9900"/>
                </a:solidFill>
              </a:rPr>
              <a:t>&gt;&gt;&gt;</a:t>
            </a:r>
            <a:r>
              <a:rPr lang="en-US" altLang="zh-CN" b="1" smtClean="0"/>
              <a:t> </a:t>
            </a:r>
            <a:r>
              <a:rPr lang="zh-CN" altLang="en-US" b="1" smtClean="0"/>
              <a:t>汉密尔顿焦虑量表（</a:t>
            </a:r>
            <a:r>
              <a:rPr lang="en-US" altLang="zh-CN" b="1" smtClean="0"/>
              <a:t>HAMA</a:t>
            </a:r>
            <a:r>
              <a:rPr lang="zh-CN" altLang="en-US" b="1" smtClean="0"/>
              <a:t>） </a:t>
            </a:r>
          </a:p>
          <a:p>
            <a:pPr lvl="1" eaLnBrk="1" hangingPunct="1">
              <a:buClr>
                <a:schemeClr val="accent1"/>
              </a:buClr>
              <a:buSzPct val="70000"/>
              <a:buFont typeface="Wingdings" pitchFamily="2" charset="2"/>
              <a:buNone/>
            </a:pPr>
            <a:r>
              <a:rPr lang="en-US" altLang="zh-CN" b="1" smtClean="0">
                <a:solidFill>
                  <a:srgbClr val="FF9900"/>
                </a:solidFill>
              </a:rPr>
              <a:t>&gt;&gt;&gt; </a:t>
            </a:r>
            <a:r>
              <a:rPr lang="en-US" altLang="zh-CN" b="1" smtClean="0">
                <a:solidFill>
                  <a:schemeClr val="accent2"/>
                </a:solidFill>
              </a:rPr>
              <a:t>PDSS</a:t>
            </a:r>
            <a:r>
              <a:rPr lang="zh-CN" altLang="en-US" b="1" smtClean="0">
                <a:solidFill>
                  <a:schemeClr val="accent2"/>
                </a:solidFill>
              </a:rPr>
              <a:t>（ 惊恐障碍严重度量表，</a:t>
            </a:r>
            <a:r>
              <a:rPr lang="en-US" altLang="zh-CN" b="1" smtClean="0">
                <a:solidFill>
                  <a:schemeClr val="accent2"/>
                </a:solidFill>
              </a:rPr>
              <a:t>Panic Disorder           </a:t>
            </a:r>
          </a:p>
          <a:p>
            <a:pPr lvl="1" eaLnBrk="1" hangingPunct="1">
              <a:buClr>
                <a:schemeClr val="accent1"/>
              </a:buClr>
              <a:buSzPct val="70000"/>
              <a:buFont typeface="Wingdings" pitchFamily="2" charset="2"/>
              <a:buNone/>
            </a:pPr>
            <a:r>
              <a:rPr lang="en-US" altLang="zh-CN" b="1" smtClean="0">
                <a:solidFill>
                  <a:schemeClr val="accent2"/>
                </a:solidFill>
              </a:rPr>
              <a:t>                     Severity Scale</a:t>
            </a:r>
            <a:r>
              <a:rPr lang="zh-CN" altLang="en-US" b="1" smtClean="0">
                <a:solidFill>
                  <a:schemeClr val="accent2"/>
                </a:solidFill>
              </a:rPr>
              <a:t>）</a:t>
            </a:r>
            <a:r>
              <a:rPr lang="zh-CN" altLang="en-US" b="1" smtClean="0"/>
              <a:t> </a:t>
            </a:r>
          </a:p>
          <a:p>
            <a:pPr lvl="1" eaLnBrk="1" hangingPunct="1">
              <a:buClr>
                <a:schemeClr val="accent1"/>
              </a:buClr>
              <a:buSzPct val="70000"/>
              <a:buFont typeface="Wingdings" pitchFamily="2" charset="2"/>
              <a:buNone/>
            </a:pPr>
            <a:r>
              <a:rPr lang="en-US" altLang="zh-CN" b="1" smtClean="0">
                <a:solidFill>
                  <a:srgbClr val="FF9900"/>
                </a:solidFill>
              </a:rPr>
              <a:t>&gt;&gt;&gt;</a:t>
            </a:r>
            <a:r>
              <a:rPr lang="en-US" altLang="zh-CN" b="1" smtClean="0"/>
              <a:t> </a:t>
            </a:r>
            <a:r>
              <a:rPr lang="en-US" altLang="zh-CN" b="1" smtClean="0">
                <a:solidFill>
                  <a:schemeClr val="accent2"/>
                </a:solidFill>
              </a:rPr>
              <a:t>PASS</a:t>
            </a:r>
            <a:r>
              <a:rPr lang="zh-CN" altLang="en-US" b="1" smtClean="0">
                <a:solidFill>
                  <a:schemeClr val="accent2"/>
                </a:solidFill>
              </a:rPr>
              <a:t>（惊恐相关症状量表</a:t>
            </a:r>
            <a:r>
              <a:rPr lang="en-US" altLang="zh-CN" b="1" smtClean="0">
                <a:solidFill>
                  <a:schemeClr val="accent2"/>
                </a:solidFill>
              </a:rPr>
              <a:t>,Panic-Associate </a:t>
            </a:r>
          </a:p>
          <a:p>
            <a:pPr lvl="1" eaLnBrk="1" hangingPunct="1">
              <a:buClr>
                <a:schemeClr val="accent1"/>
              </a:buClr>
              <a:buSzPct val="70000"/>
              <a:buFont typeface="Wingdings" pitchFamily="2" charset="2"/>
              <a:buNone/>
            </a:pPr>
            <a:r>
              <a:rPr lang="en-US" altLang="zh-CN" b="1" smtClean="0">
                <a:solidFill>
                  <a:schemeClr val="accent2"/>
                </a:solidFill>
              </a:rPr>
              <a:t>                     Symptom Scale</a:t>
            </a:r>
            <a:r>
              <a:rPr lang="zh-CN" altLang="en-US" b="1" smtClean="0">
                <a:solidFill>
                  <a:schemeClr val="accent2"/>
                </a:solidFill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5EBB18-4F0B-42CF-A8F6-2ECD0785B0C5}" type="slidenum">
              <a:rPr lang="en-US" altLang="zh-CN"/>
              <a:pPr>
                <a:defRPr/>
              </a:pPr>
              <a:t>19</a:t>
            </a:fld>
          </a:p>
        </p:txBody>
      </p:sp>
      <p:sp>
        <p:nvSpPr>
          <p:cNvPr id="24579" name="Rectangle 2"/>
          <p:cNvSpPr>
            <a:spLocks noGrp="1"/>
          </p:cNvSpPr>
          <p:nvPr>
            <p:ph type="title"/>
          </p:nvPr>
        </p:nvSpPr>
        <p:spPr>
          <a:xfrm>
            <a:off x="468313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mtClean="0"/>
              <a:t>PDSS</a:t>
            </a:r>
            <a:r>
              <a:rPr lang="zh-CN" altLang="en-US" smtClean="0"/>
              <a:t>和</a:t>
            </a:r>
            <a:r>
              <a:rPr lang="en-US" altLang="zh-CN" smtClean="0"/>
              <a:t>PASS</a:t>
            </a:r>
            <a:r>
              <a:rPr lang="zh-CN" altLang="en-US" smtClean="0"/>
              <a:t>量表</a:t>
            </a:r>
          </a:p>
        </p:txBody>
      </p:sp>
      <p:sp>
        <p:nvSpPr>
          <p:cNvPr id="1381394" name="AutoShape 18"/>
          <p:cNvSpPr>
            <a:spLocks noChangeArrowheads="1"/>
          </p:cNvSpPr>
          <p:nvPr/>
        </p:nvSpPr>
        <p:spPr bwMode="ltGray">
          <a:xfrm>
            <a:off x="4643438" y="1763713"/>
            <a:ext cx="4176712" cy="4522787"/>
          </a:xfrm>
          <a:prstGeom prst="roundRect">
            <a:avLst>
              <a:gd name="adj" fmla="val 4134"/>
            </a:avLst>
          </a:prstGeom>
          <a:gradFill rotWithShape="1">
            <a:gsLst>
              <a:gs pos="0">
                <a:schemeClr val="accent1">
                  <a:gamma/>
                  <a:shade val="69804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69804"/>
                  <a:invGamma/>
                </a:schemeClr>
              </a:gs>
            </a:gsLst>
            <a:lin ang="5400000" scaled="1"/>
          </a:gradFill>
          <a:ln w="12700" algn="ctr">
            <a:noFill/>
            <a:round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1800" b="1" baseline="0">
              <a:latin typeface="Arial"/>
              <a:ea typeface="黑体" pitchFamily="2" charset="-122"/>
            </a:endParaRPr>
          </a:p>
        </p:txBody>
      </p:sp>
      <p:sp>
        <p:nvSpPr>
          <p:cNvPr id="1381395" name="AutoShape 19"/>
          <p:cNvSpPr>
            <a:spLocks noChangeArrowheads="1"/>
          </p:cNvSpPr>
          <p:nvPr/>
        </p:nvSpPr>
        <p:spPr bwMode="ltGray">
          <a:xfrm>
            <a:off x="357188" y="1749425"/>
            <a:ext cx="4176712" cy="4521200"/>
          </a:xfrm>
          <a:prstGeom prst="roundRect">
            <a:avLst>
              <a:gd name="adj" fmla="val 4134"/>
            </a:avLst>
          </a:prstGeom>
          <a:solidFill>
            <a:schemeClr val="folHlink">
              <a:alpha val="59000"/>
            </a:schemeClr>
          </a:solidFill>
          <a:ln w="12700" algn="ctr">
            <a:noFill/>
            <a:round/>
          </a:ln>
          <a:effectLst>
            <a:prstShdw prst="shdw17" dist="17961" dir="2700000">
              <a:schemeClr val="folHlink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sz="1800" b="1" baseline="0">
              <a:latin typeface="Arial"/>
              <a:ea typeface="黑体" pitchFamily="2" charset="-122"/>
            </a:endParaRPr>
          </a:p>
        </p:txBody>
      </p:sp>
      <p:grpSp>
        <p:nvGrpSpPr>
          <p:cNvPr id="23558" name="Group 20"/>
          <p:cNvGrpSpPr/>
          <p:nvPr/>
        </p:nvGrpSpPr>
        <p:grpSpPr>
          <a:xfrm>
            <a:off x="4889500" y="1495425"/>
            <a:ext cx="3656013" cy="633413"/>
            <a:chOff x="3166" y="618"/>
            <a:chExt cx="2042" cy="363"/>
          </a:xfrm>
        </p:grpSpPr>
        <p:sp>
          <p:nvSpPr>
            <p:cNvPr id="23567" name="AutoShape 21"/>
            <p:cNvSpPr>
              <a:spLocks noChangeArrowheads="1"/>
            </p:cNvSpPr>
            <p:nvPr/>
          </p:nvSpPr>
          <p:spPr bwMode="ltGray">
            <a:xfrm>
              <a:off x="3166" y="618"/>
              <a:ext cx="2042" cy="363"/>
            </a:xfrm>
            <a:prstGeom prst="roundRect">
              <a:avLst>
                <a:gd name="adj" fmla="val 17509"/>
              </a:avLst>
            </a:prstGeom>
            <a:solidFill>
              <a:schemeClr val="accent1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381398" name="AutoShape 22"/>
            <p:cNvSpPr>
              <a:spLocks noChangeArrowheads="1"/>
            </p:cNvSpPr>
            <p:nvPr/>
          </p:nvSpPr>
          <p:spPr bwMode="ltGray">
            <a:xfrm>
              <a:off x="3178" y="878"/>
              <a:ext cx="2007" cy="86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gamma/>
                    <a:tint val="33333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381399" name="AutoShape 23"/>
            <p:cNvSpPr>
              <a:spLocks noChangeArrowheads="1"/>
            </p:cNvSpPr>
            <p:nvPr/>
          </p:nvSpPr>
          <p:spPr bwMode="ltGray">
            <a:xfrm>
              <a:off x="3178" y="629"/>
              <a:ext cx="2007" cy="87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accent1">
                    <a:gamma/>
                    <a:tint val="24314"/>
                    <a:invGamma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</p:grpSp>
      <p:grpSp>
        <p:nvGrpSpPr>
          <p:cNvPr id="23559" name="Group 24"/>
          <p:cNvGrpSpPr/>
          <p:nvPr/>
        </p:nvGrpSpPr>
        <p:grpSpPr>
          <a:xfrm>
            <a:off x="588963" y="1487488"/>
            <a:ext cx="3656012" cy="633412"/>
            <a:chOff x="497" y="1093"/>
            <a:chExt cx="2042" cy="363"/>
          </a:xfrm>
        </p:grpSpPr>
        <p:sp>
          <p:nvSpPr>
            <p:cNvPr id="23564" name="AutoShape 25"/>
            <p:cNvSpPr>
              <a:spLocks noChangeArrowheads="1"/>
            </p:cNvSpPr>
            <p:nvPr/>
          </p:nvSpPr>
          <p:spPr bwMode="gray">
            <a:xfrm>
              <a:off x="497" y="1093"/>
              <a:ext cx="2042" cy="363"/>
            </a:xfrm>
            <a:prstGeom prst="roundRect">
              <a:avLst>
                <a:gd name="adj" fmla="val 17509"/>
              </a:avLst>
            </a:prstGeom>
            <a:solidFill>
              <a:schemeClr val="folHlink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3565" name="AutoShape 26"/>
            <p:cNvSpPr>
              <a:spLocks noChangeArrowheads="1"/>
            </p:cNvSpPr>
            <p:nvPr/>
          </p:nvSpPr>
          <p:spPr bwMode="gray">
            <a:xfrm>
              <a:off x="509" y="1353"/>
              <a:ext cx="2007" cy="87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79B14F">
                    <a:alpha val="0"/>
                  </a:srgbClr>
                </a:gs>
                <a:gs pos="100000">
                  <a:srgbClr val="C8DFB7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3566" name="AutoShape 27"/>
            <p:cNvSpPr>
              <a:spLocks noChangeArrowheads="1"/>
            </p:cNvSpPr>
            <p:nvPr/>
          </p:nvSpPr>
          <p:spPr bwMode="gray">
            <a:xfrm>
              <a:off x="509" y="1104"/>
              <a:ext cx="2007" cy="87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D2E5C4"/>
                </a:gs>
                <a:gs pos="100000">
                  <a:srgbClr val="79B14F">
                    <a:alpha val="0"/>
                  </a:srgbClr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3560" name="Text Box 28"/>
          <p:cNvSpPr txBox="1">
            <a:spLocks noChangeArrowheads="1"/>
          </p:cNvSpPr>
          <p:nvPr/>
        </p:nvSpPr>
        <p:spPr bwMode="white">
          <a:xfrm>
            <a:off x="731838" y="1503363"/>
            <a:ext cx="3349625" cy="4889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 b="1" baseline="0">
                <a:solidFill>
                  <a:srgbClr val="FEFFFF"/>
                </a:solidFill>
                <a:latin typeface="Arial"/>
                <a:ea typeface="黑体" pitchFamily="2" charset="-122"/>
              </a:rPr>
              <a:t> PDSS</a:t>
            </a:r>
            <a:r>
              <a:rPr lang="zh-CN" altLang="en-US" sz="2600" b="1" baseline="0">
                <a:solidFill>
                  <a:srgbClr val="FEFFFF"/>
                </a:solidFill>
                <a:latin typeface="Arial"/>
                <a:ea typeface="黑体" pitchFamily="2" charset="-122"/>
              </a:rPr>
              <a:t>量表</a:t>
            </a:r>
          </a:p>
        </p:txBody>
      </p:sp>
      <p:sp>
        <p:nvSpPr>
          <p:cNvPr id="23561" name="Text Box 29"/>
          <p:cNvSpPr txBox="1">
            <a:spLocks noChangeArrowheads="1"/>
          </p:cNvSpPr>
          <p:nvPr/>
        </p:nvSpPr>
        <p:spPr bwMode="white">
          <a:xfrm>
            <a:off x="5003800" y="1533525"/>
            <a:ext cx="3349625" cy="48895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600" b="1" baseline="0">
                <a:solidFill>
                  <a:srgbClr val="FEFFFF"/>
                </a:solidFill>
                <a:latin typeface="Arial"/>
                <a:ea typeface="黑体" pitchFamily="2" charset="-122"/>
              </a:rPr>
              <a:t> PASS</a:t>
            </a:r>
            <a:r>
              <a:rPr lang="zh-CN" altLang="en-US" sz="2600" b="1" baseline="0">
                <a:solidFill>
                  <a:srgbClr val="FEFFFF"/>
                </a:solidFill>
                <a:latin typeface="Arial"/>
                <a:ea typeface="黑体" pitchFamily="2" charset="-122"/>
              </a:rPr>
              <a:t>量表</a:t>
            </a:r>
          </a:p>
        </p:txBody>
      </p:sp>
      <p:sp>
        <p:nvSpPr>
          <p:cNvPr id="23562" name="Rectangle 4"/>
          <p:cNvSpPr>
            <a:spLocks noGrp="1"/>
          </p:cNvSpPr>
          <p:nvPr>
            <p:ph type="body" idx="4294967295"/>
          </p:nvPr>
        </p:nvSpPr>
        <p:spPr>
          <a:xfrm>
            <a:off x="422275" y="2209800"/>
            <a:ext cx="3860800" cy="3749675"/>
          </a:xfrm>
          <a:noFill/>
        </p:spPr>
        <p:txBody>
          <a:bodyPr>
            <a:spAutoFit/>
          </a:bodyPr>
          <a:lstStyle/>
          <a:p>
            <a:pPr marL="179388" lvl="1" indent="0" eaLnBrk="1" hangingPunct="1">
              <a:spcBef>
                <a:spcPct val="0"/>
              </a:spcBef>
              <a:buSzPct val="70000"/>
              <a:buFontTx/>
              <a:buChar char="•"/>
            </a:pPr>
            <a:r>
              <a:rPr lang="en-US" altLang="zh-CN" sz="2000" b="1" smtClean="0">
                <a:solidFill>
                  <a:schemeClr val="bg1"/>
                </a:solidFill>
              </a:rPr>
              <a:t> </a:t>
            </a:r>
            <a:r>
              <a:rPr lang="zh-CN" altLang="en-US" sz="2000" b="1" smtClean="0">
                <a:solidFill>
                  <a:schemeClr val="bg1"/>
                </a:solidFill>
              </a:rPr>
              <a:t>评定时间范围一般为</a:t>
            </a:r>
            <a:r>
              <a:rPr lang="en-US" altLang="zh-CN" sz="2000" b="1" smtClean="0">
                <a:solidFill>
                  <a:schemeClr val="bg1"/>
                </a:solidFill>
              </a:rPr>
              <a:t>1</a:t>
            </a:r>
            <a:r>
              <a:rPr lang="zh-CN" altLang="en-US" sz="2000" b="1" smtClean="0">
                <a:solidFill>
                  <a:schemeClr val="bg1"/>
                </a:solidFill>
              </a:rPr>
              <a:t>个月</a:t>
            </a:r>
            <a:r>
              <a:rPr lang="en-US" altLang="zh-CN" sz="2000" b="1" smtClean="0">
                <a:solidFill>
                  <a:schemeClr val="bg1"/>
                </a:solidFill>
              </a:rPr>
              <a:t>(</a:t>
            </a:r>
            <a:r>
              <a:rPr lang="zh-CN" altLang="en-US" sz="2000" b="1" smtClean="0">
                <a:solidFill>
                  <a:schemeClr val="bg1"/>
                </a:solidFill>
              </a:rPr>
              <a:t>也可以自行规定</a:t>
            </a:r>
            <a:r>
              <a:rPr lang="en-US" altLang="zh-CN" sz="2000" b="1" smtClean="0">
                <a:solidFill>
                  <a:schemeClr val="bg1"/>
                </a:solidFill>
              </a:rPr>
              <a:t>)</a:t>
            </a:r>
            <a:r>
              <a:rPr lang="zh-CN" altLang="en-US" sz="2000" b="1" smtClean="0">
                <a:solidFill>
                  <a:schemeClr val="bg1"/>
                </a:solidFill>
              </a:rPr>
              <a:t>。</a:t>
            </a:r>
          </a:p>
          <a:p>
            <a:pPr marL="179388" lvl="1" indent="0" eaLnBrk="1" hangingPunct="1">
              <a:spcBef>
                <a:spcPct val="0"/>
              </a:spcBef>
              <a:buSzPct val="70000"/>
              <a:buFontTx/>
              <a:buChar char="•"/>
            </a:pPr>
            <a:r>
              <a:rPr lang="zh-CN" altLang="en-US" sz="2000" b="1" smtClean="0">
                <a:solidFill>
                  <a:schemeClr val="bg1"/>
                </a:solidFill>
              </a:rPr>
              <a:t> 约需</a:t>
            </a:r>
            <a:r>
              <a:rPr lang="en-US" altLang="zh-CN" sz="2000" b="1" smtClean="0">
                <a:solidFill>
                  <a:schemeClr val="bg1"/>
                </a:solidFill>
              </a:rPr>
              <a:t>10-15</a:t>
            </a:r>
            <a:r>
              <a:rPr lang="zh-CN" altLang="en-US" sz="2000" b="1" smtClean="0">
                <a:solidFill>
                  <a:schemeClr val="bg1"/>
                </a:solidFill>
              </a:rPr>
              <a:t>分钟时间</a:t>
            </a:r>
          </a:p>
          <a:p>
            <a:pPr marL="179388" lvl="1" indent="0" eaLnBrk="1" hangingPunct="1">
              <a:spcBef>
                <a:spcPct val="0"/>
              </a:spcBef>
              <a:buSzPct val="70000"/>
              <a:buFontTx/>
              <a:buChar char="•"/>
            </a:pPr>
            <a:r>
              <a:rPr lang="zh-CN" altLang="en-US" sz="2000" b="1" smtClean="0">
                <a:solidFill>
                  <a:schemeClr val="bg1"/>
                </a:solidFill>
              </a:rPr>
              <a:t> 由医生来评定的量表；包括</a:t>
            </a:r>
            <a:r>
              <a:rPr lang="en-US" altLang="zh-CN" sz="2000" b="1" smtClean="0">
                <a:solidFill>
                  <a:schemeClr val="bg1"/>
                </a:solidFill>
              </a:rPr>
              <a:t>7</a:t>
            </a:r>
            <a:r>
              <a:rPr lang="zh-CN" altLang="en-US" sz="2000" b="1" smtClean="0">
                <a:solidFill>
                  <a:schemeClr val="bg1"/>
                </a:solidFill>
              </a:rPr>
              <a:t>个条目，每个条目分</a:t>
            </a:r>
            <a:r>
              <a:rPr lang="en-US" altLang="zh-CN" sz="2000" b="1" smtClean="0">
                <a:solidFill>
                  <a:schemeClr val="bg1"/>
                </a:solidFill>
              </a:rPr>
              <a:t>5</a:t>
            </a:r>
            <a:r>
              <a:rPr lang="zh-CN" altLang="en-US" sz="2000" b="1" smtClean="0">
                <a:solidFill>
                  <a:schemeClr val="bg1"/>
                </a:solidFill>
              </a:rPr>
              <a:t>级评分：</a:t>
            </a:r>
          </a:p>
          <a:p>
            <a:pPr marL="179388" lvl="1" indent="0" eaLnBrk="1" hangingPunct="1">
              <a:spcBef>
                <a:spcPct val="0"/>
              </a:spcBef>
              <a:buSzPct val="70000"/>
              <a:buFontTx/>
              <a:buNone/>
            </a:pPr>
            <a:r>
              <a:rPr lang="zh-CN" altLang="en-US" sz="2000" b="1" smtClean="0">
                <a:solidFill>
                  <a:schemeClr val="bg1"/>
                </a:solidFill>
              </a:rPr>
              <a:t> </a:t>
            </a:r>
            <a:r>
              <a:rPr lang="en-US" altLang="zh-CN" sz="2000" b="1" smtClean="0">
                <a:solidFill>
                  <a:srgbClr val="FF9900"/>
                </a:solidFill>
              </a:rPr>
              <a:t>0=</a:t>
            </a:r>
            <a:r>
              <a:rPr lang="zh-CN" altLang="en-US" sz="2000" b="1" smtClean="0">
                <a:solidFill>
                  <a:srgbClr val="FF9900"/>
                </a:solidFill>
              </a:rPr>
              <a:t>没有；</a:t>
            </a:r>
            <a:r>
              <a:rPr lang="en-US" altLang="zh-CN" sz="2000" b="1" smtClean="0">
                <a:solidFill>
                  <a:srgbClr val="FF9900"/>
                </a:solidFill>
              </a:rPr>
              <a:t>4=</a:t>
            </a:r>
            <a:r>
              <a:rPr lang="zh-CN" altLang="en-US" sz="2000" b="1" smtClean="0">
                <a:solidFill>
                  <a:srgbClr val="FF9900"/>
                </a:solidFill>
              </a:rPr>
              <a:t>极度的、弥散的、近乎持续的症状，残疾</a:t>
            </a:r>
            <a:r>
              <a:rPr lang="en-US" altLang="zh-CN" sz="2000" b="1" smtClean="0">
                <a:solidFill>
                  <a:srgbClr val="FF9900"/>
                </a:solidFill>
              </a:rPr>
              <a:t>/</a:t>
            </a:r>
            <a:r>
              <a:rPr lang="zh-CN" altLang="en-US" sz="2000" b="1" smtClean="0">
                <a:solidFill>
                  <a:srgbClr val="FF9900"/>
                </a:solidFill>
              </a:rPr>
              <a:t>失能</a:t>
            </a:r>
          </a:p>
          <a:p>
            <a:pPr marL="179388" lvl="1" indent="0" eaLnBrk="1" hangingPunct="1">
              <a:spcBef>
                <a:spcPct val="0"/>
              </a:spcBef>
              <a:buSzPct val="70000"/>
              <a:buFontTx/>
              <a:buChar char="•"/>
            </a:pPr>
            <a:r>
              <a:rPr lang="zh-CN" altLang="en-US" sz="2000" b="1" smtClean="0">
                <a:solidFill>
                  <a:schemeClr val="bg1"/>
                </a:solidFill>
              </a:rPr>
              <a:t> 总分是</a:t>
            </a:r>
            <a:r>
              <a:rPr lang="en-US" altLang="zh-CN" sz="2000" b="1" smtClean="0">
                <a:solidFill>
                  <a:schemeClr val="bg1"/>
                </a:solidFill>
              </a:rPr>
              <a:t>7</a:t>
            </a:r>
            <a:r>
              <a:rPr lang="zh-CN" altLang="en-US" sz="2000" b="1" smtClean="0">
                <a:solidFill>
                  <a:schemeClr val="bg1"/>
                </a:solidFill>
              </a:rPr>
              <a:t>个条目的得分相加后的平均值，得分范围是</a:t>
            </a:r>
            <a:r>
              <a:rPr lang="en-US" altLang="zh-CN" sz="2000" b="1" smtClean="0">
                <a:solidFill>
                  <a:schemeClr val="bg1"/>
                </a:solidFill>
              </a:rPr>
              <a:t>0-4</a:t>
            </a:r>
            <a:r>
              <a:rPr lang="zh-CN" altLang="en-US" sz="2000" b="1" smtClean="0">
                <a:solidFill>
                  <a:schemeClr val="bg1"/>
                </a:solidFill>
              </a:rPr>
              <a:t>。</a:t>
            </a:r>
          </a:p>
          <a:p>
            <a:pPr marL="179388" lvl="1" indent="0" eaLnBrk="1" hangingPunct="1">
              <a:spcBef>
                <a:spcPct val="0"/>
              </a:spcBef>
              <a:buSzPct val="70000"/>
              <a:buFontTx/>
              <a:buChar char="•"/>
            </a:pPr>
            <a:r>
              <a:rPr lang="zh-CN" altLang="en-US" sz="2000" b="1" smtClean="0">
                <a:solidFill>
                  <a:schemeClr val="bg1"/>
                </a:solidFill>
              </a:rPr>
              <a:t> 痊愈常定义为患者惊恐发作基本上消失（</a:t>
            </a:r>
            <a:r>
              <a:rPr lang="en-US" altLang="zh-CN" sz="2000" b="1" smtClean="0">
                <a:solidFill>
                  <a:schemeClr val="bg1"/>
                </a:solidFill>
              </a:rPr>
              <a:t>PDSS≤3</a:t>
            </a:r>
            <a:r>
              <a:rPr lang="zh-CN" altLang="en-US" sz="2000" b="1" smtClean="0">
                <a:solidFill>
                  <a:schemeClr val="bg1"/>
                </a:solidFill>
              </a:rPr>
              <a:t>，每一项评分≤ </a:t>
            </a:r>
            <a:r>
              <a:rPr lang="en-US" altLang="zh-CN" sz="2000" b="1" smtClean="0">
                <a:solidFill>
                  <a:schemeClr val="bg1"/>
                </a:solidFill>
              </a:rPr>
              <a:t>1</a:t>
            </a:r>
            <a:r>
              <a:rPr lang="zh-CN" altLang="en-US" sz="2000" b="1" smtClean="0">
                <a:solidFill>
                  <a:schemeClr val="bg1"/>
                </a:solidFill>
              </a:rPr>
              <a:t>）</a:t>
            </a:r>
          </a:p>
        </p:txBody>
      </p:sp>
      <p:sp>
        <p:nvSpPr>
          <p:cNvPr id="23563" name="Rectangle 43"/>
          <p:cNvSpPr/>
          <p:nvPr/>
        </p:nvSpPr>
        <p:spPr bwMode="auto">
          <a:xfrm>
            <a:off x="4595813" y="2084388"/>
            <a:ext cx="4070350" cy="405447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179388" lvl="1" algn="l">
              <a:spcBef>
                <a:spcPct val="0"/>
              </a:spcBef>
              <a:buSzPct val="70000"/>
              <a:buFontTx/>
              <a:buChar char="•"/>
            </a:pPr>
            <a:r>
              <a:rPr lang="en-US" altLang="zh-CN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 </a:t>
            </a: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是一个临床医生用评定量表，用来评估</a:t>
            </a:r>
            <a:r>
              <a:rPr lang="en-US" altLang="zh-CN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DSM-IV</a:t>
            </a: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中所定义的惊恐障碍的核心症状；</a:t>
            </a:r>
          </a:p>
          <a:p>
            <a:pPr marL="179388" lvl="1" algn="l">
              <a:spcBef>
                <a:spcPct val="0"/>
              </a:spcBef>
              <a:buSzPct val="70000"/>
              <a:buFontTx/>
              <a:buChar char="•"/>
            </a:pP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 量表包括</a:t>
            </a:r>
            <a:r>
              <a:rPr lang="en-US" altLang="zh-CN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5</a:t>
            </a: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个核心症状：</a:t>
            </a:r>
            <a:r>
              <a:rPr lang="zh-CN" altLang="en-US" sz="20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情景性惊恐发作、自发的惊恐发作、有限症状的发作、预期性焦虑和恐惧性回避</a:t>
            </a:r>
          </a:p>
          <a:p>
            <a:pPr marL="179388" lvl="1" algn="l">
              <a:spcBef>
                <a:spcPct val="0"/>
              </a:spcBef>
              <a:buSzPct val="70000"/>
              <a:buFontTx/>
              <a:buChar char="•"/>
            </a:pP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 以</a:t>
            </a:r>
            <a:r>
              <a:rPr lang="en-US" altLang="zh-CN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9</a:t>
            </a: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个条目来评估，分别评定上述核心症状的频度和强度；</a:t>
            </a:r>
          </a:p>
          <a:p>
            <a:pPr marL="179388" lvl="1" algn="l">
              <a:spcBef>
                <a:spcPct val="0"/>
              </a:spcBef>
              <a:buSzPct val="70000"/>
              <a:buFontTx/>
              <a:buChar char="•"/>
            </a:pP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 量表原作者测试了</a:t>
            </a:r>
            <a:r>
              <a:rPr lang="en-US" altLang="zh-CN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1168</a:t>
            </a:r>
            <a:r>
              <a:rPr lang="zh-CN" altLang="en-US" sz="20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例诊断为惊恐障碍的患者，其得分呈正态分布。具有较好的重复信度和治疗效度。国内尚无常模   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3" name="Rectangle 2"/>
          <p:cNvSpPr>
            <a:spLocks noGrp="1"/>
          </p:cNvSpPr>
          <p:nvPr>
            <p:ph type="title"/>
          </p:nvPr>
        </p:nvSpPr>
        <p:spPr>
          <a:xfrm>
            <a:off x="485775" y="21431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惊恐障碍的治疗 </a:t>
            </a:r>
          </a:p>
        </p:txBody>
      </p:sp>
      <p:grpSp>
        <p:nvGrpSpPr>
          <p:cNvPr id="24579" name="Group 3"/>
          <p:cNvGrpSpPr/>
          <p:nvPr/>
        </p:nvGrpSpPr>
        <p:grpSpPr>
          <a:xfrm>
            <a:off x="571500" y="2616200"/>
            <a:ext cx="4999038" cy="674688"/>
            <a:chOff x="720" y="1392"/>
            <a:chExt cx="4058" cy="480"/>
          </a:xfrm>
        </p:grpSpPr>
        <p:sp>
          <p:nvSpPr>
            <p:cNvPr id="1629188" name="AutoShape 4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chemeClr val="accent2">
                    <a:gamma/>
                    <a:shade val="92157"/>
                    <a:invGamma/>
                  </a:schemeClr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24616" name="Group 5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629190" name="AutoShape 6"/>
              <p:cNvSpPr>
                <a:spLocks noChangeArrowheads="1"/>
              </p:cNvSpPr>
              <p:nvPr/>
            </p:nvSpPr>
            <p:spPr bwMode="gray">
              <a:xfrm>
                <a:off x="744" y="1733"/>
                <a:ext cx="3988" cy="113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2">
                      <a:alpha val="0"/>
                    </a:schemeClr>
                  </a:gs>
                  <a:gs pos="100000">
                    <a:schemeClr val="accent2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629191" name="AutoShape 7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2">
                      <a:gamma/>
                      <a:tint val="0"/>
                      <a:invGamma/>
                    </a:schemeClr>
                  </a:gs>
                  <a:gs pos="100000">
                    <a:schemeClr val="accent2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grpSp>
        <p:nvGrpSpPr>
          <p:cNvPr id="24580" name="Group 8"/>
          <p:cNvGrpSpPr/>
          <p:nvPr/>
        </p:nvGrpSpPr>
        <p:grpSpPr>
          <a:xfrm>
            <a:off x="571500" y="4267200"/>
            <a:ext cx="4999038" cy="674688"/>
            <a:chOff x="720" y="1392"/>
            <a:chExt cx="4058" cy="480"/>
          </a:xfrm>
        </p:grpSpPr>
        <p:sp>
          <p:nvSpPr>
            <p:cNvPr id="1629193" name="AutoShape 9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hlink"/>
                </a:gs>
                <a:gs pos="50000">
                  <a:schemeClr val="hlink">
                    <a:gamma/>
                    <a:shade val="92157"/>
                    <a:invGamma/>
                  </a:schemeClr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24612" name="Group 10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629195" name="AutoShape 11"/>
              <p:cNvSpPr>
                <a:spLocks noChangeArrowheads="1"/>
              </p:cNvSpPr>
              <p:nvPr/>
            </p:nvSpPr>
            <p:spPr bwMode="gray">
              <a:xfrm>
                <a:off x="744" y="1733"/>
                <a:ext cx="3988" cy="113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hlink">
                      <a:alpha val="0"/>
                    </a:schemeClr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629196" name="AutoShape 12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100000">
                    <a:schemeClr val="hlink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grpSp>
        <p:nvGrpSpPr>
          <p:cNvPr id="24581" name="Group 13"/>
          <p:cNvGrpSpPr/>
          <p:nvPr/>
        </p:nvGrpSpPr>
        <p:grpSpPr>
          <a:xfrm>
            <a:off x="571500" y="5095875"/>
            <a:ext cx="4999038" cy="674688"/>
            <a:chOff x="720" y="1392"/>
            <a:chExt cx="4058" cy="480"/>
          </a:xfrm>
        </p:grpSpPr>
        <p:sp>
          <p:nvSpPr>
            <p:cNvPr id="1629198" name="AutoShape 14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chemeClr val="folHlink">
                    <a:gamma/>
                    <a:shade val="92157"/>
                    <a:invGamma/>
                  </a:schemeClr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24608" name="Group 15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629200" name="AutoShape 16"/>
              <p:cNvSpPr>
                <a:spLocks noChangeArrowheads="1"/>
              </p:cNvSpPr>
              <p:nvPr/>
            </p:nvSpPr>
            <p:spPr bwMode="gray">
              <a:xfrm>
                <a:off x="744" y="1733"/>
                <a:ext cx="3988" cy="113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folHlink">
                      <a:alpha val="0"/>
                    </a:schemeClr>
                  </a:gs>
                  <a:gs pos="100000">
                    <a:schemeClr val="folHlink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629201" name="AutoShape 17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folHlink">
                      <a:gamma/>
                      <a:tint val="0"/>
                      <a:invGamma/>
                    </a:schemeClr>
                  </a:gs>
                  <a:gs pos="100000">
                    <a:schemeClr val="folHlink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grpSp>
        <p:nvGrpSpPr>
          <p:cNvPr id="24582" name="Group 18"/>
          <p:cNvGrpSpPr/>
          <p:nvPr/>
        </p:nvGrpSpPr>
        <p:grpSpPr>
          <a:xfrm>
            <a:off x="571500" y="1752600"/>
            <a:ext cx="4999038" cy="674688"/>
            <a:chOff x="720" y="1392"/>
            <a:chExt cx="4058" cy="480"/>
          </a:xfrm>
        </p:grpSpPr>
        <p:sp>
          <p:nvSpPr>
            <p:cNvPr id="1629203" name="AutoShape 19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accent1">
                    <a:gamma/>
                    <a:shade val="92157"/>
                    <a:invGamma/>
                  </a:schemeClr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24604" name="Group 20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629205" name="AutoShape 21"/>
              <p:cNvSpPr>
                <a:spLocks noChangeArrowheads="1"/>
              </p:cNvSpPr>
              <p:nvPr/>
            </p:nvSpPr>
            <p:spPr bwMode="gray">
              <a:xfrm>
                <a:off x="744" y="1733"/>
                <a:ext cx="3988" cy="113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629206" name="AutoShape 22"/>
              <p:cNvSpPr>
                <a:spLocks noChangeArrowheads="1"/>
              </p:cNvSpPr>
              <p:nvPr/>
            </p:nvSpPr>
            <p:spPr bwMode="gray">
              <a:xfrm>
                <a:off x="744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gamma/>
                      <a:tint val="0"/>
                      <a:invGamma/>
                    </a:schemeClr>
                  </a:gs>
                  <a:gs pos="100000">
                    <a:schemeClr val="accent1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sp>
        <p:nvSpPr>
          <p:cNvPr id="24583" name="Text Box 23"/>
          <p:cNvSpPr txBox="1">
            <a:spLocks noChangeArrowheads="1"/>
          </p:cNvSpPr>
          <p:nvPr/>
        </p:nvSpPr>
        <p:spPr bwMode="white">
          <a:xfrm>
            <a:off x="1038225" y="1762125"/>
            <a:ext cx="4230688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治疗目标</a:t>
            </a:r>
          </a:p>
        </p:txBody>
      </p:sp>
      <p:sp>
        <p:nvSpPr>
          <p:cNvPr id="24584" name="Text Box 24"/>
          <p:cNvSpPr txBox="1">
            <a:spLocks noChangeArrowheads="1"/>
          </p:cNvSpPr>
          <p:nvPr/>
        </p:nvSpPr>
        <p:spPr bwMode="white">
          <a:xfrm>
            <a:off x="1049338" y="2662238"/>
            <a:ext cx="4230687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治疗原则</a:t>
            </a:r>
          </a:p>
        </p:txBody>
      </p:sp>
      <p:pic>
        <p:nvPicPr>
          <p:cNvPr id="24585" name="Picture 27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428625" y="5083175"/>
            <a:ext cx="746125" cy="10922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4586" name="Picture 28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400050" y="4246563"/>
            <a:ext cx="746125" cy="10922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4587" name="Picture 29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387350" y="2579688"/>
            <a:ext cx="746125" cy="10922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4588" name="Picture 30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376238" y="1714500"/>
            <a:ext cx="746125" cy="10922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4589" name="Text Box 31"/>
          <p:cNvSpPr txBox="1">
            <a:spLocks noChangeArrowheads="1"/>
          </p:cNvSpPr>
          <p:nvPr/>
        </p:nvSpPr>
        <p:spPr bwMode="white">
          <a:xfrm>
            <a:off x="717550" y="5191125"/>
            <a:ext cx="35877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4</a:t>
            </a:r>
          </a:p>
        </p:txBody>
      </p:sp>
      <p:sp>
        <p:nvSpPr>
          <p:cNvPr id="24590" name="Text Box 32"/>
          <p:cNvSpPr txBox="1">
            <a:spLocks noChangeArrowheads="1"/>
          </p:cNvSpPr>
          <p:nvPr/>
        </p:nvSpPr>
        <p:spPr bwMode="white">
          <a:xfrm>
            <a:off x="696913" y="1839913"/>
            <a:ext cx="3587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1</a:t>
            </a:r>
          </a:p>
        </p:txBody>
      </p:sp>
      <p:sp>
        <p:nvSpPr>
          <p:cNvPr id="24591" name="Text Box 33"/>
          <p:cNvSpPr txBox="1">
            <a:spLocks noChangeArrowheads="1"/>
          </p:cNvSpPr>
          <p:nvPr/>
        </p:nvSpPr>
        <p:spPr bwMode="white">
          <a:xfrm>
            <a:off x="709613" y="2698750"/>
            <a:ext cx="35877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2</a:t>
            </a:r>
          </a:p>
        </p:txBody>
      </p:sp>
      <p:sp>
        <p:nvSpPr>
          <p:cNvPr id="24592" name="Text Box 34"/>
          <p:cNvSpPr txBox="1">
            <a:spLocks noChangeArrowheads="1"/>
          </p:cNvSpPr>
          <p:nvPr/>
        </p:nvSpPr>
        <p:spPr bwMode="white">
          <a:xfrm>
            <a:off x="709613" y="4371975"/>
            <a:ext cx="358775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3</a:t>
            </a:r>
          </a:p>
        </p:txBody>
      </p:sp>
      <p:pic>
        <p:nvPicPr>
          <p:cNvPr id="24593" name="Picture 3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902325" y="1727200"/>
            <a:ext cx="2628900" cy="39179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4594" name="AutoShape 14"/>
          <p:cNvSpPr>
            <a:spLocks noChangeArrowheads="1"/>
          </p:cNvSpPr>
          <p:nvPr/>
        </p:nvSpPr>
        <p:spPr bwMode="gray">
          <a:xfrm>
            <a:off x="573088" y="3454400"/>
            <a:ext cx="4968875" cy="688975"/>
          </a:xfrm>
          <a:prstGeom prst="roundRect">
            <a:avLst>
              <a:gd name="adj" fmla="val 17509"/>
            </a:avLst>
          </a:prstGeom>
          <a:solidFill>
            <a:srgbClr val="339966"/>
          </a:solidFill>
          <a:ln w="9525">
            <a:noFill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grpSp>
        <p:nvGrpSpPr>
          <p:cNvPr id="24595" name="Group 15"/>
          <p:cNvGrpSpPr/>
          <p:nvPr/>
        </p:nvGrpSpPr>
        <p:grpSpPr>
          <a:xfrm>
            <a:off x="569913" y="3486150"/>
            <a:ext cx="4972050" cy="636588"/>
            <a:chOff x="744" y="1407"/>
            <a:chExt cx="3988" cy="444"/>
          </a:xfrm>
        </p:grpSpPr>
        <p:sp>
          <p:nvSpPr>
            <p:cNvPr id="1624080" name="AutoShape 16"/>
            <p:cNvSpPr>
              <a:spLocks noChangeArrowheads="1"/>
            </p:cNvSpPr>
            <p:nvPr/>
          </p:nvSpPr>
          <p:spPr bwMode="gray">
            <a:xfrm>
              <a:off x="744" y="1736"/>
              <a:ext cx="3988" cy="115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alpha val="0"/>
                  </a:schemeClr>
                </a:gs>
                <a:gs pos="100000">
                  <a:schemeClr val="folHlink">
                    <a:gamma/>
                    <a:tint val="0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1624081" name="AutoShape 17"/>
            <p:cNvSpPr>
              <a:spLocks noChangeArrowheads="1"/>
            </p:cNvSpPr>
            <p:nvPr/>
          </p:nvSpPr>
          <p:spPr bwMode="gray">
            <a:xfrm>
              <a:off x="744" y="1407"/>
              <a:ext cx="3988" cy="115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gamma/>
                    <a:tint val="0"/>
                    <a:invGamma/>
                  </a:schemeClr>
                </a:gs>
                <a:gs pos="100000">
                  <a:schemeClr val="folHlink">
                    <a:alpha val="0"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</p:grpSp>
      <p:sp>
        <p:nvSpPr>
          <p:cNvPr id="24596" name="Text Box 26"/>
          <p:cNvSpPr txBox="1">
            <a:spLocks noChangeArrowheads="1"/>
          </p:cNvSpPr>
          <p:nvPr/>
        </p:nvSpPr>
        <p:spPr bwMode="white">
          <a:xfrm>
            <a:off x="901700" y="5183188"/>
            <a:ext cx="44958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心理治疗    </a:t>
            </a:r>
          </a:p>
        </p:txBody>
      </p:sp>
      <p:pic>
        <p:nvPicPr>
          <p:cNvPr id="24597" name="Picture 27" descr="1"/>
          <p:cNvPicPr>
            <a:picLocks noChangeAspect="1" noChangeArrowheads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 bwMode="auto">
          <a:xfrm>
            <a:off x="357188" y="3441700"/>
            <a:ext cx="792162" cy="9493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4598" name="Text Box 31"/>
          <p:cNvSpPr txBox="1">
            <a:spLocks noChangeArrowheads="1"/>
          </p:cNvSpPr>
          <p:nvPr/>
        </p:nvSpPr>
        <p:spPr bwMode="white">
          <a:xfrm>
            <a:off x="669925" y="3490913"/>
            <a:ext cx="381000" cy="51911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3</a:t>
            </a:r>
          </a:p>
        </p:txBody>
      </p:sp>
      <p:sp>
        <p:nvSpPr>
          <p:cNvPr id="24599" name="Text Box 25"/>
          <p:cNvSpPr txBox="1">
            <a:spLocks noChangeArrowheads="1"/>
          </p:cNvSpPr>
          <p:nvPr/>
        </p:nvSpPr>
        <p:spPr bwMode="white">
          <a:xfrm>
            <a:off x="1049338" y="3497263"/>
            <a:ext cx="4230687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治疗策略    </a:t>
            </a:r>
          </a:p>
        </p:txBody>
      </p:sp>
      <p:sp>
        <p:nvSpPr>
          <p:cNvPr id="24600" name="Text Box 26"/>
          <p:cNvSpPr txBox="1">
            <a:spLocks noChangeArrowheads="1"/>
          </p:cNvSpPr>
          <p:nvPr/>
        </p:nvSpPr>
        <p:spPr bwMode="white">
          <a:xfrm>
            <a:off x="1049338" y="4373563"/>
            <a:ext cx="4230687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  <a:buClr>
                <a:schemeClr val="tx1"/>
              </a:buClr>
            </a:pPr>
            <a:r>
              <a:rPr lang="zh-CN" altLang="en-US" sz="2800" b="1" baseline="0">
                <a:solidFill>
                  <a:schemeClr val="bg1"/>
                </a:solidFill>
                <a:latin typeface="Arial"/>
                <a:ea typeface="黑体" pitchFamily="2" charset="-122"/>
                <a:cs typeface="Arial"/>
              </a:rPr>
              <a:t>药物治疗    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917600-735C-45E2-BC22-87FCBAE6EEAF}" type="slidenum">
              <a:rPr lang="en-US" altLang="zh-CN"/>
              <a:pPr>
                <a:defRPr/>
              </a:pPr>
              <a:t>21</a:t>
            </a:fld>
          </a:p>
        </p:txBody>
      </p:sp>
      <p:sp>
        <p:nvSpPr>
          <p:cNvPr id="25603" name="AutoShape 7"/>
          <p:cNvSpPr>
            <a:spLocks noChangeArrowheads="1"/>
          </p:cNvSpPr>
          <p:nvPr/>
        </p:nvSpPr>
        <p:spPr bwMode="gray">
          <a:xfrm>
            <a:off x="750888" y="1704975"/>
            <a:ext cx="7697787" cy="4476750"/>
          </a:xfrm>
          <a:prstGeom prst="roundRect">
            <a:avLst>
              <a:gd name="adj" fmla="val 16667"/>
            </a:avLst>
          </a:prstGeom>
          <a:solidFill>
            <a:schemeClr val="accent1">
              <a:alpha val="3922"/>
            </a:schemeClr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6628" name="Rectangle 2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惊恐障碍的治疗</a:t>
            </a:r>
          </a:p>
        </p:txBody>
      </p:sp>
      <p:sp>
        <p:nvSpPr>
          <p:cNvPr id="25605" name="Rectangle 4"/>
          <p:cNvSpPr>
            <a:spLocks noGrp="1"/>
          </p:cNvSpPr>
          <p:nvPr>
            <p:ph type="body" idx="4294967295"/>
          </p:nvPr>
        </p:nvSpPr>
        <p:spPr>
          <a:xfrm>
            <a:off x="1393825" y="2451100"/>
            <a:ext cx="6880225" cy="1938338"/>
          </a:xfrm>
          <a:noFill/>
        </p:spPr>
        <p:txBody>
          <a:bodyPr>
            <a:spAutoFit/>
          </a:bodyPr>
          <a:lstStyle/>
          <a:p>
            <a:pPr marL="179388" lvl="1" indent="0" eaLnBrk="1" hangingPunct="1">
              <a:spcBef>
                <a:spcPct val="0"/>
              </a:spcBef>
              <a:buFontTx/>
              <a:buNone/>
            </a:pPr>
            <a:r>
              <a:rPr lang="zh-CN" altLang="en-US" b="1" smtClean="0">
                <a:latin typeface="黑体" pitchFamily="2" charset="-122"/>
              </a:rPr>
              <a:t>降低惊恐发作的发生频率和发作严重度，缓解预期性焦虑，恐惧性回避，治疗相关的抑郁症状，达到</a:t>
            </a:r>
            <a:r>
              <a:rPr lang="zh-CN" altLang="en-US" b="1" smtClean="0">
                <a:solidFill>
                  <a:srgbClr val="9900CC"/>
                </a:solidFill>
                <a:latin typeface="黑体" pitchFamily="2" charset="-122"/>
              </a:rPr>
              <a:t>临床痊愈</a:t>
            </a:r>
          </a:p>
          <a:p>
            <a:pPr marL="179388" lvl="1" indent="0" eaLnBrk="1" hangingPunct="1">
              <a:spcBef>
                <a:spcPct val="0"/>
              </a:spcBef>
              <a:buFontTx/>
              <a:buNone/>
            </a:pPr>
            <a:r>
              <a:rPr lang="zh-CN" altLang="en-US" b="1" smtClean="0">
                <a:latin typeface="黑体" pitchFamily="2" charset="-122"/>
              </a:rPr>
              <a:t>最大限度地降低共病率、减少病残率和自杀率</a:t>
            </a:r>
          </a:p>
          <a:p>
            <a:pPr marL="179388" lvl="1" indent="0" eaLnBrk="1" hangingPunct="1">
              <a:spcBef>
                <a:spcPct val="0"/>
              </a:spcBef>
              <a:buFontTx/>
              <a:buNone/>
            </a:pPr>
            <a:r>
              <a:rPr lang="zh-CN" altLang="en-US" b="1" smtClean="0">
                <a:latin typeface="黑体" pitchFamily="2" charset="-122"/>
              </a:rPr>
              <a:t>恢复患者的功能，提高生存质量。</a:t>
            </a:r>
          </a:p>
        </p:txBody>
      </p:sp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1042988" y="4675188"/>
            <a:ext cx="7056437" cy="133032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marL="179388" lvl="1" algn="l">
              <a:lnSpc>
                <a:spcPct val="150000"/>
              </a:lnSpc>
            </a:pPr>
            <a:r>
              <a:rPr lang="en-US" altLang="zh-CN" sz="1800" b="1" baseline="0">
                <a:solidFill>
                  <a:srgbClr val="9900CC"/>
                </a:solidFill>
                <a:latin typeface="Arial"/>
                <a:ea typeface="黑体" pitchFamily="2" charset="-122"/>
              </a:rPr>
              <a:t>PD</a:t>
            </a:r>
            <a:r>
              <a:rPr lang="zh-CN" altLang="en-US" sz="1800" b="1" baseline="0">
                <a:solidFill>
                  <a:srgbClr val="9900CC"/>
                </a:solidFill>
                <a:latin typeface="Arial"/>
                <a:ea typeface="黑体" pitchFamily="2" charset="-122"/>
              </a:rPr>
              <a:t>的痊愈标准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：患者惊恐发作基本上消失（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PDSS≤3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，每一项评分≤ 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1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），没有或只残留了轻度的场所回避，没有或虽有轻度的焦虑（</a:t>
            </a:r>
            <a:r>
              <a:rPr lang="en-US" altLang="zh-CN" sz="1800" b="1" baseline="0">
                <a:latin typeface="Arial"/>
                <a:ea typeface="黑体" pitchFamily="2" charset="-122"/>
              </a:rPr>
              <a:t>HAMA ≤ 10</a:t>
            </a:r>
            <a:r>
              <a:rPr lang="zh-CN" altLang="en-US" sz="1800" b="1" baseline="0">
                <a:latin typeface="Arial"/>
                <a:ea typeface="黑体" pitchFamily="2" charset="-122"/>
              </a:rPr>
              <a:t>），没有造成功能残疾，没有抑郁症状。</a:t>
            </a:r>
          </a:p>
        </p:txBody>
      </p:sp>
      <p:grpSp>
        <p:nvGrpSpPr>
          <p:cNvPr id="25607" name="Group 8"/>
          <p:cNvGrpSpPr/>
          <p:nvPr/>
        </p:nvGrpSpPr>
        <p:grpSpPr>
          <a:xfrm>
            <a:off x="755650" y="1484313"/>
            <a:ext cx="3427413" cy="865187"/>
            <a:chOff x="720" y="1392"/>
            <a:chExt cx="4058" cy="480"/>
          </a:xfrm>
        </p:grpSpPr>
        <p:sp>
          <p:nvSpPr>
            <p:cNvPr id="1289225" name="AutoShape 9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accent1">
                    <a:gamma/>
                    <a:shade val="92157"/>
                    <a:invGamma/>
                  </a:schemeClr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25613" name="Group 10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289227" name="AutoShape 11"/>
              <p:cNvSpPr>
                <a:spLocks noChangeArrowheads="1"/>
              </p:cNvSpPr>
              <p:nvPr/>
            </p:nvSpPr>
            <p:spPr bwMode="gray">
              <a:xfrm>
                <a:off x="742" y="1735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2000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289228" name="AutoShape 12"/>
              <p:cNvSpPr>
                <a:spLocks noChangeArrowheads="1"/>
              </p:cNvSpPr>
              <p:nvPr/>
            </p:nvSpPr>
            <p:spPr bwMode="gray">
              <a:xfrm>
                <a:off x="742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gamma/>
                      <a:tint val="22353"/>
                      <a:invGamma/>
                    </a:schemeClr>
                  </a:gs>
                  <a:gs pos="100000">
                    <a:schemeClr val="accent1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sp>
        <p:nvSpPr>
          <p:cNvPr id="25608" name="Rectangle 13"/>
          <p:cNvSpPr>
            <a:spLocks noChangeArrowheads="1"/>
          </p:cNvSpPr>
          <p:nvPr/>
        </p:nvSpPr>
        <p:spPr bwMode="gray">
          <a:xfrm>
            <a:off x="1187450" y="1579563"/>
            <a:ext cx="2371725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1F3F5F"/>
              </a:buClr>
              <a:buFontTx/>
              <a:buBlip>
                <a:blip r:embed="rId2"/>
              </a:buBlip>
            </a:pPr>
            <a:r>
              <a:rPr lang="en-US" altLang="zh-CN" sz="3200" b="1" baseline="0">
                <a:solidFill>
                  <a:srgbClr val="FFFFFF"/>
                </a:solidFill>
                <a:latin typeface="Arial"/>
                <a:ea typeface="黑体" pitchFamily="2" charset="-122"/>
              </a:rPr>
              <a:t> </a:t>
            </a:r>
            <a:r>
              <a:rPr lang="zh-CN" altLang="en-US" sz="3200" b="1" baseline="0">
                <a:solidFill>
                  <a:srgbClr val="FFFFFF"/>
                </a:solidFill>
                <a:latin typeface="Arial"/>
                <a:ea typeface="黑体" pitchFamily="2" charset="-122"/>
              </a:rPr>
              <a:t>治疗目标</a:t>
            </a:r>
          </a:p>
        </p:txBody>
      </p:sp>
      <p:sp>
        <p:nvSpPr>
          <p:cNvPr id="25609" name="AutoShape 15"/>
          <p:cNvSpPr>
            <a:spLocks noChangeArrowheads="1"/>
          </p:cNvSpPr>
          <p:nvPr/>
        </p:nvSpPr>
        <p:spPr bwMode="gray">
          <a:xfrm>
            <a:off x="1339850" y="2597150"/>
            <a:ext cx="144463" cy="144463"/>
          </a:xfrm>
          <a:custGeom>
            <a:gdLst>
              <a:gd name="T0" fmla="*/ 966593237 w 21600"/>
              <a:gd name="T1" fmla="*/ 0 h 21600"/>
              <a:gd name="T2" fmla="*/ 283078142 w 21600"/>
              <a:gd name="T3" fmla="*/ 283078142 h 21600"/>
              <a:gd name="T4" fmla="*/ 0 w 21600"/>
              <a:gd name="T5" fmla="*/ 966578683 h 21600"/>
              <a:gd name="T6" fmla="*/ 283078142 w 21600"/>
              <a:gd name="T7" fmla="*/ 1650080615 h 21600"/>
              <a:gd name="T8" fmla="*/ 966593237 w 21600"/>
              <a:gd name="T9" fmla="*/ 1933160791 h 21600"/>
              <a:gd name="T10" fmla="*/ 1650094313 w 21600"/>
              <a:gd name="T11" fmla="*/ 1650080615 h 21600"/>
              <a:gd name="T12" fmla="*/ 1933171064 w 21600"/>
              <a:gd name="T13" fmla="*/ 966578683 h 21600"/>
              <a:gd name="T14" fmla="*/ 1650094313 w 21600"/>
              <a:gd name="T15" fmla="*/ 28307814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5610" name="AutoShape 16"/>
          <p:cNvSpPr>
            <a:spLocks noChangeArrowheads="1"/>
          </p:cNvSpPr>
          <p:nvPr/>
        </p:nvSpPr>
        <p:spPr bwMode="gray">
          <a:xfrm>
            <a:off x="1331913" y="3740150"/>
            <a:ext cx="144462" cy="144463"/>
          </a:xfrm>
          <a:custGeom>
            <a:gdLst>
              <a:gd name="T0" fmla="*/ 966546310 w 21600"/>
              <a:gd name="T1" fmla="*/ 0 h 21600"/>
              <a:gd name="T2" fmla="*/ 283068264 w 21600"/>
              <a:gd name="T3" fmla="*/ 283078142 h 21600"/>
              <a:gd name="T4" fmla="*/ 0 w 21600"/>
              <a:gd name="T5" fmla="*/ 966578683 h 21600"/>
              <a:gd name="T6" fmla="*/ 283068264 w 21600"/>
              <a:gd name="T7" fmla="*/ 1650080615 h 21600"/>
              <a:gd name="T8" fmla="*/ 966546310 w 21600"/>
              <a:gd name="T9" fmla="*/ 1933160791 h 21600"/>
              <a:gd name="T10" fmla="*/ 1650022965 w 21600"/>
              <a:gd name="T11" fmla="*/ 1650080615 h 21600"/>
              <a:gd name="T12" fmla="*/ 1933092621 w 21600"/>
              <a:gd name="T13" fmla="*/ 966578683 h 21600"/>
              <a:gd name="T14" fmla="*/ 1650022965 w 21600"/>
              <a:gd name="T15" fmla="*/ 28307814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5611" name="AutoShape 17"/>
          <p:cNvSpPr>
            <a:spLocks noChangeArrowheads="1"/>
          </p:cNvSpPr>
          <p:nvPr/>
        </p:nvSpPr>
        <p:spPr bwMode="gray">
          <a:xfrm>
            <a:off x="1346200" y="4078288"/>
            <a:ext cx="144463" cy="144462"/>
          </a:xfrm>
          <a:custGeom>
            <a:gdLst>
              <a:gd name="T0" fmla="*/ 966593237 w 21600"/>
              <a:gd name="T1" fmla="*/ 0 h 21600"/>
              <a:gd name="T2" fmla="*/ 283078142 w 21600"/>
              <a:gd name="T3" fmla="*/ 283068264 h 21600"/>
              <a:gd name="T4" fmla="*/ 0 w 21600"/>
              <a:gd name="T5" fmla="*/ 966560008 h 21600"/>
              <a:gd name="T6" fmla="*/ 283078142 w 21600"/>
              <a:gd name="T7" fmla="*/ 1650035806 h 21600"/>
              <a:gd name="T8" fmla="*/ 966593237 w 21600"/>
              <a:gd name="T9" fmla="*/ 1933106318 h 21600"/>
              <a:gd name="T10" fmla="*/ 1650094313 w 21600"/>
              <a:gd name="T11" fmla="*/ 1650035806 h 21600"/>
              <a:gd name="T12" fmla="*/ 1933171064 w 21600"/>
              <a:gd name="T13" fmla="*/ 966560008 h 21600"/>
              <a:gd name="T14" fmla="*/ 1650094313 w 21600"/>
              <a:gd name="T15" fmla="*/ 283068264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16F606-04BC-4943-8CF3-328F782AE030}" type="slidenum">
              <a:rPr lang="en-US" altLang="zh-CN"/>
              <a:pPr>
                <a:defRPr/>
              </a:pPr>
              <a:t>22</a:t>
            </a:fld>
          </a:p>
        </p:txBody>
      </p:sp>
      <p:sp>
        <p:nvSpPr>
          <p:cNvPr id="26627" name="AutoShape 4"/>
          <p:cNvSpPr>
            <a:spLocks noChangeArrowheads="1"/>
          </p:cNvSpPr>
          <p:nvPr/>
        </p:nvSpPr>
        <p:spPr bwMode="gray">
          <a:xfrm>
            <a:off x="714375" y="1704975"/>
            <a:ext cx="7697788" cy="4476750"/>
          </a:xfrm>
          <a:prstGeom prst="roundRect">
            <a:avLst>
              <a:gd name="adj" fmla="val 16667"/>
            </a:avLst>
          </a:prstGeom>
          <a:solidFill>
            <a:schemeClr val="accent1">
              <a:alpha val="3922"/>
            </a:schemeClr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7652" name="Rectangle 2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惊恐障碍的治疗</a:t>
            </a:r>
          </a:p>
        </p:txBody>
      </p:sp>
      <p:sp>
        <p:nvSpPr>
          <p:cNvPr id="26629" name="Rectangle 3"/>
          <p:cNvSpPr>
            <a:spLocks noGrp="1"/>
          </p:cNvSpPr>
          <p:nvPr>
            <p:ph type="body" idx="4294967295"/>
          </p:nvPr>
        </p:nvSpPr>
        <p:spPr>
          <a:xfrm>
            <a:off x="1382713" y="2601913"/>
            <a:ext cx="7131050" cy="3232150"/>
          </a:xfrm>
          <a:noFill/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zh-CN" altLang="en-US" b="1" smtClean="0"/>
              <a:t>综合治疗</a:t>
            </a:r>
            <a:r>
              <a:rPr lang="zh-CN" altLang="en-US" sz="2400" b="1" smtClean="0"/>
              <a:t>：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400" b="1" smtClean="0">
                <a:solidFill>
                  <a:srgbClr val="FF9900"/>
                </a:solidFill>
              </a:rPr>
              <a:t> </a:t>
            </a:r>
            <a:r>
              <a:rPr lang="en-US" altLang="zh-CN" sz="2400" b="1" smtClean="0">
                <a:solidFill>
                  <a:srgbClr val="FF9900"/>
                </a:solidFill>
              </a:rPr>
              <a:t>&gt;&gt;&gt;</a:t>
            </a:r>
            <a:r>
              <a:rPr lang="en-US" altLang="zh-CN" sz="2400" b="1" smtClean="0"/>
              <a:t> </a:t>
            </a:r>
            <a:r>
              <a:rPr lang="zh-CN" altLang="en-US" sz="2400" b="1" smtClean="0"/>
              <a:t>心理治疗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400" b="1" smtClean="0">
                <a:solidFill>
                  <a:srgbClr val="FF9900"/>
                </a:solidFill>
              </a:rPr>
              <a:t> </a:t>
            </a:r>
            <a:r>
              <a:rPr lang="en-US" altLang="zh-CN" sz="2400" b="1" smtClean="0">
                <a:solidFill>
                  <a:srgbClr val="FF9900"/>
                </a:solidFill>
              </a:rPr>
              <a:t>&gt;&gt;&gt;</a:t>
            </a:r>
            <a:r>
              <a:rPr lang="en-US" altLang="zh-CN" sz="2400" b="1" smtClean="0"/>
              <a:t> </a:t>
            </a:r>
            <a:r>
              <a:rPr lang="zh-CN" altLang="en-US" sz="2400" b="1" smtClean="0"/>
              <a:t>药物治疗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zh-CN" altLang="en-US" b="1" smtClean="0"/>
              <a:t>长期治疗</a:t>
            </a:r>
            <a:r>
              <a:rPr lang="en-US" altLang="zh-CN" b="1" smtClean="0"/>
              <a:t>: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en-US" altLang="zh-CN" sz="2400" b="1" smtClean="0">
                <a:solidFill>
                  <a:srgbClr val="FF9900"/>
                </a:solidFill>
              </a:rPr>
              <a:t> &gt;&gt;&gt;</a:t>
            </a:r>
            <a:r>
              <a:rPr lang="en-US" altLang="zh-CN" sz="2400" b="1" smtClean="0"/>
              <a:t> </a:t>
            </a:r>
            <a:r>
              <a:rPr lang="zh-CN" altLang="en-US" sz="2400" b="1" smtClean="0"/>
              <a:t>急性期治疗：足量足疗程，控制精神症状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400" b="1" smtClean="0">
                <a:solidFill>
                  <a:srgbClr val="FF9933"/>
                </a:solidFill>
              </a:rPr>
              <a:t> </a:t>
            </a:r>
            <a:r>
              <a:rPr lang="en-US" altLang="zh-CN" sz="2400" b="1" smtClean="0">
                <a:solidFill>
                  <a:srgbClr val="FF9933"/>
                </a:solidFill>
              </a:rPr>
              <a:t>&gt;&gt;&gt;</a:t>
            </a:r>
            <a:r>
              <a:rPr lang="en-US" altLang="zh-CN" sz="2400" b="1" smtClean="0"/>
              <a:t> </a:t>
            </a:r>
            <a:r>
              <a:rPr lang="zh-CN" altLang="en-US" sz="2400" b="1" smtClean="0"/>
              <a:t>维持期治疗：减少复发，恢复社会和职业功能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zh-CN" altLang="en-US" b="1" smtClean="0"/>
              <a:t>个体化治疗：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400" b="1" smtClean="0">
                <a:solidFill>
                  <a:srgbClr val="FF9900"/>
                </a:solidFill>
              </a:rPr>
              <a:t> </a:t>
            </a:r>
            <a:r>
              <a:rPr lang="en-US" altLang="zh-CN" sz="2400" b="1" smtClean="0">
                <a:solidFill>
                  <a:srgbClr val="FF9900"/>
                </a:solidFill>
              </a:rPr>
              <a:t>&gt;&gt;&gt;</a:t>
            </a:r>
            <a:r>
              <a:rPr lang="en-US" altLang="zh-CN" sz="2400" b="1" smtClean="0"/>
              <a:t> </a:t>
            </a:r>
            <a:r>
              <a:rPr lang="zh-CN" altLang="en-US" sz="2400" b="1" smtClean="0"/>
              <a:t>根据疗效和耐受性，调整药物剂量</a:t>
            </a:r>
          </a:p>
        </p:txBody>
      </p:sp>
      <p:grpSp>
        <p:nvGrpSpPr>
          <p:cNvPr id="26630" name="Group 7"/>
          <p:cNvGrpSpPr/>
          <p:nvPr/>
        </p:nvGrpSpPr>
        <p:grpSpPr>
          <a:xfrm>
            <a:off x="736600" y="1500188"/>
            <a:ext cx="3427413" cy="865187"/>
            <a:chOff x="720" y="1392"/>
            <a:chExt cx="4058" cy="480"/>
          </a:xfrm>
        </p:grpSpPr>
        <p:sp>
          <p:nvSpPr>
            <p:cNvPr id="1590280" name="AutoShape 8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accent1">
                    <a:gamma/>
                    <a:shade val="92157"/>
                    <a:invGamma/>
                  </a:schemeClr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26636" name="Group 9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590282" name="AutoShape 10"/>
              <p:cNvSpPr>
                <a:spLocks noChangeArrowheads="1"/>
              </p:cNvSpPr>
              <p:nvPr/>
            </p:nvSpPr>
            <p:spPr bwMode="gray">
              <a:xfrm>
                <a:off x="742" y="1735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2000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590283" name="AutoShape 11"/>
              <p:cNvSpPr>
                <a:spLocks noChangeArrowheads="1"/>
              </p:cNvSpPr>
              <p:nvPr/>
            </p:nvSpPr>
            <p:spPr bwMode="gray">
              <a:xfrm>
                <a:off x="742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gamma/>
                      <a:tint val="22353"/>
                      <a:invGamma/>
                    </a:schemeClr>
                  </a:gs>
                  <a:gs pos="100000">
                    <a:schemeClr val="accent1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sp>
        <p:nvSpPr>
          <p:cNvPr id="26631" name="Rectangle 12"/>
          <p:cNvSpPr>
            <a:spLocks noChangeArrowheads="1"/>
          </p:cNvSpPr>
          <p:nvPr/>
        </p:nvSpPr>
        <p:spPr bwMode="gray">
          <a:xfrm>
            <a:off x="1150938" y="1579563"/>
            <a:ext cx="2371725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1F3F5F"/>
              </a:buClr>
              <a:buFontTx/>
              <a:buBlip>
                <a:blip r:embed="rId2"/>
              </a:buBlip>
            </a:pPr>
            <a:r>
              <a:rPr lang="en-US" altLang="zh-CN" sz="3200" b="1" baseline="0">
                <a:solidFill>
                  <a:srgbClr val="FFFFFF"/>
                </a:solidFill>
                <a:latin typeface="Arial"/>
                <a:ea typeface="黑体" pitchFamily="2" charset="-122"/>
              </a:rPr>
              <a:t> </a:t>
            </a:r>
            <a:r>
              <a:rPr lang="zh-CN" altLang="en-US" sz="3200" b="1" baseline="0">
                <a:solidFill>
                  <a:srgbClr val="FFFFFF"/>
                </a:solidFill>
                <a:latin typeface="Arial"/>
                <a:ea typeface="黑体" pitchFamily="2" charset="-122"/>
              </a:rPr>
              <a:t>治疗原则</a:t>
            </a:r>
          </a:p>
        </p:txBody>
      </p:sp>
      <p:sp>
        <p:nvSpPr>
          <p:cNvPr id="26632" name="AutoShape 13"/>
          <p:cNvSpPr>
            <a:spLocks noChangeArrowheads="1"/>
          </p:cNvSpPr>
          <p:nvPr/>
        </p:nvSpPr>
        <p:spPr bwMode="gray">
          <a:xfrm>
            <a:off x="1089025" y="2797175"/>
            <a:ext cx="144463" cy="144463"/>
          </a:xfrm>
          <a:custGeom>
            <a:gdLst>
              <a:gd name="T0" fmla="*/ 966578683 w 21600"/>
              <a:gd name="T1" fmla="*/ 0 h 21600"/>
              <a:gd name="T2" fmla="*/ 283078142 w 21600"/>
              <a:gd name="T3" fmla="*/ 283078142 h 21600"/>
              <a:gd name="T4" fmla="*/ 0 w 21600"/>
              <a:gd name="T5" fmla="*/ 966593237 h 21600"/>
              <a:gd name="T6" fmla="*/ 283078142 w 21600"/>
              <a:gd name="T7" fmla="*/ 1650094313 h 21600"/>
              <a:gd name="T8" fmla="*/ 966578683 w 21600"/>
              <a:gd name="T9" fmla="*/ 1933171064 h 21600"/>
              <a:gd name="T10" fmla="*/ 1650080615 w 21600"/>
              <a:gd name="T11" fmla="*/ 1650094313 h 21600"/>
              <a:gd name="T12" fmla="*/ 1933160791 w 21600"/>
              <a:gd name="T13" fmla="*/ 966593237 h 21600"/>
              <a:gd name="T14" fmla="*/ 1650080615 w 21600"/>
              <a:gd name="T15" fmla="*/ 28307814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6633" name="AutoShape 14"/>
          <p:cNvSpPr>
            <a:spLocks noChangeArrowheads="1"/>
          </p:cNvSpPr>
          <p:nvPr/>
        </p:nvSpPr>
        <p:spPr bwMode="gray">
          <a:xfrm>
            <a:off x="1089025" y="3973513"/>
            <a:ext cx="144463" cy="144462"/>
          </a:xfrm>
          <a:custGeom>
            <a:gdLst>
              <a:gd name="T0" fmla="*/ 966578683 w 21600"/>
              <a:gd name="T1" fmla="*/ 0 h 21600"/>
              <a:gd name="T2" fmla="*/ 283078142 w 21600"/>
              <a:gd name="T3" fmla="*/ 283068264 h 21600"/>
              <a:gd name="T4" fmla="*/ 0 w 21600"/>
              <a:gd name="T5" fmla="*/ 966546310 h 21600"/>
              <a:gd name="T6" fmla="*/ 283078142 w 21600"/>
              <a:gd name="T7" fmla="*/ 1650022965 h 21600"/>
              <a:gd name="T8" fmla="*/ 966578683 w 21600"/>
              <a:gd name="T9" fmla="*/ 1933092621 h 21600"/>
              <a:gd name="T10" fmla="*/ 1650080615 w 21600"/>
              <a:gd name="T11" fmla="*/ 1650022965 h 21600"/>
              <a:gd name="T12" fmla="*/ 1933160791 w 21600"/>
              <a:gd name="T13" fmla="*/ 966546310 h 21600"/>
              <a:gd name="T14" fmla="*/ 1650080615 w 21600"/>
              <a:gd name="T15" fmla="*/ 283068264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6634" name="AutoShape 15"/>
          <p:cNvSpPr>
            <a:spLocks noChangeArrowheads="1"/>
          </p:cNvSpPr>
          <p:nvPr/>
        </p:nvSpPr>
        <p:spPr bwMode="gray">
          <a:xfrm>
            <a:off x="1095375" y="5121275"/>
            <a:ext cx="144463" cy="144463"/>
          </a:xfrm>
          <a:custGeom>
            <a:gdLst>
              <a:gd name="T0" fmla="*/ 966578683 w 21600"/>
              <a:gd name="T1" fmla="*/ 0 h 21600"/>
              <a:gd name="T2" fmla="*/ 283078142 w 21600"/>
              <a:gd name="T3" fmla="*/ 283078142 h 21600"/>
              <a:gd name="T4" fmla="*/ 0 w 21600"/>
              <a:gd name="T5" fmla="*/ 966593237 h 21600"/>
              <a:gd name="T6" fmla="*/ 283078142 w 21600"/>
              <a:gd name="T7" fmla="*/ 1650094313 h 21600"/>
              <a:gd name="T8" fmla="*/ 966578683 w 21600"/>
              <a:gd name="T9" fmla="*/ 1933171064 h 21600"/>
              <a:gd name="T10" fmla="*/ 1650080615 w 21600"/>
              <a:gd name="T11" fmla="*/ 1650094313 h 21600"/>
              <a:gd name="T12" fmla="*/ 1933160791 w 21600"/>
              <a:gd name="T13" fmla="*/ 966593237 h 21600"/>
              <a:gd name="T14" fmla="*/ 1650080615 w 21600"/>
              <a:gd name="T15" fmla="*/ 28307814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B6443E-B63E-4C09-AC51-2BFE4DE2E066}" type="slidenum">
              <a:rPr lang="en-US" altLang="zh-CN"/>
              <a:pPr>
                <a:defRPr/>
              </a:pPr>
              <a:t>23</a:t>
            </a:fld>
          </a:p>
        </p:txBody>
      </p:sp>
      <p:sp>
        <p:nvSpPr>
          <p:cNvPr id="28675" name="Rectangle 7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惊恐障碍的治疗</a:t>
            </a:r>
          </a:p>
        </p:txBody>
      </p:sp>
      <p:sp>
        <p:nvSpPr>
          <p:cNvPr id="27652" name="AutoShape 9"/>
          <p:cNvSpPr>
            <a:spLocks noChangeArrowheads="1"/>
          </p:cNvSpPr>
          <p:nvPr/>
        </p:nvSpPr>
        <p:spPr bwMode="gray">
          <a:xfrm>
            <a:off x="444500" y="1304925"/>
            <a:ext cx="6572250" cy="1076325"/>
          </a:xfrm>
          <a:prstGeom prst="roundRect">
            <a:avLst>
              <a:gd name="adj" fmla="val 16667"/>
            </a:avLst>
          </a:prstGeom>
          <a:solidFill>
            <a:srgbClr val="FFFFFF">
              <a:alpha val="50195"/>
            </a:srgbClr>
          </a:solidFill>
          <a:ln w="9525">
            <a:noFill/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7653" name="AutoShape 10"/>
          <p:cNvSpPr>
            <a:spLocks noChangeArrowheads="1"/>
          </p:cNvSpPr>
          <p:nvPr/>
        </p:nvSpPr>
        <p:spPr bwMode="gray">
          <a:xfrm>
            <a:off x="357188" y="1628775"/>
            <a:ext cx="8358187" cy="5040313"/>
          </a:xfrm>
          <a:prstGeom prst="roundRect">
            <a:avLst>
              <a:gd name="adj" fmla="val 16667"/>
            </a:avLst>
          </a:prstGeom>
          <a:solidFill>
            <a:schemeClr val="accent1">
              <a:alpha val="3922"/>
            </a:schemeClr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grpSp>
        <p:nvGrpSpPr>
          <p:cNvPr id="27654" name="Group 11"/>
          <p:cNvGrpSpPr/>
          <p:nvPr/>
        </p:nvGrpSpPr>
        <p:grpSpPr>
          <a:xfrm>
            <a:off x="357188" y="1189038"/>
            <a:ext cx="3427412" cy="865187"/>
            <a:chOff x="720" y="1392"/>
            <a:chExt cx="4058" cy="480"/>
          </a:xfrm>
        </p:grpSpPr>
        <p:sp>
          <p:nvSpPr>
            <p:cNvPr id="1290252" name="AutoShape 12"/>
            <p:cNvSpPr>
              <a:spLocks noChangeArrowheads="1"/>
            </p:cNvSpPr>
            <p:nvPr/>
          </p:nvSpPr>
          <p:spPr bwMode="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chemeClr val="accent1">
                    <a:gamma/>
                    <a:shade val="92157"/>
                    <a:invGamma/>
                  </a:schemeClr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27662" name="Group 13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290254" name="AutoShape 14"/>
              <p:cNvSpPr>
                <a:spLocks noChangeArrowheads="1"/>
              </p:cNvSpPr>
              <p:nvPr/>
            </p:nvSpPr>
            <p:spPr bwMode="gray">
              <a:xfrm>
                <a:off x="742" y="1735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gamma/>
                      <a:tint val="2000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290255" name="AutoShape 15"/>
              <p:cNvSpPr>
                <a:spLocks noChangeArrowheads="1"/>
              </p:cNvSpPr>
              <p:nvPr/>
            </p:nvSpPr>
            <p:spPr bwMode="gray">
              <a:xfrm>
                <a:off x="742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gamma/>
                      <a:tint val="22353"/>
                      <a:invGamma/>
                    </a:schemeClr>
                  </a:gs>
                  <a:gs pos="100000">
                    <a:schemeClr val="accent1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sp>
        <p:nvSpPr>
          <p:cNvPr id="27655" name="Rectangle 16"/>
          <p:cNvSpPr>
            <a:spLocks noChangeArrowheads="1"/>
          </p:cNvSpPr>
          <p:nvPr/>
        </p:nvSpPr>
        <p:spPr bwMode="gray">
          <a:xfrm>
            <a:off x="771525" y="1268413"/>
            <a:ext cx="2371725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1F3F5F"/>
              </a:buClr>
              <a:buFontTx/>
              <a:buBlip>
                <a:blip r:embed="rId2"/>
              </a:buBlip>
            </a:pPr>
            <a:r>
              <a:rPr lang="en-US" altLang="zh-CN" sz="3200" b="1" baseline="0">
                <a:solidFill>
                  <a:srgbClr val="FFFFFF"/>
                </a:solidFill>
                <a:latin typeface="Arial"/>
                <a:ea typeface="黑体" pitchFamily="2" charset="-122"/>
              </a:rPr>
              <a:t> </a:t>
            </a:r>
            <a:r>
              <a:rPr lang="zh-CN" altLang="en-US" sz="3200" b="1" baseline="0">
                <a:solidFill>
                  <a:srgbClr val="FFFFFF"/>
                </a:solidFill>
                <a:latin typeface="Arial"/>
                <a:ea typeface="黑体" pitchFamily="2" charset="-122"/>
              </a:rPr>
              <a:t>治疗策略</a:t>
            </a:r>
          </a:p>
        </p:txBody>
      </p:sp>
      <p:sp>
        <p:nvSpPr>
          <p:cNvPr id="27656" name="Rectangle 17"/>
          <p:cNvSpPr>
            <a:spLocks noChangeArrowheads="1"/>
          </p:cNvSpPr>
          <p:nvPr/>
        </p:nvSpPr>
        <p:spPr bwMode="auto">
          <a:xfrm>
            <a:off x="1131888" y="2132013"/>
            <a:ext cx="7200900" cy="44386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r>
              <a:rPr lang="zh-CN" altLang="en-US" sz="2400" b="1" baseline="0">
                <a:latin typeface="Arial"/>
                <a:ea typeface="黑体" pitchFamily="2" charset="-122"/>
              </a:rPr>
              <a:t>早期诊断和及早治疗</a:t>
            </a:r>
          </a:p>
          <a:p>
            <a:pPr algn="l"/>
            <a:r>
              <a:rPr lang="en-US" altLang="zh-CN" sz="20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 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惊恐障碍患者的就诊方式可能有普通门诊或门诊急诊</a:t>
            </a:r>
          </a:p>
          <a:p>
            <a:pPr algn="l">
              <a:buFont typeface="Arial"/>
              <a:buNone/>
            </a:pPr>
            <a:r>
              <a:rPr lang="zh-CN" altLang="en-US" sz="2400" b="1" baseline="0">
                <a:latin typeface="Arial"/>
                <a:ea typeface="黑体" pitchFamily="2" charset="-122"/>
              </a:rPr>
              <a:t>选择适当的治疗场所</a:t>
            </a:r>
          </a:p>
          <a:p>
            <a:pPr algn="l">
              <a:spcBef>
                <a:spcPct val="0"/>
              </a:spcBef>
            </a:pPr>
            <a:r>
              <a:rPr lang="en-US" altLang="zh-CN" sz="20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 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惊恐障碍患者与抑郁症的共病率较高，患者有很高的自杀危险，应当引起足够的重视，甚至需要住院治疗</a:t>
            </a:r>
          </a:p>
          <a:p>
            <a:pPr algn="l"/>
            <a:r>
              <a:rPr lang="zh-CN" altLang="en-US" sz="2400" b="1" baseline="0">
                <a:latin typeface="Arial"/>
                <a:ea typeface="黑体" pitchFamily="2" charset="-122"/>
              </a:rPr>
              <a:t>制订治疗计划</a:t>
            </a:r>
          </a:p>
          <a:p>
            <a:pPr algn="l"/>
            <a:r>
              <a:rPr lang="en-US" altLang="zh-CN" sz="20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</a:t>
            </a:r>
            <a:r>
              <a:rPr lang="en-US" altLang="zh-CN" sz="2000" b="1" baseline="0">
                <a:latin typeface="Arial"/>
                <a:ea typeface="黑体" pitchFamily="2" charset="-122"/>
              </a:rPr>
              <a:t> 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仔细评估患者的躯体状况和进行详细的精神检查</a:t>
            </a:r>
            <a:r>
              <a:rPr lang="zh-CN" altLang="en-US" sz="1400" b="1">
                <a:latin typeface="Arial"/>
                <a:ea typeface="黑体" pitchFamily="2" charset="-122"/>
              </a:rPr>
              <a:t>。</a:t>
            </a:r>
          </a:p>
          <a:p>
            <a:pPr algn="l"/>
            <a:r>
              <a:rPr lang="zh-CN" altLang="en-US" sz="2400" b="1" baseline="0">
                <a:latin typeface="Arial"/>
                <a:ea typeface="黑体" pitchFamily="2" charset="-122"/>
              </a:rPr>
              <a:t>疗程</a:t>
            </a:r>
          </a:p>
          <a:p>
            <a:pPr algn="l"/>
            <a:r>
              <a:rPr lang="en-US" altLang="zh-CN" sz="2000" b="1" baseline="0">
                <a:solidFill>
                  <a:srgbClr val="FF9900"/>
                </a:solidFill>
                <a:latin typeface="Arial"/>
                <a:ea typeface="黑体" pitchFamily="2" charset="-122"/>
              </a:rPr>
              <a:t>&gt;&gt;&gt; 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惊恐障碍的急性期治疗（包括</a:t>
            </a:r>
            <a:r>
              <a:rPr lang="en-US" altLang="zh-CN" sz="2000" b="1" baseline="0">
                <a:latin typeface="Arial"/>
                <a:ea typeface="黑体" pitchFamily="2" charset="-122"/>
              </a:rPr>
              <a:t>CBT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治疗和药物治疗）通常持续</a:t>
            </a:r>
            <a:r>
              <a:rPr lang="en-US" altLang="zh-CN" sz="2000" b="1" baseline="0">
                <a:latin typeface="Arial"/>
                <a:ea typeface="黑体" pitchFamily="2" charset="-122"/>
              </a:rPr>
              <a:t>12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周，经有效的药物急性期治疗后，至少要维持治疗</a:t>
            </a:r>
            <a:r>
              <a:rPr lang="en-US" altLang="zh-CN" sz="2000" b="1" baseline="0">
                <a:latin typeface="Arial"/>
                <a:ea typeface="黑体" pitchFamily="2" charset="-122"/>
              </a:rPr>
              <a:t>1</a:t>
            </a:r>
            <a:r>
              <a:rPr lang="zh-CN" altLang="en-US" sz="2000" b="1" baseline="0">
                <a:latin typeface="Arial"/>
                <a:ea typeface="黑体" pitchFamily="2" charset="-122"/>
              </a:rPr>
              <a:t>年，再根据临床特征考虑逐渐减药，减药期间，密切观察患者的病情改变。如果症状复发，应当立即重新开始药物治疗</a:t>
            </a:r>
          </a:p>
        </p:txBody>
      </p:sp>
      <p:sp>
        <p:nvSpPr>
          <p:cNvPr id="27657" name="AutoShape 18"/>
          <p:cNvSpPr>
            <a:spLocks noChangeArrowheads="1"/>
          </p:cNvSpPr>
          <p:nvPr/>
        </p:nvSpPr>
        <p:spPr bwMode="gray">
          <a:xfrm>
            <a:off x="923925" y="2286000"/>
            <a:ext cx="144463" cy="144463"/>
          </a:xfrm>
          <a:custGeom>
            <a:gdLst>
              <a:gd name="T0" fmla="*/ 966578683 w 21600"/>
              <a:gd name="T1" fmla="*/ 0 h 21600"/>
              <a:gd name="T2" fmla="*/ 283078142 w 21600"/>
              <a:gd name="T3" fmla="*/ 283078142 h 21600"/>
              <a:gd name="T4" fmla="*/ 0 w 21600"/>
              <a:gd name="T5" fmla="*/ 966593237 h 21600"/>
              <a:gd name="T6" fmla="*/ 283078142 w 21600"/>
              <a:gd name="T7" fmla="*/ 1650094313 h 21600"/>
              <a:gd name="T8" fmla="*/ 966578683 w 21600"/>
              <a:gd name="T9" fmla="*/ 1933171064 h 21600"/>
              <a:gd name="T10" fmla="*/ 1650080615 w 21600"/>
              <a:gd name="T11" fmla="*/ 1650094313 h 21600"/>
              <a:gd name="T12" fmla="*/ 1933160791 w 21600"/>
              <a:gd name="T13" fmla="*/ 966593237 h 21600"/>
              <a:gd name="T14" fmla="*/ 1650080615 w 21600"/>
              <a:gd name="T15" fmla="*/ 28307814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7658" name="AutoShape 19"/>
          <p:cNvSpPr>
            <a:spLocks noChangeArrowheads="1"/>
          </p:cNvSpPr>
          <p:nvPr/>
        </p:nvSpPr>
        <p:spPr bwMode="gray">
          <a:xfrm>
            <a:off x="923925" y="3140075"/>
            <a:ext cx="144463" cy="144463"/>
          </a:xfrm>
          <a:custGeom>
            <a:gdLst>
              <a:gd name="T0" fmla="*/ 966578683 w 21600"/>
              <a:gd name="T1" fmla="*/ 0 h 21600"/>
              <a:gd name="T2" fmla="*/ 283078142 w 21600"/>
              <a:gd name="T3" fmla="*/ 283078142 h 21600"/>
              <a:gd name="T4" fmla="*/ 0 w 21600"/>
              <a:gd name="T5" fmla="*/ 966593237 h 21600"/>
              <a:gd name="T6" fmla="*/ 283078142 w 21600"/>
              <a:gd name="T7" fmla="*/ 1650094313 h 21600"/>
              <a:gd name="T8" fmla="*/ 966578683 w 21600"/>
              <a:gd name="T9" fmla="*/ 1933171064 h 21600"/>
              <a:gd name="T10" fmla="*/ 1650080615 w 21600"/>
              <a:gd name="T11" fmla="*/ 1650094313 h 21600"/>
              <a:gd name="T12" fmla="*/ 1933160791 w 21600"/>
              <a:gd name="T13" fmla="*/ 966593237 h 21600"/>
              <a:gd name="T14" fmla="*/ 1650080615 w 21600"/>
              <a:gd name="T15" fmla="*/ 28307814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7659" name="AutoShape 20"/>
          <p:cNvSpPr>
            <a:spLocks noChangeArrowheads="1"/>
          </p:cNvSpPr>
          <p:nvPr/>
        </p:nvSpPr>
        <p:spPr bwMode="gray">
          <a:xfrm>
            <a:off x="930275" y="5024438"/>
            <a:ext cx="144463" cy="144462"/>
          </a:xfrm>
          <a:custGeom>
            <a:gdLst>
              <a:gd name="T0" fmla="*/ 966578683 w 21600"/>
              <a:gd name="T1" fmla="*/ 0 h 21600"/>
              <a:gd name="T2" fmla="*/ 283078142 w 21600"/>
              <a:gd name="T3" fmla="*/ 283068264 h 21600"/>
              <a:gd name="T4" fmla="*/ 0 w 21600"/>
              <a:gd name="T5" fmla="*/ 966546310 h 21600"/>
              <a:gd name="T6" fmla="*/ 283078142 w 21600"/>
              <a:gd name="T7" fmla="*/ 1650022965 h 21600"/>
              <a:gd name="T8" fmla="*/ 966578683 w 21600"/>
              <a:gd name="T9" fmla="*/ 1933092621 h 21600"/>
              <a:gd name="T10" fmla="*/ 1650080615 w 21600"/>
              <a:gd name="T11" fmla="*/ 1650022965 h 21600"/>
              <a:gd name="T12" fmla="*/ 1933160791 w 21600"/>
              <a:gd name="T13" fmla="*/ 966546310 h 21600"/>
              <a:gd name="T14" fmla="*/ 1650080615 w 21600"/>
              <a:gd name="T15" fmla="*/ 283068264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7660" name="AutoShape 22"/>
          <p:cNvSpPr>
            <a:spLocks noChangeArrowheads="1"/>
          </p:cNvSpPr>
          <p:nvPr/>
        </p:nvSpPr>
        <p:spPr bwMode="gray">
          <a:xfrm>
            <a:off x="930275" y="4160838"/>
            <a:ext cx="144463" cy="144462"/>
          </a:xfrm>
          <a:custGeom>
            <a:gdLst>
              <a:gd name="T0" fmla="*/ 966578683 w 21600"/>
              <a:gd name="T1" fmla="*/ 0 h 21600"/>
              <a:gd name="T2" fmla="*/ 283078142 w 21600"/>
              <a:gd name="T3" fmla="*/ 283068264 h 21600"/>
              <a:gd name="T4" fmla="*/ 0 w 21600"/>
              <a:gd name="T5" fmla="*/ 966546310 h 21600"/>
              <a:gd name="T6" fmla="*/ 283078142 w 21600"/>
              <a:gd name="T7" fmla="*/ 1650022965 h 21600"/>
              <a:gd name="T8" fmla="*/ 966578683 w 21600"/>
              <a:gd name="T9" fmla="*/ 1933092621 h 21600"/>
              <a:gd name="T10" fmla="*/ 1650080615 w 21600"/>
              <a:gd name="T11" fmla="*/ 1650022965 h 21600"/>
              <a:gd name="T12" fmla="*/ 1933160791 w 21600"/>
              <a:gd name="T13" fmla="*/ 966546310 h 21600"/>
              <a:gd name="T14" fmla="*/ 1650080615 w 21600"/>
              <a:gd name="T15" fmla="*/ 283068264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FF9900"/>
          </a:solidFill>
          <a:ln w="9525">
            <a:solidFill>
              <a:schemeClr val="accent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endParaRPr 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A7C3F9-01D6-4E0C-A3AC-832CEB34194A}" type="slidenum">
              <a:rPr lang="en-US" altLang="zh-CN"/>
              <a:pPr>
                <a:defRPr/>
              </a:pPr>
              <a:t>24</a:t>
            </a:fld>
          </a:p>
        </p:txBody>
      </p:sp>
      <p:sp>
        <p:nvSpPr>
          <p:cNvPr id="29699" name="Rectang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惊恐障碍治疗规范化程序 </a:t>
            </a:r>
          </a:p>
        </p:txBody>
      </p:sp>
      <p:grpSp>
        <p:nvGrpSpPr>
          <p:cNvPr id="28676" name="Group 131"/>
          <p:cNvGrpSpPr/>
          <p:nvPr/>
        </p:nvGrpSpPr>
        <p:grpSpPr>
          <a:xfrm>
            <a:off x="571500" y="1052513"/>
            <a:ext cx="8001000" cy="5654675"/>
            <a:chOff x="450" y="663"/>
            <a:chExt cx="4879" cy="3562"/>
          </a:xfrm>
        </p:grpSpPr>
        <p:sp>
          <p:nvSpPr>
            <p:cNvPr id="28677" name="AutoShape 8"/>
            <p:cNvSpPr>
              <a:spLocks noChangeAspect="1" noChangeArrowheads="1" noTextEdit="1"/>
            </p:cNvSpPr>
            <p:nvPr/>
          </p:nvSpPr>
          <p:spPr bwMode="auto">
            <a:xfrm>
              <a:off x="748" y="663"/>
              <a:ext cx="4400" cy="35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678" name="Text Box 4"/>
            <p:cNvSpPr txBox="1">
              <a:spLocks noChangeArrowheads="1"/>
            </p:cNvSpPr>
            <p:nvPr/>
          </p:nvSpPr>
          <p:spPr bwMode="auto">
            <a:xfrm>
              <a:off x="860" y="2639"/>
              <a:ext cx="774" cy="27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marL="342900" indent="-342900" algn="l"/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继续治疗</a:t>
              </a:r>
            </a:p>
            <a:p>
              <a:pPr marL="342900" indent="-342900" algn="l"/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定期评价疗效</a:t>
              </a:r>
            </a:p>
          </p:txBody>
        </p:sp>
        <p:sp>
          <p:nvSpPr>
            <p:cNvPr id="28679" name="Text Box 6"/>
            <p:cNvSpPr txBox="1">
              <a:spLocks noChangeArrowheads="1"/>
            </p:cNvSpPr>
            <p:nvPr/>
          </p:nvSpPr>
          <p:spPr bwMode="auto">
            <a:xfrm>
              <a:off x="450" y="4050"/>
              <a:ext cx="4494" cy="175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lIns="90000" tIns="46800" rIns="90000" bIns="4680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marL="342900" indent="-342900" algn="l">
                <a:lnSpc>
                  <a:spcPct val="130000"/>
                </a:lnSpc>
              </a:pPr>
              <a:r>
                <a:rPr lang="en-US" altLang="zh-CN" sz="1600">
                  <a:latin typeface="黑体" pitchFamily="2" charset="-122"/>
                  <a:ea typeface="黑体" pitchFamily="2" charset="-122"/>
                </a:rPr>
                <a:t>*</a:t>
              </a:r>
              <a:r>
                <a:rPr lang="zh-CN" altLang="en-US" sz="1600">
                  <a:latin typeface="黑体" pitchFamily="2" charset="-122"/>
                  <a:ea typeface="黑体" pitchFamily="2" charset="-122"/>
                </a:rPr>
                <a:t>如果需要减药，逐渐减药，防止停药过快，出现停药反应；减药时间至少需要</a:t>
              </a:r>
              <a:r>
                <a:rPr lang="en-US" altLang="zh-CN" sz="1600">
                  <a:latin typeface="黑体" pitchFamily="2" charset="-122"/>
                  <a:ea typeface="黑体" pitchFamily="2" charset="-122"/>
                </a:rPr>
                <a:t>2~3</a:t>
              </a:r>
              <a:r>
                <a:rPr lang="zh-CN" altLang="en-US" sz="1600">
                  <a:latin typeface="黑体" pitchFamily="2" charset="-122"/>
                  <a:ea typeface="黑体" pitchFamily="2" charset="-122"/>
                </a:rPr>
                <a:t>个月</a:t>
              </a:r>
            </a:p>
          </p:txBody>
        </p:sp>
        <p:sp>
          <p:nvSpPr>
            <p:cNvPr id="1630215" name="AutoShape 7"/>
            <p:cNvSpPr>
              <a:spLocks noChangeArrowheads="1"/>
            </p:cNvSpPr>
            <p:nvPr/>
          </p:nvSpPr>
          <p:spPr bwMode="auto">
            <a:xfrm>
              <a:off x="2280" y="1616"/>
              <a:ext cx="3049" cy="1088"/>
            </a:xfrm>
            <a:prstGeom prst="roundRect">
              <a:avLst>
                <a:gd name="adj" fmla="val 16667"/>
              </a:avLst>
            </a:prstGeom>
            <a:noFill/>
            <a:ln w="19050" algn="ctr">
              <a:solidFill>
                <a:srgbClr val="FF3300"/>
              </a:solidFill>
              <a:rou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28681" name="Rectangle 10"/>
            <p:cNvSpPr>
              <a:spLocks noChangeArrowheads="1"/>
            </p:cNvSpPr>
            <p:nvPr/>
          </p:nvSpPr>
          <p:spPr bwMode="auto">
            <a:xfrm>
              <a:off x="756" y="683"/>
              <a:ext cx="47" cy="11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grpSp>
          <p:nvGrpSpPr>
            <p:cNvPr id="28682" name="Group 13"/>
            <p:cNvGrpSpPr/>
            <p:nvPr/>
          </p:nvGrpSpPr>
          <p:grpSpPr>
            <a:xfrm>
              <a:off x="1536" y="809"/>
              <a:ext cx="1413" cy="219"/>
              <a:chOff x="1536" y="809"/>
              <a:chExt cx="1413" cy="219"/>
            </a:xfrm>
          </p:grpSpPr>
          <p:sp>
            <p:nvSpPr>
              <p:cNvPr id="28795" name="Rectangle 11"/>
              <p:cNvSpPr>
                <a:spLocks noChangeArrowheads="1"/>
              </p:cNvSpPr>
              <p:nvPr/>
            </p:nvSpPr>
            <p:spPr bwMode="auto">
              <a:xfrm>
                <a:off x="1536" y="809"/>
                <a:ext cx="1413" cy="219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96" name="Rectangle 12"/>
              <p:cNvSpPr>
                <a:spLocks noChangeArrowheads="1"/>
              </p:cNvSpPr>
              <p:nvPr/>
            </p:nvSpPr>
            <p:spPr bwMode="auto">
              <a:xfrm>
                <a:off x="1536" y="809"/>
                <a:ext cx="1413" cy="219"/>
              </a:xfrm>
              <a:prstGeom prst="rect">
                <a:avLst/>
              </a:prstGeom>
              <a:noFill/>
              <a:ln w="11113" cap="rnd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683" name="Rectangle 14"/>
            <p:cNvSpPr>
              <a:spLocks noChangeArrowheads="1"/>
            </p:cNvSpPr>
            <p:nvPr/>
          </p:nvSpPr>
          <p:spPr bwMode="auto">
            <a:xfrm>
              <a:off x="1592" y="878"/>
              <a:ext cx="88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符合惊恐障碍诊断标准</a:t>
              </a:r>
              <a:endParaRPr lang="zh-CN" altLang="en-US"/>
            </a:p>
          </p:txBody>
        </p:sp>
        <p:sp>
          <p:nvSpPr>
            <p:cNvPr id="28684" name="Rectangle 15"/>
            <p:cNvSpPr>
              <a:spLocks noChangeArrowheads="1"/>
            </p:cNvSpPr>
            <p:nvPr/>
          </p:nvSpPr>
          <p:spPr bwMode="auto">
            <a:xfrm>
              <a:off x="2392" y="875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685" name="Freeform 16"/>
            <p:cNvSpPr>
              <a:spLocks noEditPoints="1"/>
            </p:cNvSpPr>
            <p:nvPr/>
          </p:nvSpPr>
          <p:spPr bwMode="auto">
            <a:xfrm>
              <a:off x="2217" y="1023"/>
              <a:ext cx="52" cy="516"/>
            </a:xfrm>
            <a:custGeom>
              <a:gdLst>
                <a:gd name="T0" fmla="*/ 0 w 800"/>
                <a:gd name="T1" fmla="*/ 0 h 7340"/>
                <a:gd name="T2" fmla="*/ 0 w 800"/>
                <a:gd name="T3" fmla="*/ 0 h 7340"/>
                <a:gd name="T4" fmla="*/ 0 w 800"/>
                <a:gd name="T5" fmla="*/ 0 h 7340"/>
                <a:gd name="T6" fmla="*/ 0 w 800"/>
                <a:gd name="T7" fmla="*/ 0 h 7340"/>
                <a:gd name="T8" fmla="*/ 0 w 800"/>
                <a:gd name="T9" fmla="*/ 0 h 7340"/>
                <a:gd name="T10" fmla="*/ 0 w 800"/>
                <a:gd name="T11" fmla="*/ 0 h 7340"/>
                <a:gd name="T12" fmla="*/ 0 w 800"/>
                <a:gd name="T13" fmla="*/ 0 h 7340"/>
                <a:gd name="T14" fmla="*/ 0 w 800"/>
                <a:gd name="T15" fmla="*/ 0 h 7340"/>
                <a:gd name="T16" fmla="*/ 0 w 800"/>
                <a:gd name="T17" fmla="*/ 0 h 7340"/>
                <a:gd name="T18" fmla="*/ 0 w 800"/>
                <a:gd name="T19" fmla="*/ 0 h 7340"/>
                <a:gd name="T20" fmla="*/ 0 w 800"/>
                <a:gd name="T21" fmla="*/ 0 h 734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00"/>
                <a:gd name="T34" fmla="*/ 0 h 7340"/>
                <a:gd name="T35" fmla="*/ 800 w 800"/>
                <a:gd name="T36" fmla="*/ 7340 h 7340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00" h="7339">
                  <a:moveTo>
                    <a:pt x="460" y="66"/>
                  </a:moveTo>
                  <a:lnTo>
                    <a:pt x="467" y="6673"/>
                  </a:lnTo>
                  <a:cubicBezTo>
                    <a:pt x="467" y="6710"/>
                    <a:pt x="437" y="6740"/>
                    <a:pt x="400" y="6740"/>
                  </a:cubicBezTo>
                  <a:cubicBezTo>
                    <a:pt x="363" y="6740"/>
                    <a:pt x="333" y="6710"/>
                    <a:pt x="333" y="6673"/>
                  </a:cubicBezTo>
                  <a:lnTo>
                    <a:pt x="327" y="67"/>
                  </a:lnTo>
                  <a:cubicBezTo>
                    <a:pt x="327" y="30"/>
                    <a:pt x="357" y="0"/>
                    <a:pt x="394" y="0"/>
                  </a:cubicBezTo>
                  <a:cubicBezTo>
                    <a:pt x="431" y="0"/>
                    <a:pt x="460" y="30"/>
                    <a:pt x="460" y="66"/>
                  </a:cubicBezTo>
                  <a:close/>
                  <a:moveTo>
                    <a:pt x="800" y="6539"/>
                  </a:moveTo>
                  <a:lnTo>
                    <a:pt x="400" y="7340"/>
                  </a:lnTo>
                  <a:lnTo>
                    <a:pt x="0" y="6540"/>
                  </a:lnTo>
                  <a:lnTo>
                    <a:pt x="800" y="6539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686" name="Freeform 17"/>
            <p:cNvSpPr>
              <a:spLocks noEditPoints="1"/>
            </p:cNvSpPr>
            <p:nvPr/>
          </p:nvSpPr>
          <p:spPr bwMode="auto">
            <a:xfrm>
              <a:off x="2238" y="1219"/>
              <a:ext cx="789" cy="56"/>
            </a:xfrm>
            <a:custGeom>
              <a:gdLst>
                <a:gd name="T0" fmla="*/ 0 w 6030"/>
                <a:gd name="T1" fmla="*/ 0 h 400"/>
                <a:gd name="T2" fmla="*/ 0 w 6030"/>
                <a:gd name="T3" fmla="*/ 0 h 400"/>
                <a:gd name="T4" fmla="*/ 0 w 6030"/>
                <a:gd name="T5" fmla="*/ 0 h 400"/>
                <a:gd name="T6" fmla="*/ 0 w 6030"/>
                <a:gd name="T7" fmla="*/ 0 h 400"/>
                <a:gd name="T8" fmla="*/ 0 w 6030"/>
                <a:gd name="T9" fmla="*/ 0 h 400"/>
                <a:gd name="T10" fmla="*/ 0 w 6030"/>
                <a:gd name="T11" fmla="*/ 0 h 400"/>
                <a:gd name="T12" fmla="*/ 0 w 6030"/>
                <a:gd name="T13" fmla="*/ 0 h 400"/>
                <a:gd name="T14" fmla="*/ 0 w 6030"/>
                <a:gd name="T15" fmla="*/ 0 h 400"/>
                <a:gd name="T16" fmla="*/ 0 w 6030"/>
                <a:gd name="T17" fmla="*/ 0 h 400"/>
                <a:gd name="T18" fmla="*/ 0 w 6030"/>
                <a:gd name="T19" fmla="*/ 0 h 400"/>
                <a:gd name="T20" fmla="*/ 0 w 6030"/>
                <a:gd name="T21" fmla="*/ 0 h 40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6030"/>
                <a:gd name="T34" fmla="*/ 0 h 400"/>
                <a:gd name="T35" fmla="*/ 6030 w 6030"/>
                <a:gd name="T36" fmla="*/ 400 h 400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6030" h="400">
                  <a:moveTo>
                    <a:pt x="33" y="167"/>
                  </a:moveTo>
                  <a:lnTo>
                    <a:pt x="5696" y="167"/>
                  </a:lnTo>
                  <a:cubicBezTo>
                    <a:pt x="5715" y="167"/>
                    <a:pt x="5730" y="182"/>
                    <a:pt x="5730" y="200"/>
                  </a:cubicBezTo>
                  <a:cubicBezTo>
                    <a:pt x="5730" y="219"/>
                    <a:pt x="5715" y="234"/>
                    <a:pt x="5696" y="234"/>
                  </a:cubicBezTo>
                  <a:lnTo>
                    <a:pt x="33" y="234"/>
                  </a:lnTo>
                  <a:cubicBezTo>
                    <a:pt x="15" y="234"/>
                    <a:pt x="0" y="219"/>
                    <a:pt x="0" y="200"/>
                  </a:cubicBezTo>
                  <a:cubicBezTo>
                    <a:pt x="0" y="182"/>
                    <a:pt x="15" y="167"/>
                    <a:pt x="33" y="167"/>
                  </a:cubicBezTo>
                  <a:close/>
                  <a:moveTo>
                    <a:pt x="5630" y="0"/>
                  </a:moveTo>
                  <a:lnTo>
                    <a:pt x="6030" y="200"/>
                  </a:lnTo>
                  <a:lnTo>
                    <a:pt x="5630" y="400"/>
                  </a:lnTo>
                  <a:lnTo>
                    <a:pt x="5630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28687" name="Group 20"/>
            <p:cNvGrpSpPr/>
            <p:nvPr/>
          </p:nvGrpSpPr>
          <p:grpSpPr>
            <a:xfrm>
              <a:off x="3027" y="954"/>
              <a:ext cx="1728" cy="513"/>
              <a:chOff x="3027" y="954"/>
              <a:chExt cx="1728" cy="513"/>
            </a:xfrm>
          </p:grpSpPr>
          <p:sp>
            <p:nvSpPr>
              <p:cNvPr id="28793" name="Rectangle 18"/>
              <p:cNvSpPr>
                <a:spLocks noChangeArrowheads="1"/>
              </p:cNvSpPr>
              <p:nvPr/>
            </p:nvSpPr>
            <p:spPr bwMode="auto">
              <a:xfrm>
                <a:off x="3027" y="954"/>
                <a:ext cx="1728" cy="513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94" name="Rectangle 19"/>
              <p:cNvSpPr>
                <a:spLocks noChangeArrowheads="1"/>
              </p:cNvSpPr>
              <p:nvPr/>
            </p:nvSpPr>
            <p:spPr bwMode="auto">
              <a:xfrm>
                <a:off x="3027" y="954"/>
                <a:ext cx="1728" cy="513"/>
              </a:xfrm>
              <a:prstGeom prst="rect">
                <a:avLst/>
              </a:prstGeom>
              <a:noFill/>
              <a:ln w="11113" cap="rnd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688" name="Rectangle 21"/>
            <p:cNvSpPr>
              <a:spLocks noChangeArrowheads="1"/>
            </p:cNvSpPr>
            <p:nvPr/>
          </p:nvSpPr>
          <p:spPr bwMode="auto">
            <a:xfrm>
              <a:off x="3129" y="1023"/>
              <a:ext cx="70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给予支持性治疗；</a:t>
              </a:r>
              <a:endParaRPr lang="zh-CN" altLang="en-US"/>
            </a:p>
          </p:txBody>
        </p:sp>
        <p:sp>
          <p:nvSpPr>
            <p:cNvPr id="28689" name="Rectangle 22"/>
            <p:cNvSpPr>
              <a:spLocks noChangeArrowheads="1"/>
            </p:cNvSpPr>
            <p:nvPr/>
          </p:nvSpPr>
          <p:spPr bwMode="auto">
            <a:xfrm>
              <a:off x="3726" y="1020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690" name="Rectangle 23"/>
            <p:cNvSpPr>
              <a:spLocks noChangeArrowheads="1"/>
            </p:cNvSpPr>
            <p:nvPr/>
          </p:nvSpPr>
          <p:spPr bwMode="auto">
            <a:xfrm>
              <a:off x="3131" y="1169"/>
              <a:ext cx="792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告诉患者治疗选择；</a:t>
              </a:r>
              <a:endParaRPr lang="zh-CN" altLang="en-US"/>
            </a:p>
          </p:txBody>
        </p:sp>
        <p:sp>
          <p:nvSpPr>
            <p:cNvPr id="28691" name="Rectangle 24"/>
            <p:cNvSpPr>
              <a:spLocks noChangeArrowheads="1"/>
            </p:cNvSpPr>
            <p:nvPr/>
          </p:nvSpPr>
          <p:spPr bwMode="auto">
            <a:xfrm>
              <a:off x="3805" y="1166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692" name="Rectangle 25"/>
            <p:cNvSpPr>
              <a:spLocks noChangeArrowheads="1"/>
            </p:cNvSpPr>
            <p:nvPr/>
          </p:nvSpPr>
          <p:spPr bwMode="auto">
            <a:xfrm>
              <a:off x="3108" y="1315"/>
              <a:ext cx="149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结合患者的意愿，选择药物或心理治疗</a:t>
              </a:r>
              <a:endParaRPr lang="zh-CN" altLang="en-US"/>
            </a:p>
          </p:txBody>
        </p:sp>
        <p:sp>
          <p:nvSpPr>
            <p:cNvPr id="28693" name="Rectangle 26"/>
            <p:cNvSpPr>
              <a:spLocks noChangeArrowheads="1"/>
            </p:cNvSpPr>
            <p:nvPr/>
          </p:nvSpPr>
          <p:spPr bwMode="auto">
            <a:xfrm>
              <a:off x="4433" y="1312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694" name="Line 27"/>
            <p:cNvSpPr>
              <a:spLocks noChangeShapeType="1"/>
            </p:cNvSpPr>
            <p:nvPr/>
          </p:nvSpPr>
          <p:spPr bwMode="auto">
            <a:xfrm>
              <a:off x="1144" y="1539"/>
              <a:ext cx="2355" cy="0"/>
            </a:xfrm>
            <a:prstGeom prst="line">
              <a:avLst/>
            </a:prstGeom>
            <a:noFill/>
            <a:ln w="11113" cap="rnd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695" name="Freeform 28"/>
            <p:cNvSpPr>
              <a:spLocks noEditPoints="1"/>
            </p:cNvSpPr>
            <p:nvPr/>
          </p:nvSpPr>
          <p:spPr bwMode="auto">
            <a:xfrm>
              <a:off x="1117" y="1534"/>
              <a:ext cx="53" cy="152"/>
            </a:xfrm>
            <a:custGeom>
              <a:gdLst>
                <a:gd name="T0" fmla="*/ 0 w 800"/>
                <a:gd name="T1" fmla="*/ 0 h 2153"/>
                <a:gd name="T2" fmla="*/ 0 w 800"/>
                <a:gd name="T3" fmla="*/ 0 h 2153"/>
                <a:gd name="T4" fmla="*/ 0 w 800"/>
                <a:gd name="T5" fmla="*/ 0 h 2153"/>
                <a:gd name="T6" fmla="*/ 0 w 800"/>
                <a:gd name="T7" fmla="*/ 0 h 2153"/>
                <a:gd name="T8" fmla="*/ 0 w 800"/>
                <a:gd name="T9" fmla="*/ 0 h 2153"/>
                <a:gd name="T10" fmla="*/ 0 w 800"/>
                <a:gd name="T11" fmla="*/ 0 h 2153"/>
                <a:gd name="T12" fmla="*/ 0 w 800"/>
                <a:gd name="T13" fmla="*/ 0 h 2153"/>
                <a:gd name="T14" fmla="*/ 0 w 800"/>
                <a:gd name="T15" fmla="*/ 0 h 2153"/>
                <a:gd name="T16" fmla="*/ 0 w 800"/>
                <a:gd name="T17" fmla="*/ 0 h 2153"/>
                <a:gd name="T18" fmla="*/ 0 w 800"/>
                <a:gd name="T19" fmla="*/ 0 h 2153"/>
                <a:gd name="T20" fmla="*/ 0 w 800"/>
                <a:gd name="T21" fmla="*/ 0 h 215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00"/>
                <a:gd name="T34" fmla="*/ 0 h 2153"/>
                <a:gd name="T35" fmla="*/ 800 w 800"/>
                <a:gd name="T36" fmla="*/ 2153 h 2153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00" h="2153">
                  <a:moveTo>
                    <a:pt x="466" y="67"/>
                  </a:moveTo>
                  <a:lnTo>
                    <a:pt x="466" y="1487"/>
                  </a:lnTo>
                  <a:cubicBezTo>
                    <a:pt x="466" y="1524"/>
                    <a:pt x="437" y="1553"/>
                    <a:pt x="400" y="1553"/>
                  </a:cubicBezTo>
                  <a:cubicBezTo>
                    <a:pt x="363" y="1553"/>
                    <a:pt x="333" y="1524"/>
                    <a:pt x="333" y="1487"/>
                  </a:cubicBezTo>
                  <a:lnTo>
                    <a:pt x="333" y="67"/>
                  </a:lnTo>
                  <a:cubicBezTo>
                    <a:pt x="333" y="30"/>
                    <a:pt x="363" y="0"/>
                    <a:pt x="400" y="0"/>
                  </a:cubicBezTo>
                  <a:cubicBezTo>
                    <a:pt x="437" y="0"/>
                    <a:pt x="466" y="30"/>
                    <a:pt x="466" y="67"/>
                  </a:cubicBezTo>
                  <a:close/>
                  <a:moveTo>
                    <a:pt x="800" y="1353"/>
                  </a:moveTo>
                  <a:lnTo>
                    <a:pt x="400" y="2153"/>
                  </a:lnTo>
                  <a:lnTo>
                    <a:pt x="0" y="1353"/>
                  </a:lnTo>
                  <a:lnTo>
                    <a:pt x="800" y="1353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696" name="Freeform 29"/>
            <p:cNvSpPr>
              <a:spLocks noEditPoints="1"/>
            </p:cNvSpPr>
            <p:nvPr/>
          </p:nvSpPr>
          <p:spPr bwMode="auto">
            <a:xfrm>
              <a:off x="3473" y="1535"/>
              <a:ext cx="52" cy="151"/>
            </a:xfrm>
            <a:custGeom>
              <a:gdLst>
                <a:gd name="T0" fmla="*/ 0 w 400"/>
                <a:gd name="T1" fmla="*/ 0 h 1076"/>
                <a:gd name="T2" fmla="*/ 0 w 400"/>
                <a:gd name="T3" fmla="*/ 0 h 1076"/>
                <a:gd name="T4" fmla="*/ 0 w 400"/>
                <a:gd name="T5" fmla="*/ 0 h 1076"/>
                <a:gd name="T6" fmla="*/ 0 w 400"/>
                <a:gd name="T7" fmla="*/ 0 h 1076"/>
                <a:gd name="T8" fmla="*/ 0 w 400"/>
                <a:gd name="T9" fmla="*/ 0 h 1076"/>
                <a:gd name="T10" fmla="*/ 0 w 400"/>
                <a:gd name="T11" fmla="*/ 0 h 1076"/>
                <a:gd name="T12" fmla="*/ 0 w 400"/>
                <a:gd name="T13" fmla="*/ 0 h 1076"/>
                <a:gd name="T14" fmla="*/ 0 w 400"/>
                <a:gd name="T15" fmla="*/ 0 h 1076"/>
                <a:gd name="T16" fmla="*/ 0 w 400"/>
                <a:gd name="T17" fmla="*/ 0 h 1076"/>
                <a:gd name="T18" fmla="*/ 0 w 400"/>
                <a:gd name="T19" fmla="*/ 0 h 1076"/>
                <a:gd name="T20" fmla="*/ 0 w 400"/>
                <a:gd name="T21" fmla="*/ 0 h 107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00"/>
                <a:gd name="T34" fmla="*/ 0 h 1076"/>
                <a:gd name="T35" fmla="*/ 400 w 400"/>
                <a:gd name="T36" fmla="*/ 1076 h 107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00" h="1076">
                  <a:moveTo>
                    <a:pt x="236" y="33"/>
                  </a:moveTo>
                  <a:lnTo>
                    <a:pt x="234" y="743"/>
                  </a:lnTo>
                  <a:cubicBezTo>
                    <a:pt x="233" y="762"/>
                    <a:pt x="219" y="777"/>
                    <a:pt x="200" y="776"/>
                  </a:cubicBezTo>
                  <a:cubicBezTo>
                    <a:pt x="182" y="776"/>
                    <a:pt x="167" y="761"/>
                    <a:pt x="167" y="743"/>
                  </a:cubicBezTo>
                  <a:lnTo>
                    <a:pt x="169" y="33"/>
                  </a:lnTo>
                  <a:cubicBezTo>
                    <a:pt x="169" y="15"/>
                    <a:pt x="184" y="0"/>
                    <a:pt x="203" y="0"/>
                  </a:cubicBezTo>
                  <a:cubicBezTo>
                    <a:pt x="221" y="0"/>
                    <a:pt x="236" y="15"/>
                    <a:pt x="236" y="33"/>
                  </a:cubicBezTo>
                  <a:close/>
                  <a:moveTo>
                    <a:pt x="400" y="677"/>
                  </a:moveTo>
                  <a:lnTo>
                    <a:pt x="199" y="1076"/>
                  </a:lnTo>
                  <a:lnTo>
                    <a:pt x="0" y="676"/>
                  </a:lnTo>
                  <a:lnTo>
                    <a:pt x="400" y="677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28697" name="Group 32"/>
            <p:cNvGrpSpPr/>
            <p:nvPr/>
          </p:nvGrpSpPr>
          <p:grpSpPr>
            <a:xfrm>
              <a:off x="751" y="1686"/>
              <a:ext cx="1335" cy="658"/>
              <a:chOff x="751" y="1686"/>
              <a:chExt cx="1335" cy="658"/>
            </a:xfrm>
          </p:grpSpPr>
          <p:sp>
            <p:nvSpPr>
              <p:cNvPr id="28791" name="Rectangle 30"/>
              <p:cNvSpPr>
                <a:spLocks noChangeArrowheads="1"/>
              </p:cNvSpPr>
              <p:nvPr/>
            </p:nvSpPr>
            <p:spPr bwMode="auto">
              <a:xfrm>
                <a:off x="751" y="1686"/>
                <a:ext cx="1335" cy="658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92" name="Rectangle 31"/>
              <p:cNvSpPr>
                <a:spLocks noChangeArrowheads="1"/>
              </p:cNvSpPr>
              <p:nvPr/>
            </p:nvSpPr>
            <p:spPr bwMode="auto">
              <a:xfrm>
                <a:off x="751" y="1686"/>
                <a:ext cx="1335" cy="658"/>
              </a:xfrm>
              <a:prstGeom prst="rect">
                <a:avLst/>
              </a:prstGeom>
              <a:noFill/>
              <a:ln w="11113" cap="rnd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698" name="Rectangle 33"/>
            <p:cNvSpPr>
              <a:spLocks noChangeArrowheads="1"/>
            </p:cNvSpPr>
            <p:nvPr/>
          </p:nvSpPr>
          <p:spPr bwMode="auto">
            <a:xfrm>
              <a:off x="762" y="1755"/>
              <a:ext cx="44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心理治疗：</a:t>
              </a:r>
              <a:endParaRPr lang="zh-CN" altLang="en-US"/>
            </a:p>
          </p:txBody>
        </p:sp>
        <p:sp>
          <p:nvSpPr>
            <p:cNvPr id="28699" name="Rectangle 34"/>
            <p:cNvSpPr>
              <a:spLocks noChangeArrowheads="1"/>
            </p:cNvSpPr>
            <p:nvPr/>
          </p:nvSpPr>
          <p:spPr bwMode="auto">
            <a:xfrm>
              <a:off x="1215" y="1752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00" name="Rectangle 35"/>
            <p:cNvSpPr>
              <a:spLocks noChangeArrowheads="1"/>
            </p:cNvSpPr>
            <p:nvPr/>
          </p:nvSpPr>
          <p:spPr bwMode="auto">
            <a:xfrm flipH="1">
              <a:off x="1044" y="1898"/>
              <a:ext cx="0" cy="7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 altLang="zh-CN"/>
            </a:p>
          </p:txBody>
        </p:sp>
        <p:sp>
          <p:nvSpPr>
            <p:cNvPr id="28701" name="Rectangle 36"/>
            <p:cNvSpPr>
              <a:spLocks noChangeArrowheads="1"/>
            </p:cNvSpPr>
            <p:nvPr/>
          </p:nvSpPr>
          <p:spPr bwMode="auto">
            <a:xfrm>
              <a:off x="1056" y="1898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02" name="Rectangle 37"/>
            <p:cNvSpPr>
              <a:spLocks noChangeArrowheads="1"/>
            </p:cNvSpPr>
            <p:nvPr/>
          </p:nvSpPr>
          <p:spPr bwMode="auto">
            <a:xfrm>
              <a:off x="805" y="1898"/>
              <a:ext cx="516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认知行为治疗</a:t>
              </a:r>
              <a:endParaRPr lang="en-US" altLang="zh-CN"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28703" name="Rectangle 38"/>
            <p:cNvSpPr>
              <a:spLocks noChangeArrowheads="1"/>
            </p:cNvSpPr>
            <p:nvPr/>
          </p:nvSpPr>
          <p:spPr bwMode="auto">
            <a:xfrm flipH="1">
              <a:off x="1375" y="1901"/>
              <a:ext cx="0" cy="7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704" name="Rectangle 41"/>
            <p:cNvSpPr>
              <a:spLocks noChangeArrowheads="1"/>
            </p:cNvSpPr>
            <p:nvPr/>
          </p:nvSpPr>
          <p:spPr bwMode="auto">
            <a:xfrm>
              <a:off x="732" y="2046"/>
              <a:ext cx="946" cy="23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（每周</a:t>
              </a:r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1</a:t>
              </a:r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次，持续</a:t>
              </a:r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4</a:t>
              </a:r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个月；</a:t>
              </a:r>
              <a:endParaRPr lang="en-US" altLang="zh-CN" sz="1100" baseline="0">
                <a:solidFill>
                  <a:srgbClr val="000000"/>
                </a:solidFill>
                <a:latin typeface="黑体" pitchFamily="2" charset="-122"/>
                <a:ea typeface="黑体" pitchFamily="2" charset="-122"/>
              </a:endParaRPr>
            </a:p>
            <a:p>
              <a:pPr algn="l"/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  </a:t>
              </a:r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定期评价疗效）</a:t>
              </a:r>
              <a:endParaRPr lang="zh-CN" altLang="en-US"/>
            </a:p>
          </p:txBody>
        </p:sp>
        <p:sp>
          <p:nvSpPr>
            <p:cNvPr id="28705" name="Rectangle 43"/>
            <p:cNvSpPr>
              <a:spLocks noChangeArrowheads="1"/>
            </p:cNvSpPr>
            <p:nvPr/>
          </p:nvSpPr>
          <p:spPr bwMode="auto">
            <a:xfrm>
              <a:off x="1790" y="2043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grpSp>
          <p:nvGrpSpPr>
            <p:cNvPr id="28706" name="Group 46"/>
            <p:cNvGrpSpPr/>
            <p:nvPr/>
          </p:nvGrpSpPr>
          <p:grpSpPr>
            <a:xfrm>
              <a:off x="2321" y="1686"/>
              <a:ext cx="2964" cy="950"/>
              <a:chOff x="2321" y="1686"/>
              <a:chExt cx="2872" cy="950"/>
            </a:xfrm>
          </p:grpSpPr>
          <p:sp>
            <p:nvSpPr>
              <p:cNvPr id="28789" name="Rectangle 44"/>
              <p:cNvSpPr>
                <a:spLocks noChangeArrowheads="1"/>
              </p:cNvSpPr>
              <p:nvPr/>
            </p:nvSpPr>
            <p:spPr bwMode="auto">
              <a:xfrm>
                <a:off x="2321" y="1686"/>
                <a:ext cx="2827" cy="95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90" name="Rectangle 45"/>
              <p:cNvSpPr>
                <a:spLocks noChangeArrowheads="1"/>
              </p:cNvSpPr>
              <p:nvPr/>
            </p:nvSpPr>
            <p:spPr bwMode="auto">
              <a:xfrm>
                <a:off x="2321" y="1686"/>
                <a:ext cx="2872" cy="950"/>
              </a:xfrm>
              <a:prstGeom prst="rect">
                <a:avLst/>
              </a:prstGeom>
              <a:noFill/>
              <a:ln w="11113" cap="rnd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707" name="Rectangle 47"/>
            <p:cNvSpPr>
              <a:spLocks noChangeArrowheads="1"/>
            </p:cNvSpPr>
            <p:nvPr/>
          </p:nvSpPr>
          <p:spPr bwMode="auto">
            <a:xfrm>
              <a:off x="2362" y="1755"/>
              <a:ext cx="44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药物治疗：</a:t>
              </a:r>
              <a:endParaRPr lang="zh-CN" altLang="en-US"/>
            </a:p>
          </p:txBody>
        </p:sp>
        <p:sp>
          <p:nvSpPr>
            <p:cNvPr id="28708" name="Rectangle 48"/>
            <p:cNvSpPr>
              <a:spLocks noChangeArrowheads="1"/>
            </p:cNvSpPr>
            <p:nvPr/>
          </p:nvSpPr>
          <p:spPr bwMode="auto">
            <a:xfrm>
              <a:off x="2785" y="1752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09" name="Rectangle 49"/>
            <p:cNvSpPr>
              <a:spLocks noChangeArrowheads="1"/>
            </p:cNvSpPr>
            <p:nvPr/>
          </p:nvSpPr>
          <p:spPr bwMode="auto">
            <a:xfrm>
              <a:off x="2323" y="1901"/>
              <a:ext cx="281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根据患者年龄、既往治疗史、患者的意愿、自杀风险、治疗成本选择药物</a:t>
              </a:r>
              <a:endParaRPr lang="zh-CN" altLang="en-US"/>
            </a:p>
          </p:txBody>
        </p:sp>
        <p:sp>
          <p:nvSpPr>
            <p:cNvPr id="28710" name="Rectangle 50"/>
            <p:cNvSpPr>
              <a:spLocks noChangeArrowheads="1"/>
            </p:cNvSpPr>
            <p:nvPr/>
          </p:nvSpPr>
          <p:spPr bwMode="auto">
            <a:xfrm>
              <a:off x="4905" y="1898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11" name="Rectangle 51"/>
            <p:cNvSpPr>
              <a:spLocks noChangeArrowheads="1"/>
            </p:cNvSpPr>
            <p:nvPr/>
          </p:nvSpPr>
          <p:spPr bwMode="auto">
            <a:xfrm>
              <a:off x="2422" y="2044"/>
              <a:ext cx="7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Wingdings" pitchFamily="2" charset="2"/>
                </a:rPr>
                <a:t>Ø</a:t>
              </a:r>
              <a:endParaRPr lang="en-US" altLang="zh-CN"/>
            </a:p>
          </p:txBody>
        </p:sp>
        <p:sp>
          <p:nvSpPr>
            <p:cNvPr id="28712" name="Rectangle 52"/>
            <p:cNvSpPr>
              <a:spLocks noChangeArrowheads="1"/>
            </p:cNvSpPr>
            <p:nvPr/>
          </p:nvSpPr>
          <p:spPr bwMode="auto">
            <a:xfrm>
              <a:off x="2469" y="2044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13" name="Rectangle 53"/>
            <p:cNvSpPr>
              <a:spLocks noChangeArrowheads="1"/>
            </p:cNvSpPr>
            <p:nvPr/>
          </p:nvSpPr>
          <p:spPr bwMode="auto">
            <a:xfrm>
              <a:off x="2515" y="2047"/>
              <a:ext cx="1408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一线选择帕罗西汀、艾司西酞普兰（</a:t>
              </a:r>
              <a:endParaRPr lang="zh-CN" altLang="en-US"/>
            </a:p>
          </p:txBody>
        </p:sp>
        <p:sp>
          <p:nvSpPr>
            <p:cNvPr id="28714" name="Rectangle 54"/>
            <p:cNvSpPr>
              <a:spLocks noChangeArrowheads="1"/>
            </p:cNvSpPr>
            <p:nvPr/>
          </p:nvSpPr>
          <p:spPr bwMode="auto">
            <a:xfrm>
              <a:off x="3891" y="2053"/>
              <a:ext cx="172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SFDA</a:t>
              </a:r>
              <a:endParaRPr lang="en-US" altLang="zh-CN"/>
            </a:p>
          </p:txBody>
        </p:sp>
        <p:sp>
          <p:nvSpPr>
            <p:cNvPr id="28715" name="Rectangle 55"/>
            <p:cNvSpPr>
              <a:spLocks noChangeArrowheads="1"/>
            </p:cNvSpPr>
            <p:nvPr/>
          </p:nvSpPr>
          <p:spPr bwMode="auto">
            <a:xfrm>
              <a:off x="4066" y="2047"/>
              <a:ext cx="61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批准的适应证）</a:t>
              </a:r>
              <a:endParaRPr lang="zh-CN" altLang="en-US"/>
            </a:p>
          </p:txBody>
        </p:sp>
        <p:sp>
          <p:nvSpPr>
            <p:cNvPr id="28716" name="Rectangle 56"/>
            <p:cNvSpPr>
              <a:spLocks noChangeArrowheads="1"/>
            </p:cNvSpPr>
            <p:nvPr/>
          </p:nvSpPr>
          <p:spPr bwMode="auto">
            <a:xfrm>
              <a:off x="4602" y="2044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17" name="Rectangle 57"/>
            <p:cNvSpPr>
              <a:spLocks noChangeArrowheads="1"/>
            </p:cNvSpPr>
            <p:nvPr/>
          </p:nvSpPr>
          <p:spPr bwMode="auto">
            <a:xfrm>
              <a:off x="2422" y="2191"/>
              <a:ext cx="7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Wingdings" pitchFamily="2" charset="2"/>
                </a:rPr>
                <a:t>Ø</a:t>
              </a:r>
              <a:endParaRPr lang="en-US" altLang="zh-CN"/>
            </a:p>
          </p:txBody>
        </p:sp>
        <p:sp>
          <p:nvSpPr>
            <p:cNvPr id="28718" name="Rectangle 58"/>
            <p:cNvSpPr>
              <a:spLocks noChangeArrowheads="1"/>
            </p:cNvSpPr>
            <p:nvPr/>
          </p:nvSpPr>
          <p:spPr bwMode="auto">
            <a:xfrm>
              <a:off x="2469" y="2191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19" name="Rectangle 59"/>
            <p:cNvSpPr>
              <a:spLocks noChangeArrowheads="1"/>
            </p:cNvSpPr>
            <p:nvPr/>
          </p:nvSpPr>
          <p:spPr bwMode="auto">
            <a:xfrm>
              <a:off x="2539" y="2194"/>
              <a:ext cx="70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二线选择氯米帕明</a:t>
              </a:r>
              <a:endParaRPr lang="zh-CN" altLang="en-US"/>
            </a:p>
          </p:txBody>
        </p:sp>
        <p:sp>
          <p:nvSpPr>
            <p:cNvPr id="28720" name="Rectangle 60"/>
            <p:cNvSpPr>
              <a:spLocks noChangeArrowheads="1"/>
            </p:cNvSpPr>
            <p:nvPr/>
          </p:nvSpPr>
          <p:spPr bwMode="auto">
            <a:xfrm>
              <a:off x="3204" y="2191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21" name="Rectangle 61"/>
            <p:cNvSpPr>
              <a:spLocks noChangeArrowheads="1"/>
            </p:cNvSpPr>
            <p:nvPr/>
          </p:nvSpPr>
          <p:spPr bwMode="auto">
            <a:xfrm>
              <a:off x="2406" y="2340"/>
              <a:ext cx="44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治疗时告知</a:t>
              </a:r>
              <a:endParaRPr lang="zh-CN" altLang="en-US"/>
            </a:p>
          </p:txBody>
        </p:sp>
        <p:sp>
          <p:nvSpPr>
            <p:cNvPr id="28722" name="Rectangle 62"/>
            <p:cNvSpPr>
              <a:spLocks noChangeArrowheads="1"/>
            </p:cNvSpPr>
            <p:nvPr/>
          </p:nvSpPr>
          <p:spPr bwMode="auto">
            <a:xfrm>
              <a:off x="2777" y="2340"/>
              <a:ext cx="2552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患者可能的不良反应、停药反应、起效时间、疗程以及合并用药；</a:t>
              </a:r>
              <a:endParaRPr lang="zh-CN" altLang="en-US"/>
            </a:p>
          </p:txBody>
        </p:sp>
        <p:sp>
          <p:nvSpPr>
            <p:cNvPr id="28723" name="Rectangle 63"/>
            <p:cNvSpPr>
              <a:spLocks noChangeArrowheads="1"/>
            </p:cNvSpPr>
            <p:nvPr/>
          </p:nvSpPr>
          <p:spPr bwMode="auto">
            <a:xfrm>
              <a:off x="5062" y="2337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24" name="Rectangle 64"/>
            <p:cNvSpPr>
              <a:spLocks noChangeArrowheads="1"/>
            </p:cNvSpPr>
            <p:nvPr/>
          </p:nvSpPr>
          <p:spPr bwMode="auto">
            <a:xfrm>
              <a:off x="2404" y="2486"/>
              <a:ext cx="61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急性期坚持治疗</a:t>
              </a:r>
              <a:endParaRPr lang="zh-CN" altLang="en-US"/>
            </a:p>
          </p:txBody>
        </p:sp>
        <p:sp>
          <p:nvSpPr>
            <p:cNvPr id="28725" name="Rectangle 65"/>
            <p:cNvSpPr>
              <a:spLocks noChangeArrowheads="1"/>
            </p:cNvSpPr>
            <p:nvPr/>
          </p:nvSpPr>
          <p:spPr bwMode="auto">
            <a:xfrm>
              <a:off x="3063" y="2483"/>
              <a:ext cx="88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12</a:t>
              </a:r>
              <a:endParaRPr lang="en-US" altLang="zh-CN"/>
            </a:p>
          </p:txBody>
        </p:sp>
        <p:sp>
          <p:nvSpPr>
            <p:cNvPr id="28726" name="Rectangle 66"/>
            <p:cNvSpPr>
              <a:spLocks noChangeArrowheads="1"/>
            </p:cNvSpPr>
            <p:nvPr/>
          </p:nvSpPr>
          <p:spPr bwMode="auto">
            <a:xfrm>
              <a:off x="3129" y="2486"/>
              <a:ext cx="1892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周，定期评价疗效；早期可以合并苯二氮卓类药；</a:t>
              </a:r>
            </a:p>
          </p:txBody>
        </p:sp>
        <p:sp>
          <p:nvSpPr>
            <p:cNvPr id="28727" name="Rectangle 67"/>
            <p:cNvSpPr>
              <a:spLocks noChangeArrowheads="1"/>
            </p:cNvSpPr>
            <p:nvPr/>
          </p:nvSpPr>
          <p:spPr bwMode="auto">
            <a:xfrm>
              <a:off x="4788" y="2483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28" name="Freeform 68"/>
            <p:cNvSpPr>
              <a:spLocks noEditPoints="1"/>
            </p:cNvSpPr>
            <p:nvPr/>
          </p:nvSpPr>
          <p:spPr bwMode="auto">
            <a:xfrm>
              <a:off x="1118" y="2339"/>
              <a:ext cx="52" cy="297"/>
            </a:xfrm>
            <a:custGeom>
              <a:gdLst>
                <a:gd name="T0" fmla="*/ 0 w 800"/>
                <a:gd name="T1" fmla="*/ 0 h 4226"/>
                <a:gd name="T2" fmla="*/ 0 w 800"/>
                <a:gd name="T3" fmla="*/ 0 h 4226"/>
                <a:gd name="T4" fmla="*/ 0 w 800"/>
                <a:gd name="T5" fmla="*/ 0 h 4226"/>
                <a:gd name="T6" fmla="*/ 0 w 800"/>
                <a:gd name="T7" fmla="*/ 0 h 4226"/>
                <a:gd name="T8" fmla="*/ 0 w 800"/>
                <a:gd name="T9" fmla="*/ 0 h 4226"/>
                <a:gd name="T10" fmla="*/ 0 w 800"/>
                <a:gd name="T11" fmla="*/ 0 h 4226"/>
                <a:gd name="T12" fmla="*/ 0 w 800"/>
                <a:gd name="T13" fmla="*/ 0 h 4226"/>
                <a:gd name="T14" fmla="*/ 0 w 800"/>
                <a:gd name="T15" fmla="*/ 0 h 4226"/>
                <a:gd name="T16" fmla="*/ 0 w 800"/>
                <a:gd name="T17" fmla="*/ 0 h 4226"/>
                <a:gd name="T18" fmla="*/ 0 w 800"/>
                <a:gd name="T19" fmla="*/ 0 h 4226"/>
                <a:gd name="T20" fmla="*/ 0 w 800"/>
                <a:gd name="T21" fmla="*/ 0 h 422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00"/>
                <a:gd name="T34" fmla="*/ 0 h 4226"/>
                <a:gd name="T35" fmla="*/ 800 w 800"/>
                <a:gd name="T36" fmla="*/ 4226 h 422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00" h="4226">
                  <a:moveTo>
                    <a:pt x="461" y="66"/>
                  </a:moveTo>
                  <a:lnTo>
                    <a:pt x="467" y="3560"/>
                  </a:lnTo>
                  <a:cubicBezTo>
                    <a:pt x="467" y="3597"/>
                    <a:pt x="437" y="3626"/>
                    <a:pt x="401" y="3626"/>
                  </a:cubicBezTo>
                  <a:cubicBezTo>
                    <a:pt x="364" y="3627"/>
                    <a:pt x="334" y="3597"/>
                    <a:pt x="334" y="3560"/>
                  </a:cubicBezTo>
                  <a:lnTo>
                    <a:pt x="328" y="67"/>
                  </a:lnTo>
                  <a:cubicBezTo>
                    <a:pt x="328" y="30"/>
                    <a:pt x="358" y="0"/>
                    <a:pt x="395" y="0"/>
                  </a:cubicBezTo>
                  <a:cubicBezTo>
                    <a:pt x="432" y="0"/>
                    <a:pt x="461" y="30"/>
                    <a:pt x="461" y="66"/>
                  </a:cubicBezTo>
                  <a:close/>
                  <a:moveTo>
                    <a:pt x="800" y="3426"/>
                  </a:moveTo>
                  <a:lnTo>
                    <a:pt x="401" y="4226"/>
                  </a:lnTo>
                  <a:lnTo>
                    <a:pt x="0" y="3427"/>
                  </a:lnTo>
                  <a:lnTo>
                    <a:pt x="800" y="3426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729" name="Freeform 69"/>
            <p:cNvSpPr>
              <a:spLocks noEditPoints="1"/>
            </p:cNvSpPr>
            <p:nvPr/>
          </p:nvSpPr>
          <p:spPr bwMode="auto">
            <a:xfrm>
              <a:off x="2081" y="1951"/>
              <a:ext cx="240" cy="56"/>
            </a:xfrm>
            <a:custGeom>
              <a:gdLst>
                <a:gd name="T0" fmla="*/ 0 w 3667"/>
                <a:gd name="T1" fmla="*/ 0 h 800"/>
                <a:gd name="T2" fmla="*/ 0 w 3667"/>
                <a:gd name="T3" fmla="*/ 0 h 800"/>
                <a:gd name="T4" fmla="*/ 0 w 3667"/>
                <a:gd name="T5" fmla="*/ 0 h 800"/>
                <a:gd name="T6" fmla="*/ 0 w 3667"/>
                <a:gd name="T7" fmla="*/ 0 h 800"/>
                <a:gd name="T8" fmla="*/ 0 w 3667"/>
                <a:gd name="T9" fmla="*/ 0 h 800"/>
                <a:gd name="T10" fmla="*/ 0 w 3667"/>
                <a:gd name="T11" fmla="*/ 0 h 800"/>
                <a:gd name="T12" fmla="*/ 0 w 3667"/>
                <a:gd name="T13" fmla="*/ 0 h 800"/>
                <a:gd name="T14" fmla="*/ 0 w 3667"/>
                <a:gd name="T15" fmla="*/ 0 h 800"/>
                <a:gd name="T16" fmla="*/ 0 w 3667"/>
                <a:gd name="T17" fmla="*/ 0 h 800"/>
                <a:gd name="T18" fmla="*/ 0 w 3667"/>
                <a:gd name="T19" fmla="*/ 0 h 800"/>
                <a:gd name="T20" fmla="*/ 0 w 3667"/>
                <a:gd name="T21" fmla="*/ 0 h 80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667"/>
                <a:gd name="T34" fmla="*/ 0 h 800"/>
                <a:gd name="T35" fmla="*/ 3667 w 3667"/>
                <a:gd name="T36" fmla="*/ 800 h 800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667" h="800">
                  <a:moveTo>
                    <a:pt x="67" y="328"/>
                  </a:moveTo>
                  <a:lnTo>
                    <a:pt x="3000" y="333"/>
                  </a:lnTo>
                  <a:cubicBezTo>
                    <a:pt x="3037" y="333"/>
                    <a:pt x="3067" y="363"/>
                    <a:pt x="3067" y="400"/>
                  </a:cubicBezTo>
                  <a:cubicBezTo>
                    <a:pt x="3067" y="437"/>
                    <a:pt x="3037" y="467"/>
                    <a:pt x="3000" y="467"/>
                  </a:cubicBezTo>
                  <a:lnTo>
                    <a:pt x="67" y="461"/>
                  </a:lnTo>
                  <a:cubicBezTo>
                    <a:pt x="30" y="461"/>
                    <a:pt x="0" y="431"/>
                    <a:pt x="0" y="394"/>
                  </a:cubicBezTo>
                  <a:cubicBezTo>
                    <a:pt x="0" y="358"/>
                    <a:pt x="30" y="328"/>
                    <a:pt x="67" y="328"/>
                  </a:cubicBezTo>
                  <a:close/>
                  <a:moveTo>
                    <a:pt x="2868" y="0"/>
                  </a:moveTo>
                  <a:lnTo>
                    <a:pt x="3667" y="401"/>
                  </a:lnTo>
                  <a:lnTo>
                    <a:pt x="2866" y="800"/>
                  </a:lnTo>
                  <a:lnTo>
                    <a:pt x="2868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730" name="Rectangle 70"/>
            <p:cNvSpPr>
              <a:spLocks noChangeArrowheads="1"/>
            </p:cNvSpPr>
            <p:nvPr/>
          </p:nvSpPr>
          <p:spPr bwMode="auto">
            <a:xfrm>
              <a:off x="2098" y="2042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无效</a:t>
              </a:r>
              <a:endParaRPr lang="zh-CN" altLang="en-US"/>
            </a:p>
          </p:txBody>
        </p:sp>
        <p:sp>
          <p:nvSpPr>
            <p:cNvPr id="28731" name="Rectangle 71"/>
            <p:cNvSpPr>
              <a:spLocks noChangeArrowheads="1"/>
            </p:cNvSpPr>
            <p:nvPr/>
          </p:nvSpPr>
          <p:spPr bwMode="auto">
            <a:xfrm>
              <a:off x="2286" y="2039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32" name="Rectangle 72"/>
            <p:cNvSpPr>
              <a:spLocks noChangeArrowheads="1"/>
            </p:cNvSpPr>
            <p:nvPr/>
          </p:nvSpPr>
          <p:spPr bwMode="auto">
            <a:xfrm>
              <a:off x="920" y="2430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有效</a:t>
              </a:r>
              <a:endParaRPr lang="zh-CN" altLang="en-US"/>
            </a:p>
          </p:txBody>
        </p:sp>
        <p:sp>
          <p:nvSpPr>
            <p:cNvPr id="28733" name="Rectangle 73"/>
            <p:cNvSpPr>
              <a:spLocks noChangeArrowheads="1"/>
            </p:cNvSpPr>
            <p:nvPr/>
          </p:nvSpPr>
          <p:spPr bwMode="auto">
            <a:xfrm>
              <a:off x="1108" y="2477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34" name="Rectangle 74"/>
            <p:cNvSpPr>
              <a:spLocks noChangeArrowheads="1"/>
            </p:cNvSpPr>
            <p:nvPr/>
          </p:nvSpPr>
          <p:spPr bwMode="auto">
            <a:xfrm>
              <a:off x="4767" y="2700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有效</a:t>
              </a:r>
              <a:endParaRPr lang="zh-CN" altLang="en-US"/>
            </a:p>
          </p:txBody>
        </p:sp>
        <p:sp>
          <p:nvSpPr>
            <p:cNvPr id="28735" name="Rectangle 75"/>
            <p:cNvSpPr>
              <a:spLocks noChangeArrowheads="1"/>
            </p:cNvSpPr>
            <p:nvPr/>
          </p:nvSpPr>
          <p:spPr bwMode="auto">
            <a:xfrm>
              <a:off x="4955" y="2697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36" name="Freeform 76"/>
            <p:cNvSpPr>
              <a:spLocks noEditPoints="1"/>
            </p:cNvSpPr>
            <p:nvPr/>
          </p:nvSpPr>
          <p:spPr bwMode="auto">
            <a:xfrm>
              <a:off x="4729" y="2631"/>
              <a:ext cx="52" cy="224"/>
            </a:xfrm>
            <a:custGeom>
              <a:gdLst>
                <a:gd name="T0" fmla="*/ 0 w 400"/>
                <a:gd name="T1" fmla="*/ 0 h 1593"/>
                <a:gd name="T2" fmla="*/ 0 w 400"/>
                <a:gd name="T3" fmla="*/ 0 h 1593"/>
                <a:gd name="T4" fmla="*/ 0 w 400"/>
                <a:gd name="T5" fmla="*/ 0 h 1593"/>
                <a:gd name="T6" fmla="*/ 0 w 400"/>
                <a:gd name="T7" fmla="*/ 0 h 1593"/>
                <a:gd name="T8" fmla="*/ 0 w 400"/>
                <a:gd name="T9" fmla="*/ 0 h 1593"/>
                <a:gd name="T10" fmla="*/ 0 w 400"/>
                <a:gd name="T11" fmla="*/ 0 h 1593"/>
                <a:gd name="T12" fmla="*/ 0 w 400"/>
                <a:gd name="T13" fmla="*/ 0 h 1593"/>
                <a:gd name="T14" fmla="*/ 0 w 400"/>
                <a:gd name="T15" fmla="*/ 0 h 1593"/>
                <a:gd name="T16" fmla="*/ 0 w 400"/>
                <a:gd name="T17" fmla="*/ 0 h 1593"/>
                <a:gd name="T18" fmla="*/ 0 w 400"/>
                <a:gd name="T19" fmla="*/ 0 h 1593"/>
                <a:gd name="T20" fmla="*/ 0 w 400"/>
                <a:gd name="T21" fmla="*/ 0 h 159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00"/>
                <a:gd name="T34" fmla="*/ 0 h 1593"/>
                <a:gd name="T35" fmla="*/ 400 w 400"/>
                <a:gd name="T36" fmla="*/ 1593 h 1593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00" h="1592">
                  <a:moveTo>
                    <a:pt x="231" y="33"/>
                  </a:moveTo>
                  <a:lnTo>
                    <a:pt x="234" y="1260"/>
                  </a:lnTo>
                  <a:cubicBezTo>
                    <a:pt x="234" y="1278"/>
                    <a:pt x="219" y="1293"/>
                    <a:pt x="200" y="1293"/>
                  </a:cubicBezTo>
                  <a:cubicBezTo>
                    <a:pt x="182" y="1294"/>
                    <a:pt x="167" y="1279"/>
                    <a:pt x="167" y="1260"/>
                  </a:cubicBezTo>
                  <a:lnTo>
                    <a:pt x="164" y="34"/>
                  </a:lnTo>
                  <a:cubicBezTo>
                    <a:pt x="164" y="15"/>
                    <a:pt x="179" y="0"/>
                    <a:pt x="198" y="0"/>
                  </a:cubicBezTo>
                  <a:cubicBezTo>
                    <a:pt x="216" y="0"/>
                    <a:pt x="231" y="15"/>
                    <a:pt x="231" y="33"/>
                  </a:cubicBezTo>
                  <a:close/>
                  <a:moveTo>
                    <a:pt x="400" y="1193"/>
                  </a:moveTo>
                  <a:lnTo>
                    <a:pt x="201" y="1593"/>
                  </a:lnTo>
                  <a:lnTo>
                    <a:pt x="0" y="1194"/>
                  </a:lnTo>
                  <a:lnTo>
                    <a:pt x="400" y="1193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28737" name="Group 79"/>
            <p:cNvGrpSpPr/>
            <p:nvPr/>
          </p:nvGrpSpPr>
          <p:grpSpPr>
            <a:xfrm>
              <a:off x="4441" y="2855"/>
              <a:ext cx="798" cy="366"/>
              <a:chOff x="4441" y="2855"/>
              <a:chExt cx="707" cy="366"/>
            </a:xfrm>
          </p:grpSpPr>
          <p:sp>
            <p:nvSpPr>
              <p:cNvPr id="28787" name="Rectangle 77"/>
              <p:cNvSpPr>
                <a:spLocks noChangeArrowheads="1"/>
              </p:cNvSpPr>
              <p:nvPr/>
            </p:nvSpPr>
            <p:spPr bwMode="auto">
              <a:xfrm>
                <a:off x="4441" y="2855"/>
                <a:ext cx="707" cy="366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88" name="Rectangle 78"/>
              <p:cNvSpPr>
                <a:spLocks noChangeArrowheads="1"/>
              </p:cNvSpPr>
              <p:nvPr/>
            </p:nvSpPr>
            <p:spPr bwMode="auto">
              <a:xfrm>
                <a:off x="4441" y="2855"/>
                <a:ext cx="707" cy="366"/>
              </a:xfrm>
              <a:prstGeom prst="rect">
                <a:avLst/>
              </a:prstGeom>
              <a:noFill/>
              <a:ln w="11113" cap="rnd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738" name="Rectangle 80"/>
            <p:cNvSpPr>
              <a:spLocks noChangeArrowheads="1"/>
            </p:cNvSpPr>
            <p:nvPr/>
          </p:nvSpPr>
          <p:spPr bwMode="auto">
            <a:xfrm>
              <a:off x="4458" y="2925"/>
              <a:ext cx="61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继续以有效剂量</a:t>
              </a:r>
              <a:endParaRPr lang="zh-CN" altLang="en-US"/>
            </a:p>
          </p:txBody>
        </p:sp>
        <p:sp>
          <p:nvSpPr>
            <p:cNvPr id="28739" name="Rectangle 81"/>
            <p:cNvSpPr>
              <a:spLocks noChangeArrowheads="1"/>
            </p:cNvSpPr>
            <p:nvPr/>
          </p:nvSpPr>
          <p:spPr bwMode="auto">
            <a:xfrm>
              <a:off x="4481" y="3071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治疗</a:t>
              </a:r>
              <a:endParaRPr lang="zh-CN" altLang="en-US"/>
            </a:p>
          </p:txBody>
        </p:sp>
        <p:sp>
          <p:nvSpPr>
            <p:cNvPr id="28740" name="Rectangle 82"/>
            <p:cNvSpPr>
              <a:spLocks noChangeArrowheads="1"/>
            </p:cNvSpPr>
            <p:nvPr/>
          </p:nvSpPr>
          <p:spPr bwMode="auto">
            <a:xfrm>
              <a:off x="4692" y="3068"/>
              <a:ext cx="4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6</a:t>
              </a:r>
              <a:endParaRPr lang="en-US" altLang="zh-CN"/>
            </a:p>
          </p:txBody>
        </p:sp>
        <p:sp>
          <p:nvSpPr>
            <p:cNvPr id="28741" name="Rectangle 83"/>
            <p:cNvSpPr>
              <a:spLocks noChangeArrowheads="1"/>
            </p:cNvSpPr>
            <p:nvPr/>
          </p:nvSpPr>
          <p:spPr bwMode="auto">
            <a:xfrm>
              <a:off x="4745" y="3071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个月</a:t>
              </a:r>
              <a:endParaRPr lang="zh-CN" altLang="en-US"/>
            </a:p>
          </p:txBody>
        </p:sp>
        <p:sp>
          <p:nvSpPr>
            <p:cNvPr id="28742" name="Rectangle 84"/>
            <p:cNvSpPr>
              <a:spLocks noChangeArrowheads="1"/>
            </p:cNvSpPr>
            <p:nvPr/>
          </p:nvSpPr>
          <p:spPr bwMode="auto">
            <a:xfrm>
              <a:off x="4960" y="3068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-</a:t>
              </a:r>
              <a:endParaRPr lang="en-US" altLang="zh-CN"/>
            </a:p>
          </p:txBody>
        </p:sp>
        <p:sp>
          <p:nvSpPr>
            <p:cNvPr id="28743" name="Rectangle 85"/>
            <p:cNvSpPr>
              <a:spLocks noChangeArrowheads="1"/>
            </p:cNvSpPr>
            <p:nvPr/>
          </p:nvSpPr>
          <p:spPr bwMode="auto">
            <a:xfrm>
              <a:off x="5013" y="3068"/>
              <a:ext cx="4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1</a:t>
              </a:r>
              <a:endParaRPr lang="en-US" altLang="zh-CN"/>
            </a:p>
          </p:txBody>
        </p:sp>
        <p:sp>
          <p:nvSpPr>
            <p:cNvPr id="28744" name="Rectangle 86"/>
            <p:cNvSpPr>
              <a:spLocks noChangeArrowheads="1"/>
            </p:cNvSpPr>
            <p:nvPr/>
          </p:nvSpPr>
          <p:spPr bwMode="auto">
            <a:xfrm>
              <a:off x="5060" y="3071"/>
              <a:ext cx="88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年</a:t>
              </a:r>
              <a:endParaRPr lang="zh-CN" altLang="en-US"/>
            </a:p>
          </p:txBody>
        </p:sp>
        <p:sp>
          <p:nvSpPr>
            <p:cNvPr id="28745" name="Rectangle 87"/>
            <p:cNvSpPr>
              <a:spLocks noChangeArrowheads="1"/>
            </p:cNvSpPr>
            <p:nvPr/>
          </p:nvSpPr>
          <p:spPr bwMode="auto">
            <a:xfrm>
              <a:off x="5149" y="3068"/>
              <a:ext cx="4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*</a:t>
              </a:r>
              <a:endParaRPr lang="en-US" altLang="zh-CN"/>
            </a:p>
          </p:txBody>
        </p:sp>
        <p:sp>
          <p:nvSpPr>
            <p:cNvPr id="28746" name="Rectangle 88"/>
            <p:cNvSpPr>
              <a:spLocks noChangeArrowheads="1"/>
            </p:cNvSpPr>
            <p:nvPr/>
          </p:nvSpPr>
          <p:spPr bwMode="auto">
            <a:xfrm>
              <a:off x="5206" y="3068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47" name="Rectangle 89"/>
            <p:cNvSpPr>
              <a:spLocks noChangeArrowheads="1"/>
            </p:cNvSpPr>
            <p:nvPr/>
          </p:nvSpPr>
          <p:spPr bwMode="auto">
            <a:xfrm>
              <a:off x="2804" y="2700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无效</a:t>
              </a:r>
              <a:endParaRPr lang="zh-CN" altLang="en-US"/>
            </a:p>
          </p:txBody>
        </p:sp>
        <p:sp>
          <p:nvSpPr>
            <p:cNvPr id="28748" name="Rectangle 90"/>
            <p:cNvSpPr>
              <a:spLocks noChangeArrowheads="1"/>
            </p:cNvSpPr>
            <p:nvPr/>
          </p:nvSpPr>
          <p:spPr bwMode="auto">
            <a:xfrm>
              <a:off x="2992" y="2697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49" name="Freeform 91"/>
            <p:cNvSpPr>
              <a:spLocks noEditPoints="1"/>
            </p:cNvSpPr>
            <p:nvPr/>
          </p:nvSpPr>
          <p:spPr bwMode="auto">
            <a:xfrm>
              <a:off x="2766" y="2631"/>
              <a:ext cx="53" cy="224"/>
            </a:xfrm>
            <a:custGeom>
              <a:gdLst>
                <a:gd name="T0" fmla="*/ 0 w 800"/>
                <a:gd name="T1" fmla="*/ 0 h 3186"/>
                <a:gd name="T2" fmla="*/ 0 w 800"/>
                <a:gd name="T3" fmla="*/ 0 h 3186"/>
                <a:gd name="T4" fmla="*/ 0 w 800"/>
                <a:gd name="T5" fmla="*/ 0 h 3186"/>
                <a:gd name="T6" fmla="*/ 0 w 800"/>
                <a:gd name="T7" fmla="*/ 0 h 3186"/>
                <a:gd name="T8" fmla="*/ 0 w 800"/>
                <a:gd name="T9" fmla="*/ 0 h 3186"/>
                <a:gd name="T10" fmla="*/ 0 w 800"/>
                <a:gd name="T11" fmla="*/ 0 h 3186"/>
                <a:gd name="T12" fmla="*/ 0 w 800"/>
                <a:gd name="T13" fmla="*/ 0 h 3186"/>
                <a:gd name="T14" fmla="*/ 0 w 800"/>
                <a:gd name="T15" fmla="*/ 0 h 3186"/>
                <a:gd name="T16" fmla="*/ 0 w 800"/>
                <a:gd name="T17" fmla="*/ 0 h 3186"/>
                <a:gd name="T18" fmla="*/ 0 w 800"/>
                <a:gd name="T19" fmla="*/ 0 h 3186"/>
                <a:gd name="T20" fmla="*/ 0 w 800"/>
                <a:gd name="T21" fmla="*/ 0 h 31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00"/>
                <a:gd name="T34" fmla="*/ 0 h 3186"/>
                <a:gd name="T35" fmla="*/ 800 w 800"/>
                <a:gd name="T36" fmla="*/ 3186 h 318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00" h="3185">
                  <a:moveTo>
                    <a:pt x="461" y="66"/>
                  </a:moveTo>
                  <a:lnTo>
                    <a:pt x="467" y="2520"/>
                  </a:lnTo>
                  <a:cubicBezTo>
                    <a:pt x="467" y="2556"/>
                    <a:pt x="437" y="2586"/>
                    <a:pt x="400" y="2586"/>
                  </a:cubicBezTo>
                  <a:cubicBezTo>
                    <a:pt x="363" y="2587"/>
                    <a:pt x="333" y="2557"/>
                    <a:pt x="333" y="2520"/>
                  </a:cubicBezTo>
                  <a:lnTo>
                    <a:pt x="328" y="67"/>
                  </a:lnTo>
                  <a:cubicBezTo>
                    <a:pt x="328" y="30"/>
                    <a:pt x="358" y="0"/>
                    <a:pt x="395" y="0"/>
                  </a:cubicBezTo>
                  <a:cubicBezTo>
                    <a:pt x="431" y="0"/>
                    <a:pt x="461" y="30"/>
                    <a:pt x="461" y="66"/>
                  </a:cubicBezTo>
                  <a:close/>
                  <a:moveTo>
                    <a:pt x="800" y="2386"/>
                  </a:moveTo>
                  <a:lnTo>
                    <a:pt x="401" y="3186"/>
                  </a:lnTo>
                  <a:lnTo>
                    <a:pt x="0" y="2387"/>
                  </a:lnTo>
                  <a:lnTo>
                    <a:pt x="800" y="2386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28750" name="Group 94"/>
            <p:cNvGrpSpPr/>
            <p:nvPr/>
          </p:nvGrpSpPr>
          <p:grpSpPr>
            <a:xfrm>
              <a:off x="1772" y="2855"/>
              <a:ext cx="2041" cy="366"/>
              <a:chOff x="1772" y="2855"/>
              <a:chExt cx="2041" cy="366"/>
            </a:xfrm>
          </p:grpSpPr>
          <p:sp>
            <p:nvSpPr>
              <p:cNvPr id="28785" name="Rectangle 92"/>
              <p:cNvSpPr>
                <a:spLocks noChangeArrowheads="1"/>
              </p:cNvSpPr>
              <p:nvPr/>
            </p:nvSpPr>
            <p:spPr bwMode="auto">
              <a:xfrm>
                <a:off x="1772" y="2855"/>
                <a:ext cx="2041" cy="366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86" name="Rectangle 93"/>
              <p:cNvSpPr>
                <a:spLocks noChangeArrowheads="1"/>
              </p:cNvSpPr>
              <p:nvPr/>
            </p:nvSpPr>
            <p:spPr bwMode="auto">
              <a:xfrm>
                <a:off x="1772" y="2855"/>
                <a:ext cx="2041" cy="366"/>
              </a:xfrm>
              <a:prstGeom prst="rect">
                <a:avLst/>
              </a:prstGeom>
              <a:noFill/>
              <a:ln w="11113" cap="rnd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751" name="Rectangle 95"/>
            <p:cNvSpPr>
              <a:spLocks noChangeArrowheads="1"/>
            </p:cNvSpPr>
            <p:nvPr/>
          </p:nvSpPr>
          <p:spPr bwMode="auto">
            <a:xfrm>
              <a:off x="1873" y="2922"/>
              <a:ext cx="7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Wingdings" pitchFamily="2" charset="2"/>
                </a:rPr>
                <a:t>Ø</a:t>
              </a:r>
              <a:endParaRPr lang="en-US" altLang="zh-CN"/>
            </a:p>
          </p:txBody>
        </p:sp>
        <p:sp>
          <p:nvSpPr>
            <p:cNvPr id="28752" name="Rectangle 96"/>
            <p:cNvSpPr>
              <a:spLocks noChangeArrowheads="1"/>
            </p:cNvSpPr>
            <p:nvPr/>
          </p:nvSpPr>
          <p:spPr bwMode="auto">
            <a:xfrm>
              <a:off x="1920" y="2922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53" name="Rectangle 97"/>
            <p:cNvSpPr>
              <a:spLocks noChangeArrowheads="1"/>
            </p:cNvSpPr>
            <p:nvPr/>
          </p:nvSpPr>
          <p:spPr bwMode="auto">
            <a:xfrm>
              <a:off x="1949" y="2925"/>
              <a:ext cx="352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换用其他</a:t>
              </a:r>
              <a:endParaRPr lang="zh-CN" altLang="en-US"/>
            </a:p>
          </p:txBody>
        </p:sp>
        <p:sp>
          <p:nvSpPr>
            <p:cNvPr id="28754" name="Rectangle 98"/>
            <p:cNvSpPr>
              <a:spLocks noChangeArrowheads="1"/>
            </p:cNvSpPr>
            <p:nvPr/>
          </p:nvSpPr>
          <p:spPr bwMode="auto">
            <a:xfrm>
              <a:off x="2374" y="2922"/>
              <a:ext cx="215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SNRIs</a:t>
              </a:r>
              <a:endParaRPr lang="en-US" altLang="zh-CN"/>
            </a:p>
          </p:txBody>
        </p:sp>
        <p:sp>
          <p:nvSpPr>
            <p:cNvPr id="28755" name="Rectangle 99"/>
            <p:cNvSpPr>
              <a:spLocks noChangeArrowheads="1"/>
            </p:cNvSpPr>
            <p:nvPr/>
          </p:nvSpPr>
          <p:spPr bwMode="auto">
            <a:xfrm>
              <a:off x="2562" y="2925"/>
              <a:ext cx="88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、</a:t>
              </a:r>
              <a:endParaRPr lang="zh-CN" altLang="en-US"/>
            </a:p>
          </p:txBody>
        </p:sp>
        <p:sp>
          <p:nvSpPr>
            <p:cNvPr id="28756" name="Rectangle 100"/>
            <p:cNvSpPr>
              <a:spLocks noChangeArrowheads="1"/>
            </p:cNvSpPr>
            <p:nvPr/>
          </p:nvSpPr>
          <p:spPr bwMode="auto">
            <a:xfrm>
              <a:off x="2653" y="2922"/>
              <a:ext cx="22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SSRIs</a:t>
              </a:r>
              <a:endParaRPr lang="en-US" altLang="zh-CN"/>
            </a:p>
          </p:txBody>
        </p:sp>
        <p:sp>
          <p:nvSpPr>
            <p:cNvPr id="28757" name="Rectangle 101"/>
            <p:cNvSpPr>
              <a:spLocks noChangeArrowheads="1"/>
            </p:cNvSpPr>
            <p:nvPr/>
          </p:nvSpPr>
          <p:spPr bwMode="auto">
            <a:xfrm>
              <a:off x="2838" y="2925"/>
              <a:ext cx="88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、</a:t>
              </a:r>
              <a:endParaRPr lang="zh-CN" altLang="en-US"/>
            </a:p>
          </p:txBody>
        </p:sp>
        <p:sp>
          <p:nvSpPr>
            <p:cNvPr id="28758" name="Rectangle 102"/>
            <p:cNvSpPr>
              <a:spLocks noChangeArrowheads="1"/>
            </p:cNvSpPr>
            <p:nvPr/>
          </p:nvSpPr>
          <p:spPr bwMode="auto">
            <a:xfrm>
              <a:off x="2946" y="2922"/>
              <a:ext cx="215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TCAs*</a:t>
              </a:r>
              <a:endParaRPr lang="en-US" altLang="zh-CN"/>
            </a:p>
          </p:txBody>
        </p:sp>
        <p:sp>
          <p:nvSpPr>
            <p:cNvPr id="28759" name="Rectangle 103"/>
            <p:cNvSpPr>
              <a:spLocks noChangeArrowheads="1"/>
            </p:cNvSpPr>
            <p:nvPr/>
          </p:nvSpPr>
          <p:spPr bwMode="auto">
            <a:xfrm>
              <a:off x="3148" y="2922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60" name="Rectangle 104"/>
            <p:cNvSpPr>
              <a:spLocks noChangeArrowheads="1"/>
            </p:cNvSpPr>
            <p:nvPr/>
          </p:nvSpPr>
          <p:spPr bwMode="auto">
            <a:xfrm>
              <a:off x="1873" y="3068"/>
              <a:ext cx="7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Wingdings" pitchFamily="2" charset="2"/>
                </a:rPr>
                <a:t>Ø</a:t>
              </a:r>
              <a:endParaRPr lang="en-US" altLang="zh-CN"/>
            </a:p>
          </p:txBody>
        </p:sp>
        <p:sp>
          <p:nvSpPr>
            <p:cNvPr id="28761" name="Rectangle 105"/>
            <p:cNvSpPr>
              <a:spLocks noChangeArrowheads="1"/>
            </p:cNvSpPr>
            <p:nvPr/>
          </p:nvSpPr>
          <p:spPr bwMode="auto">
            <a:xfrm>
              <a:off x="1920" y="3068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62" name="Rectangle 106"/>
            <p:cNvSpPr>
              <a:spLocks noChangeArrowheads="1"/>
            </p:cNvSpPr>
            <p:nvPr/>
          </p:nvSpPr>
          <p:spPr bwMode="auto">
            <a:xfrm>
              <a:off x="1931" y="3071"/>
              <a:ext cx="968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联合心理治疗和药物治疗</a:t>
              </a:r>
              <a:endParaRPr lang="zh-CN" altLang="en-US"/>
            </a:p>
          </p:txBody>
        </p:sp>
        <p:sp>
          <p:nvSpPr>
            <p:cNvPr id="28763" name="Rectangle 107"/>
            <p:cNvSpPr>
              <a:spLocks noChangeArrowheads="1"/>
            </p:cNvSpPr>
            <p:nvPr/>
          </p:nvSpPr>
          <p:spPr bwMode="auto">
            <a:xfrm>
              <a:off x="2890" y="3068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64" name="Freeform 108"/>
            <p:cNvSpPr>
              <a:spLocks noEditPoints="1"/>
            </p:cNvSpPr>
            <p:nvPr/>
          </p:nvSpPr>
          <p:spPr bwMode="auto">
            <a:xfrm>
              <a:off x="2766" y="3216"/>
              <a:ext cx="52" cy="297"/>
            </a:xfrm>
            <a:custGeom>
              <a:gdLst>
                <a:gd name="T0" fmla="*/ 0 w 400"/>
                <a:gd name="T1" fmla="*/ 0 h 2113"/>
                <a:gd name="T2" fmla="*/ 0 w 400"/>
                <a:gd name="T3" fmla="*/ 0 h 2113"/>
                <a:gd name="T4" fmla="*/ 0 w 400"/>
                <a:gd name="T5" fmla="*/ 0 h 2113"/>
                <a:gd name="T6" fmla="*/ 0 w 400"/>
                <a:gd name="T7" fmla="*/ 0 h 2113"/>
                <a:gd name="T8" fmla="*/ 0 w 400"/>
                <a:gd name="T9" fmla="*/ 0 h 2113"/>
                <a:gd name="T10" fmla="*/ 0 w 400"/>
                <a:gd name="T11" fmla="*/ 0 h 2113"/>
                <a:gd name="T12" fmla="*/ 0 w 400"/>
                <a:gd name="T13" fmla="*/ 0 h 2113"/>
                <a:gd name="T14" fmla="*/ 0 w 400"/>
                <a:gd name="T15" fmla="*/ 0 h 2113"/>
                <a:gd name="T16" fmla="*/ 0 w 400"/>
                <a:gd name="T17" fmla="*/ 0 h 2113"/>
                <a:gd name="T18" fmla="*/ 0 w 400"/>
                <a:gd name="T19" fmla="*/ 0 h 2113"/>
                <a:gd name="T20" fmla="*/ 0 w 400"/>
                <a:gd name="T21" fmla="*/ 0 h 211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00"/>
                <a:gd name="T34" fmla="*/ 0 h 2113"/>
                <a:gd name="T35" fmla="*/ 400 w 400"/>
                <a:gd name="T36" fmla="*/ 2113 h 2113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00" h="2113">
                  <a:moveTo>
                    <a:pt x="231" y="33"/>
                  </a:moveTo>
                  <a:lnTo>
                    <a:pt x="234" y="1780"/>
                  </a:lnTo>
                  <a:cubicBezTo>
                    <a:pt x="234" y="1798"/>
                    <a:pt x="219" y="1813"/>
                    <a:pt x="201" y="1813"/>
                  </a:cubicBezTo>
                  <a:cubicBezTo>
                    <a:pt x="182" y="1813"/>
                    <a:pt x="167" y="1799"/>
                    <a:pt x="167" y="1780"/>
                  </a:cubicBezTo>
                  <a:lnTo>
                    <a:pt x="164" y="34"/>
                  </a:lnTo>
                  <a:cubicBezTo>
                    <a:pt x="164" y="15"/>
                    <a:pt x="179" y="0"/>
                    <a:pt x="198" y="0"/>
                  </a:cubicBezTo>
                  <a:cubicBezTo>
                    <a:pt x="216" y="0"/>
                    <a:pt x="231" y="15"/>
                    <a:pt x="231" y="33"/>
                  </a:cubicBezTo>
                  <a:close/>
                  <a:moveTo>
                    <a:pt x="400" y="1713"/>
                  </a:moveTo>
                  <a:lnTo>
                    <a:pt x="201" y="2113"/>
                  </a:lnTo>
                  <a:lnTo>
                    <a:pt x="0" y="1714"/>
                  </a:lnTo>
                  <a:lnTo>
                    <a:pt x="400" y="1713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765" name="Rectangle 109"/>
            <p:cNvSpPr>
              <a:spLocks noChangeArrowheads="1"/>
            </p:cNvSpPr>
            <p:nvPr/>
          </p:nvSpPr>
          <p:spPr bwMode="auto">
            <a:xfrm>
              <a:off x="2804" y="3284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无效</a:t>
              </a:r>
              <a:endParaRPr lang="zh-CN" altLang="en-US"/>
            </a:p>
          </p:txBody>
        </p:sp>
        <p:sp>
          <p:nvSpPr>
            <p:cNvPr id="28766" name="Rectangle 110"/>
            <p:cNvSpPr>
              <a:spLocks noChangeArrowheads="1"/>
            </p:cNvSpPr>
            <p:nvPr/>
          </p:nvSpPr>
          <p:spPr bwMode="auto">
            <a:xfrm>
              <a:off x="2992" y="3281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67" name="Freeform 111"/>
            <p:cNvSpPr>
              <a:spLocks noEditPoints="1"/>
            </p:cNvSpPr>
            <p:nvPr/>
          </p:nvSpPr>
          <p:spPr bwMode="auto">
            <a:xfrm>
              <a:off x="3809" y="3047"/>
              <a:ext cx="632" cy="56"/>
            </a:xfrm>
            <a:custGeom>
              <a:gdLst>
                <a:gd name="T0" fmla="*/ 0 w 4833"/>
                <a:gd name="T1" fmla="*/ 0 h 400"/>
                <a:gd name="T2" fmla="*/ 0 w 4833"/>
                <a:gd name="T3" fmla="*/ 0 h 400"/>
                <a:gd name="T4" fmla="*/ 0 w 4833"/>
                <a:gd name="T5" fmla="*/ 0 h 400"/>
                <a:gd name="T6" fmla="*/ 0 w 4833"/>
                <a:gd name="T7" fmla="*/ 0 h 400"/>
                <a:gd name="T8" fmla="*/ 0 w 4833"/>
                <a:gd name="T9" fmla="*/ 0 h 400"/>
                <a:gd name="T10" fmla="*/ 0 w 4833"/>
                <a:gd name="T11" fmla="*/ 0 h 400"/>
                <a:gd name="T12" fmla="*/ 0 w 4833"/>
                <a:gd name="T13" fmla="*/ 0 h 400"/>
                <a:gd name="T14" fmla="*/ 0 w 4833"/>
                <a:gd name="T15" fmla="*/ 0 h 400"/>
                <a:gd name="T16" fmla="*/ 0 w 4833"/>
                <a:gd name="T17" fmla="*/ 0 h 400"/>
                <a:gd name="T18" fmla="*/ 0 w 4833"/>
                <a:gd name="T19" fmla="*/ 0 h 400"/>
                <a:gd name="T20" fmla="*/ 0 w 4833"/>
                <a:gd name="T21" fmla="*/ 0 h 40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833"/>
                <a:gd name="T34" fmla="*/ 0 h 400"/>
                <a:gd name="T35" fmla="*/ 4833 w 4833"/>
                <a:gd name="T36" fmla="*/ 400 h 400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833" h="400">
                  <a:moveTo>
                    <a:pt x="33" y="167"/>
                  </a:moveTo>
                  <a:lnTo>
                    <a:pt x="4500" y="167"/>
                  </a:lnTo>
                  <a:cubicBezTo>
                    <a:pt x="4518" y="167"/>
                    <a:pt x="4533" y="182"/>
                    <a:pt x="4533" y="200"/>
                  </a:cubicBezTo>
                  <a:cubicBezTo>
                    <a:pt x="4533" y="219"/>
                    <a:pt x="4518" y="234"/>
                    <a:pt x="4500" y="234"/>
                  </a:cubicBezTo>
                  <a:lnTo>
                    <a:pt x="33" y="234"/>
                  </a:lnTo>
                  <a:cubicBezTo>
                    <a:pt x="15" y="234"/>
                    <a:pt x="0" y="219"/>
                    <a:pt x="0" y="200"/>
                  </a:cubicBezTo>
                  <a:cubicBezTo>
                    <a:pt x="0" y="182"/>
                    <a:pt x="15" y="167"/>
                    <a:pt x="33" y="167"/>
                  </a:cubicBezTo>
                  <a:close/>
                  <a:moveTo>
                    <a:pt x="4433" y="0"/>
                  </a:moveTo>
                  <a:lnTo>
                    <a:pt x="4833" y="200"/>
                  </a:lnTo>
                  <a:lnTo>
                    <a:pt x="4433" y="400"/>
                  </a:lnTo>
                  <a:lnTo>
                    <a:pt x="4433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</a:ln>
          </p:spPr>
          <p:txBody>
            <a:bodyPr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8768" name="Rectangle 112"/>
            <p:cNvSpPr>
              <a:spLocks noChangeArrowheads="1"/>
            </p:cNvSpPr>
            <p:nvPr/>
          </p:nvSpPr>
          <p:spPr bwMode="auto">
            <a:xfrm>
              <a:off x="3982" y="2919"/>
              <a:ext cx="17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有效</a:t>
              </a:r>
              <a:endParaRPr lang="zh-CN" altLang="en-US"/>
            </a:p>
          </p:txBody>
        </p:sp>
        <p:sp>
          <p:nvSpPr>
            <p:cNvPr id="28769" name="Rectangle 113"/>
            <p:cNvSpPr>
              <a:spLocks noChangeArrowheads="1"/>
            </p:cNvSpPr>
            <p:nvPr/>
          </p:nvSpPr>
          <p:spPr bwMode="auto">
            <a:xfrm>
              <a:off x="4170" y="2916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grpSp>
          <p:nvGrpSpPr>
            <p:cNvPr id="28770" name="Group 116"/>
            <p:cNvGrpSpPr/>
            <p:nvPr/>
          </p:nvGrpSpPr>
          <p:grpSpPr>
            <a:xfrm>
              <a:off x="1772" y="3513"/>
              <a:ext cx="2424" cy="537"/>
              <a:chOff x="1772" y="3513"/>
              <a:chExt cx="2163" cy="537"/>
            </a:xfrm>
          </p:grpSpPr>
          <p:sp>
            <p:nvSpPr>
              <p:cNvPr id="28783" name="Rectangle 114"/>
              <p:cNvSpPr>
                <a:spLocks noChangeArrowheads="1"/>
              </p:cNvSpPr>
              <p:nvPr/>
            </p:nvSpPr>
            <p:spPr bwMode="auto">
              <a:xfrm>
                <a:off x="1772" y="3513"/>
                <a:ext cx="2041" cy="53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84" name="Rectangle 115"/>
              <p:cNvSpPr>
                <a:spLocks noChangeArrowheads="1"/>
              </p:cNvSpPr>
              <p:nvPr/>
            </p:nvSpPr>
            <p:spPr bwMode="auto">
              <a:xfrm>
                <a:off x="1772" y="3513"/>
                <a:ext cx="2163" cy="537"/>
              </a:xfrm>
              <a:prstGeom prst="rect">
                <a:avLst/>
              </a:prstGeom>
              <a:noFill/>
              <a:ln w="11113" cap="rnd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8771" name="Rectangle 117"/>
            <p:cNvSpPr>
              <a:spLocks noChangeArrowheads="1"/>
            </p:cNvSpPr>
            <p:nvPr/>
          </p:nvSpPr>
          <p:spPr bwMode="auto">
            <a:xfrm>
              <a:off x="1873" y="3579"/>
              <a:ext cx="7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Wingdings" pitchFamily="2" charset="2"/>
                </a:rPr>
                <a:t>Ø</a:t>
              </a:r>
              <a:endParaRPr lang="en-US" altLang="zh-CN"/>
            </a:p>
          </p:txBody>
        </p:sp>
        <p:sp>
          <p:nvSpPr>
            <p:cNvPr id="28772" name="Rectangle 118"/>
            <p:cNvSpPr>
              <a:spLocks noChangeArrowheads="1"/>
            </p:cNvSpPr>
            <p:nvPr/>
          </p:nvSpPr>
          <p:spPr bwMode="auto">
            <a:xfrm>
              <a:off x="1920" y="3579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73" name="Rectangle 119"/>
            <p:cNvSpPr>
              <a:spLocks noChangeArrowheads="1"/>
            </p:cNvSpPr>
            <p:nvPr/>
          </p:nvSpPr>
          <p:spPr bwMode="auto">
            <a:xfrm>
              <a:off x="1975" y="3582"/>
              <a:ext cx="616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判断药物依从性</a:t>
              </a:r>
              <a:endParaRPr lang="zh-CN" altLang="en-US"/>
            </a:p>
          </p:txBody>
        </p:sp>
        <p:sp>
          <p:nvSpPr>
            <p:cNvPr id="28774" name="Rectangle 120"/>
            <p:cNvSpPr>
              <a:spLocks noChangeArrowheads="1"/>
            </p:cNvSpPr>
            <p:nvPr/>
          </p:nvSpPr>
          <p:spPr bwMode="auto">
            <a:xfrm>
              <a:off x="2576" y="3579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75" name="Rectangle 121"/>
            <p:cNvSpPr>
              <a:spLocks noChangeArrowheads="1"/>
            </p:cNvSpPr>
            <p:nvPr/>
          </p:nvSpPr>
          <p:spPr bwMode="auto">
            <a:xfrm>
              <a:off x="1873" y="3726"/>
              <a:ext cx="7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Wingdings" pitchFamily="2" charset="2"/>
                </a:rPr>
                <a:t>Ø</a:t>
              </a:r>
              <a:endParaRPr lang="en-US" altLang="zh-CN"/>
            </a:p>
          </p:txBody>
        </p:sp>
        <p:sp>
          <p:nvSpPr>
            <p:cNvPr id="28776" name="Rectangle 122"/>
            <p:cNvSpPr>
              <a:spLocks noChangeArrowheads="1"/>
            </p:cNvSpPr>
            <p:nvPr/>
          </p:nvSpPr>
          <p:spPr bwMode="auto">
            <a:xfrm>
              <a:off x="1920" y="3726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77" name="Rectangle 123"/>
            <p:cNvSpPr>
              <a:spLocks noChangeArrowheads="1"/>
            </p:cNvSpPr>
            <p:nvPr/>
          </p:nvSpPr>
          <p:spPr bwMode="auto">
            <a:xfrm>
              <a:off x="1975" y="3729"/>
              <a:ext cx="528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重新讨论诊断</a:t>
              </a:r>
              <a:endParaRPr lang="zh-CN" altLang="en-US"/>
            </a:p>
          </p:txBody>
        </p:sp>
        <p:sp>
          <p:nvSpPr>
            <p:cNvPr id="28778" name="Rectangle 124"/>
            <p:cNvSpPr>
              <a:spLocks noChangeArrowheads="1"/>
            </p:cNvSpPr>
            <p:nvPr/>
          </p:nvSpPr>
          <p:spPr bwMode="auto">
            <a:xfrm>
              <a:off x="2497" y="3726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  <p:sp>
          <p:nvSpPr>
            <p:cNvPr id="28779" name="Rectangle 125"/>
            <p:cNvSpPr>
              <a:spLocks noChangeArrowheads="1"/>
            </p:cNvSpPr>
            <p:nvPr/>
          </p:nvSpPr>
          <p:spPr bwMode="auto">
            <a:xfrm>
              <a:off x="1873" y="3872"/>
              <a:ext cx="70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Wingdings" pitchFamily="2" charset="2"/>
                </a:rPr>
                <a:t>Ø</a:t>
              </a:r>
              <a:endParaRPr lang="en-US" altLang="zh-CN"/>
            </a:p>
          </p:txBody>
        </p:sp>
        <p:sp>
          <p:nvSpPr>
            <p:cNvPr id="28780" name="Rectangle 126"/>
            <p:cNvSpPr>
              <a:spLocks noChangeArrowheads="1"/>
            </p:cNvSpPr>
            <p:nvPr/>
          </p:nvSpPr>
          <p:spPr bwMode="auto">
            <a:xfrm>
              <a:off x="1920" y="3872"/>
              <a:ext cx="24" cy="10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Arial"/>
                </a:rPr>
                <a:t> </a:t>
              </a:r>
              <a:endParaRPr lang="en-US" altLang="zh-CN"/>
            </a:p>
          </p:txBody>
        </p:sp>
        <p:sp>
          <p:nvSpPr>
            <p:cNvPr id="28781" name="Rectangle 127"/>
            <p:cNvSpPr>
              <a:spLocks noChangeArrowheads="1"/>
            </p:cNvSpPr>
            <p:nvPr/>
          </p:nvSpPr>
          <p:spPr bwMode="auto">
            <a:xfrm>
              <a:off x="1958" y="3875"/>
              <a:ext cx="2064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zh-CN" altLang="en-US" sz="1100" baseline="0">
                  <a:solidFill>
                    <a:srgbClr val="000000"/>
                  </a:solidFill>
                  <a:latin typeface="黑体" pitchFamily="2" charset="-122"/>
                  <a:ea typeface="黑体" pitchFamily="2" charset="-122"/>
                </a:rPr>
                <a:t>有无共病其他躯体疾病和精神疾病，重新讨论治疗方案</a:t>
              </a:r>
              <a:endParaRPr lang="zh-CN" altLang="en-US"/>
            </a:p>
          </p:txBody>
        </p:sp>
        <p:sp>
          <p:nvSpPr>
            <p:cNvPr id="28782" name="Rectangle 129"/>
            <p:cNvSpPr>
              <a:spLocks noChangeArrowheads="1"/>
            </p:cNvSpPr>
            <p:nvPr/>
          </p:nvSpPr>
          <p:spPr bwMode="auto">
            <a:xfrm>
              <a:off x="2183" y="4018"/>
              <a:ext cx="43" cy="10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r>
                <a:rPr lang="en-US" altLang="zh-CN" sz="1100" baseline="0">
                  <a:solidFill>
                    <a:srgbClr val="000000"/>
                  </a:solidFill>
                  <a:latin typeface="黑体" pitchFamily="2" charset="-122"/>
                </a:rPr>
                <a:t> </a:t>
              </a:r>
              <a:endParaRPr lang="en-US" altLang="zh-CN"/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AEF96E-2AEC-485B-AAB7-F6A2824010F9}" type="slidenum">
              <a:rPr lang="en-US" altLang="zh-CN"/>
              <a:pPr>
                <a:defRPr/>
              </a:pPr>
              <a:t>25</a:t>
            </a:fld>
          </a:p>
        </p:txBody>
      </p:sp>
      <p:sp>
        <p:nvSpPr>
          <p:cNvPr id="3072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规范化程序</a:t>
            </a:r>
          </a:p>
        </p:txBody>
      </p:sp>
      <p:sp>
        <p:nvSpPr>
          <p:cNvPr id="29700" name="Rectangle 3"/>
          <p:cNvSpPr>
            <a:spLocks noGrp="1"/>
          </p:cNvSpPr>
          <p:nvPr>
            <p:ph type="body" idx="4294967295"/>
          </p:nvPr>
        </p:nvSpPr>
        <p:spPr>
          <a:xfrm>
            <a:off x="785813" y="1500188"/>
            <a:ext cx="7705725" cy="4381500"/>
          </a:xfrm>
        </p:spPr>
        <p:txBody>
          <a:bodyPr/>
          <a:lstStyle/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治疗适应证</a:t>
            </a:r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循证依据</a:t>
            </a:r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一旦患者确诊后，选择适当的治疗药物，及早开始药物治疗或心理治疗</a:t>
            </a:r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药物治疗前，向患者及其家属介绍药物相关信息，提高治疗依从性</a:t>
            </a:r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全病程治疗</a:t>
            </a:r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如果一线治疗效果差，选择二线治疗或其他治疗药物</a:t>
            </a:r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治疗过程中，密切监测</a:t>
            </a:r>
          </a:p>
          <a:p>
            <a:pPr eaLnBrk="1" hangingPunct="1">
              <a:buClr>
                <a:schemeClr val="tx2"/>
              </a:buClr>
              <a:buSzPct val="70000"/>
              <a:buFont typeface="Wingdings" pitchFamily="2" charset="2"/>
              <a:buChar char="l"/>
            </a:pPr>
            <a:r>
              <a:rPr lang="zh-CN" altLang="en-US" sz="2400" b="1" smtClean="0"/>
              <a:t>药物治疗合并心理治疗疗效优于单一治疗 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CFA1B8-BE37-4E7E-BD61-5258ED7CBFCA}" type="slidenum">
              <a:rPr lang="en-US" altLang="zh-CN"/>
              <a:pPr>
                <a:defRPr/>
              </a:pPr>
              <a:t>26</a:t>
            </a:fld>
          </a:p>
        </p:txBody>
      </p:sp>
      <p:sp>
        <p:nvSpPr>
          <p:cNvPr id="3174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zh-CN" altLang="en-US" smtClean="0"/>
              <a:t>惊恐障碍药物治疗</a:t>
            </a:r>
          </a:p>
        </p:txBody>
      </p:sp>
      <p:sp>
        <p:nvSpPr>
          <p:cNvPr id="1291269" name="AutoShape 5"/>
          <p:cNvSpPr>
            <a:spLocks noChangeArrowheads="1"/>
          </p:cNvSpPr>
          <p:nvPr/>
        </p:nvSpPr>
        <p:spPr bwMode="gray">
          <a:xfrm>
            <a:off x="725488" y="2133600"/>
            <a:ext cx="7632700" cy="39608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FF"/>
              </a:gs>
              <a:gs pos="100000">
                <a:srgbClr val="EAEAEA"/>
              </a:gs>
            </a:gsLst>
            <a:lin ang="5400000" scaled="1"/>
          </a:gradFill>
          <a:ln w="9525">
            <a:solidFill>
              <a:srgbClr val="DDDDDD"/>
            </a:solidFill>
            <a:round/>
          </a:ln>
          <a:effectLst>
            <a:outerShdw dist="35921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defRPr/>
            </a:pPr>
            <a:endParaRPr lang="en-US"/>
          </a:p>
        </p:txBody>
      </p:sp>
      <p:grpSp>
        <p:nvGrpSpPr>
          <p:cNvPr id="30725" name="Group 6"/>
          <p:cNvGrpSpPr/>
          <p:nvPr/>
        </p:nvGrpSpPr>
        <p:grpSpPr>
          <a:xfrm>
            <a:off x="2165350" y="1612900"/>
            <a:ext cx="4824413" cy="790575"/>
            <a:chOff x="720" y="1392"/>
            <a:chExt cx="4058" cy="480"/>
          </a:xfrm>
        </p:grpSpPr>
        <p:sp>
          <p:nvSpPr>
            <p:cNvPr id="1291271" name="AutoShape 7"/>
            <p:cNvSpPr>
              <a:spLocks noChangeArrowheads="1"/>
            </p:cNvSpPr>
            <p:nvPr/>
          </p:nvSpPr>
          <p:spPr bwMode="ltGray">
            <a:xfrm>
              <a:off x="720" y="1392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hlink"/>
                </a:gs>
                <a:gs pos="50000">
                  <a:schemeClr val="hlink">
                    <a:gamma/>
                    <a:shade val="92157"/>
                    <a:invGamma/>
                  </a:schemeClr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1pPr>
              <a:lvl2pPr marL="4572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2pPr>
              <a:lvl3pPr marL="9144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3pPr>
              <a:lvl4pPr marL="13716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4pPr>
              <a:lvl5pPr marL="1828800" algn="ctr" rtl="0" fontAlgn="base">
                <a:spcBef>
                  <a:spcPct val="20000"/>
                </a:spcBef>
                <a:spcAft>
                  <a:spcPct val="0"/>
                </a:spcAft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200" kern="1200" baseline="-25000">
                  <a:solidFill>
                    <a:schemeClr val="tx1"/>
                  </a:solidFill>
                  <a:latin typeface="Tahoma" pitchFamily="34" charset="0"/>
                  <a:ea typeface="华文中宋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en-US"/>
            </a:p>
          </p:txBody>
        </p:sp>
        <p:grpSp>
          <p:nvGrpSpPr>
            <p:cNvPr id="30729" name="Group 8"/>
            <p:cNvGrpSpPr/>
            <p:nvPr/>
          </p:nvGrpSpPr>
          <p:grpSpPr>
            <a:xfrm>
              <a:off x="730" y="1407"/>
              <a:ext cx="4043" cy="444"/>
              <a:chOff x="744" y="1407"/>
              <a:chExt cx="3988" cy="444"/>
            </a:xfrm>
          </p:grpSpPr>
          <p:sp>
            <p:nvSpPr>
              <p:cNvPr id="1291273" name="AutoShape 9"/>
              <p:cNvSpPr>
                <a:spLocks noChangeArrowheads="1"/>
              </p:cNvSpPr>
              <p:nvPr/>
            </p:nvSpPr>
            <p:spPr bwMode="ltGray">
              <a:xfrm>
                <a:off x="741" y="1736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hlink">
                      <a:alpha val="0"/>
                    </a:schemeClr>
                  </a:gs>
                  <a:gs pos="100000">
                    <a:schemeClr val="hlink">
                      <a:gamma/>
                      <a:tint val="25490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  <p:sp>
            <p:nvSpPr>
              <p:cNvPr id="1291274" name="AutoShape 10"/>
              <p:cNvSpPr>
                <a:spLocks noChangeArrowheads="1"/>
              </p:cNvSpPr>
              <p:nvPr/>
            </p:nvSpPr>
            <p:spPr bwMode="ltGray">
              <a:xfrm>
                <a:off x="741" y="1407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hlink">
                      <a:gamma/>
                      <a:tint val="19216"/>
                      <a:invGamma/>
                    </a:schemeClr>
                  </a:gs>
                  <a:gs pos="100000">
                    <a:schemeClr val="hlink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1pPr>
                <a:lvl2pPr marL="4572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2pPr>
                <a:lvl3pPr marL="9144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3pPr>
                <a:lvl4pPr marL="13716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4pPr>
                <a:lvl5pPr marL="1828800" algn="ctr" rtl="0" fontAlgn="base">
                  <a:spcBef>
                    <a:spcPct val="20000"/>
                  </a:spcBef>
                  <a:spcAft>
                    <a:spcPct val="0"/>
                  </a:spcAft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1200" kern="1200" baseline="-25000">
                    <a:solidFill>
                      <a:schemeClr val="tx1"/>
                    </a:solidFill>
                    <a:latin typeface="Tahoma" pitchFamily="34" charset="0"/>
                    <a:ea typeface="华文中宋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en-US"/>
              </a:p>
            </p:txBody>
          </p:sp>
        </p:grpSp>
      </p:grpSp>
      <p:sp>
        <p:nvSpPr>
          <p:cNvPr id="1291275" name="Rectangle 11"/>
          <p:cNvSpPr>
            <a:spLocks noChangeArrowheads="1"/>
          </p:cNvSpPr>
          <p:nvPr/>
        </p:nvSpPr>
        <p:spPr bwMode="black">
          <a:xfrm>
            <a:off x="3100388" y="1684338"/>
            <a:ext cx="3238500" cy="579437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17961" dir="2700000" algn="ctr" rotWithShape="0">
              <a:srgbClr val="000000">
                <a:alpha val="50000"/>
              </a:srgb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1pPr>
            <a:lvl2pPr marL="4572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2pPr>
            <a:lvl3pPr marL="9144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3pPr>
            <a:lvl4pPr marL="13716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4pPr>
            <a:lvl5pPr marL="1828800" algn="ctr" rtl="0" fontAlgn="base">
              <a:spcBef>
                <a:spcPct val="20000"/>
              </a:spcBef>
              <a:spcAft>
                <a:spcPct val="0"/>
              </a:spcAft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5pPr>
            <a:lvl6pPr marL="22860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6pPr>
            <a:lvl7pPr marL="27432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7pPr>
            <a:lvl8pPr marL="32004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8pPr>
            <a:lvl9pPr marL="3657600" algn="l" defTabSz="914400" rtl="0" eaLnBrk="1" latinLnBrk="0" hangingPunct="1">
              <a:defRPr sz="1200" kern="1200" baseline="-25000">
                <a:solidFill>
                  <a:schemeClr val="tx1"/>
                </a:solidFill>
                <a:latin typeface="Tahoma" pitchFamily="34" charset="0"/>
                <a:ea typeface="华文中宋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1F3F5F"/>
              </a:buClr>
              <a:defRPr/>
            </a:pPr>
            <a:r>
              <a:rPr lang="zh-CN" altLang="en-US" sz="32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药物治疗原则</a:t>
            </a:r>
            <a:r>
              <a:rPr lang="en-US" altLang="zh-CN" sz="3200" b="1" baseline="0">
                <a:solidFill>
                  <a:schemeClr val="bg1"/>
                </a:solidFill>
                <a:latin typeface="Arial"/>
                <a:ea typeface="黑体" pitchFamily="2" charset="-122"/>
              </a:rPr>
              <a:t>-1</a:t>
            </a:r>
          </a:p>
        </p:txBody>
      </p:sp>
      <p:sp>
        <p:nvSpPr>
          <p:cNvPr id="30727" name="Rectangle 4"/>
          <p:cNvSpPr>
            <a:spLocks noGrp="1"/>
          </p:cNvSpPr>
          <p:nvPr>
            <p:ph type="body" idx="4294967295"/>
          </p:nvPr>
        </p:nvSpPr>
        <p:spPr>
          <a:xfrm>
            <a:off x="868363" y="2708275"/>
            <a:ext cx="7345362" cy="2781300"/>
          </a:xfrm>
          <a:noFill/>
        </p:spPr>
        <p:txBody>
          <a:bodyPr>
            <a:spAutoFit/>
          </a:bodyPr>
          <a:lstStyle/>
          <a:p>
            <a:pPr marL="457200" indent="-457200" eaLnBrk="1" hangingPunct="1">
              <a:lnSpc>
                <a:spcPct val="90000"/>
              </a:lnSpc>
              <a:spcBef>
                <a:spcPct val="0"/>
              </a:spcBef>
              <a:buClr>
                <a:srgbClr val="0066FF"/>
              </a:buClr>
              <a:buSzPct val="50000"/>
              <a:buFont typeface="Wingdings" pitchFamily="2" charset="2"/>
              <a:buChar char="n"/>
            </a:pPr>
            <a:r>
              <a:rPr lang="zh-CN" altLang="en-US" b="1" smtClean="0"/>
              <a:t>一旦确诊，早期治疗</a:t>
            </a:r>
          </a:p>
          <a:p>
            <a:pPr marL="457200" indent="-457200" eaLnBrk="1" hangingPunct="1">
              <a:lnSpc>
                <a:spcPct val="90000"/>
              </a:lnSpc>
              <a:spcBef>
                <a:spcPct val="0"/>
              </a:spcBef>
              <a:buClr>
                <a:srgbClr val="0066FF"/>
              </a:buClr>
              <a:buSzPct val="50000"/>
              <a:buFont typeface="Wingdings" pitchFamily="2" charset="2"/>
              <a:buChar char="n"/>
            </a:pPr>
            <a:endParaRPr lang="zh-CN" altLang="en-US" b="1" smtClean="0"/>
          </a:p>
          <a:p>
            <a:pPr marL="457200" indent="-457200" eaLnBrk="1" hangingPunct="1">
              <a:lnSpc>
                <a:spcPct val="90000"/>
              </a:lnSpc>
              <a:spcBef>
                <a:spcPct val="0"/>
              </a:spcBef>
              <a:buClr>
                <a:srgbClr val="0066FF"/>
              </a:buClr>
              <a:buSzPct val="50000"/>
              <a:buFont typeface="Wingdings" pitchFamily="2" charset="2"/>
              <a:buChar char="n"/>
            </a:pPr>
            <a:r>
              <a:rPr lang="zh-CN" altLang="en-US" b="1" smtClean="0"/>
              <a:t>评估影响患者疗效的因素，选择合适药物和场所</a:t>
            </a:r>
          </a:p>
          <a:p>
            <a:pPr marL="457200" indent="-457200" eaLnBrk="1" hangingPunct="1">
              <a:lnSpc>
                <a:spcPct val="90000"/>
              </a:lnSpc>
              <a:spcBef>
                <a:spcPct val="0"/>
              </a:spcBef>
              <a:buClr>
                <a:srgbClr val="0066FF"/>
              </a:buClr>
              <a:buSzPct val="50000"/>
              <a:buFont typeface="Wingdings" pitchFamily="2" charset="2"/>
              <a:buChar char="n"/>
            </a:pPr>
            <a:endParaRPr lang="zh-CN" altLang="en-US" b="1" smtClean="0"/>
          </a:p>
          <a:p>
            <a:pPr marL="457200" indent="-457200" eaLnBrk="1" hangingPunct="1">
              <a:lnSpc>
                <a:spcPct val="90000"/>
              </a:lnSpc>
              <a:spcBef>
                <a:spcPct val="0"/>
              </a:spcBef>
              <a:buClr>
                <a:srgbClr val="0066FF"/>
              </a:buClr>
              <a:buSzPct val="50000"/>
              <a:buFont typeface="Wingdings" pitchFamily="2" charset="2"/>
              <a:buChar char="n"/>
            </a:pPr>
            <a:r>
              <a:rPr lang="zh-CN" altLang="en-US" b="1" smtClean="0"/>
              <a:t>除非出现其它情况，建议处方有治疗适应症的药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https://d.book118.com/487056044133006043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1_Office 主题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1_Office 主题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99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200" b="0" i="0" u="none" strike="noStrike" cap="none" normalizeH="0" baseline="-2500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华文中宋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99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200" b="0" i="0" u="none" strike="noStrike" cap="none" normalizeH="0" baseline="-2500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华文中宋" pitchFamily="2" charset="-122"/>
          </a:defRPr>
        </a:defPPr>
      </a:lstStyle>
    </a:lnDef>
  </a:objectDefaults>
  <a:extraClrSchemeLst>
    <a:extraClrScheme>
      <a:clrScheme name="1_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384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7">
      <vt:lpstr>Arial</vt:lpstr>
      <vt:lpstr>Calibri</vt:lpstr>
      <vt:lpstr>黑体</vt:lpstr>
      <vt:lpstr>Tahoma</vt:lpstr>
      <vt:lpstr>华文中宋</vt:lpstr>
      <vt:lpstr>Wingdings</vt:lpstr>
      <vt:lpstr>Verdana</vt:lpstr>
      <vt:lpstr>华文细黑</vt:lpstr>
      <vt:lpstr>Arial Black</vt:lpstr>
      <vt:lpstr>Office Theme</vt:lpstr>
      <vt:lpstr>《中国焦虑障碍防治指南》惊恐障碍</vt:lpstr>
      <vt:lpstr>PowerPoint Presentation</vt:lpstr>
      <vt:lpstr>惊恐障碍概述－定义</vt:lpstr>
      <vt:lpstr>场所恐惧症</vt:lpstr>
      <vt:lpstr>惊恐障碍概述－流行病学１</vt:lpstr>
      <vt:lpstr>惊恐障碍概述－流行病学２</vt:lpstr>
      <vt:lpstr>惊恐障碍概述－流行病学３</vt:lpstr>
      <vt:lpstr>惊恐障碍概述－病因病理机制</vt:lpstr>
      <vt:lpstr>惊恐障碍的临床诊断和评估</vt:lpstr>
      <vt:lpstr>惊恐发作</vt:lpstr>
      <vt:lpstr>惊恐障碍－临床表现及疾病特点</vt:lpstr>
      <vt:lpstr>惊恐障碍－诊断</vt:lpstr>
      <vt:lpstr>PowerPoint Presentation</vt:lpstr>
      <vt:lpstr>DSM-IV中惊恐障碍诊断标准</vt:lpstr>
      <vt:lpstr>ICD-10中惊恐障碍诊断标准</vt:lpstr>
      <vt:lpstr>惊恐障碍-鉴别诊断</vt:lpstr>
      <vt:lpstr>惊恐障碍－临床评估</vt:lpstr>
      <vt:lpstr>惊恐障碍－常用量表</vt:lpstr>
      <vt:lpstr>PDSS和PASS量表</vt:lpstr>
      <vt:lpstr>惊恐障碍的治疗 </vt:lpstr>
      <vt:lpstr>惊恐障碍的治疗</vt:lpstr>
      <vt:lpstr>惊恐障碍的治疗</vt:lpstr>
      <vt:lpstr>惊恐障碍的治疗</vt:lpstr>
      <vt:lpstr>惊恐障碍治疗规范化程序 </vt:lpstr>
      <vt:lpstr>规范化程序</vt:lpstr>
      <vt:lpstr>惊恐障碍药物治疗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2024-09-17T15:40:04.800</cp:lastPrinted>
  <dcterms:created xsi:type="dcterms:W3CDTF">2024-09-17T07:40:04Z</dcterms:created>
  <dcterms:modified xsi:type="dcterms:W3CDTF">2024-09-17T07:40:06Z</dcterms:modified>
</cp:coreProperties>
</file>