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39" r:id="rId31"/>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tags" Target="tags/tag1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heme" Target="theme/theme1.xml" /><Relationship Id="rId36"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7F70D7-B239-4DB8-A24F-B16A17A997A7}" type="datetimeFigureOut">
              <a:rPr lang="zh-CN" altLang="en-US" smtClean="0"/>
              <a:t>2022/7/29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0C5419-FACE-4AC5-9D48-02DB7EEF476E}" type="slidenum">
              <a:rPr lang="zh-CN" altLang="en-US" smtClean="0"/>
              <a:t>‹#›</a:t>
            </a:fld>
            <a:endParaRPr lang="zh-CN" altLang="en-US"/>
          </a:p>
        </p:txBody>
      </p:sp>
    </p:spTree>
    <p:extLst>
      <p:ext uri="{BB962C8B-B14F-4D97-AF65-F5344CB8AC3E}">
        <p14:creationId xmlns:p14="http://schemas.microsoft.com/office/powerpoint/2010/main" val="3685153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0C5419-FACE-4AC5-9D48-02DB7EEF476E}" type="slidenum">
              <a:rPr lang="zh-CN" altLang="en-US" smtClean="0"/>
              <a:t>2</a:t>
            </a:fld>
            <a:endParaRPr lang="zh-CN" altLang="en-US"/>
          </a:p>
        </p:txBody>
      </p:sp>
    </p:spTree>
    <p:extLst>
      <p:ext uri="{BB962C8B-B14F-4D97-AF65-F5344CB8AC3E}">
        <p14:creationId xmlns:p14="http://schemas.microsoft.com/office/powerpoint/2010/main" val="2683844171"/>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DEA56-415A-432B-A014-77BF3BAFAC40}" type="slidenum">
              <a:rPr lang="zh-CN" altLang="en-US" smtClean="0"/>
              <a:t>20</a:t>
            </a:fld>
            <a:endParaRPr lang="zh-CN" altLang="en-US"/>
          </a:p>
        </p:txBody>
      </p:sp>
    </p:spTree>
    <p:extLst>
      <p:ext uri="{BB962C8B-B14F-4D97-AF65-F5344CB8AC3E}">
        <p14:creationId xmlns:p14="http://schemas.microsoft.com/office/powerpoint/2010/main" val="742761405"/>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0C5419-FACE-4AC5-9D48-02DB7EEF476E}" type="slidenum">
              <a:rPr lang="zh-CN" altLang="en-US" smtClean="0"/>
              <a:t>21</a:t>
            </a:fld>
            <a:endParaRPr lang="zh-CN" altLang="en-US"/>
          </a:p>
        </p:txBody>
      </p:sp>
    </p:spTree>
    <p:extLst>
      <p:ext uri="{BB962C8B-B14F-4D97-AF65-F5344CB8AC3E}">
        <p14:creationId xmlns:p14="http://schemas.microsoft.com/office/powerpoint/2010/main" val="2743275767"/>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1.png"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7BEB13E-CCBE-427A-B0FE-1B88CF2DFF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024429-0DF7-4900-A7A3-170C8EF364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38DC82-94A9-4335-813B-373482ECA4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7A5868-4E71-41DA-8331-932FDCEFA7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CAB565E-99D7-4446-9D67-1292C22546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0DED75E-7281-425F-9FE5-0393776A73B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889923-91F9-40AC-9CD8-336D412FFE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BE09BE-0933-41B1-AB55-410E31C6B2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61B61B-D6A5-41FE-AD52-EA3D9860E0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2581CF-F282-490C-87F8-B25BE75946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5F1646-B817-42A3-82A8-210279C9BF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标题">
    <p:spTree>
      <p:nvGrpSpPr>
        <p:cNvPr id="1" name=""/>
        <p:cNvGrpSpPr/>
        <p:nvPr/>
      </p:nvGrpSpPr>
      <p:grpSpPr>
        <a:xfrm>
          <a:off x="0" y="0"/>
          <a:ext cx="0" cy="0"/>
        </a:xfrm>
      </p:grpSpPr>
      <p:grpSp>
        <p:nvGrpSpPr>
          <p:cNvPr id="17" name="组合 16"/>
          <p:cNvGrpSpPr/>
          <p:nvPr userDrawn="1"/>
        </p:nvGrpSpPr>
        <p:grpSpPr>
          <a:xfrm>
            <a:off x="11291770" y="1651478"/>
            <a:ext cx="370667" cy="370667"/>
            <a:chOff x="1879599" y="1879600"/>
            <a:chExt cx="3098800" cy="3098800"/>
          </a:xfrm>
        </p:grpSpPr>
        <p:sp>
          <p:nvSpPr>
            <p:cNvPr id="18" name="椭圆 17"/>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 name="椭圆 18"/>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0" name="组合 19"/>
          <p:cNvGrpSpPr/>
          <p:nvPr userDrawn="1"/>
        </p:nvGrpSpPr>
        <p:grpSpPr>
          <a:xfrm>
            <a:off x="339194" y="5693083"/>
            <a:ext cx="841502" cy="841502"/>
            <a:chOff x="1879599" y="1879600"/>
            <a:chExt cx="3098800" cy="3098800"/>
          </a:xfrm>
        </p:grpSpPr>
        <p:sp>
          <p:nvSpPr>
            <p:cNvPr id="21" name="椭圆 20"/>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 name="椭圆 21"/>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3" name="组合 22"/>
          <p:cNvGrpSpPr/>
          <p:nvPr userDrawn="1"/>
        </p:nvGrpSpPr>
        <p:grpSpPr>
          <a:xfrm>
            <a:off x="3952831" y="5749437"/>
            <a:ext cx="681777" cy="681777"/>
            <a:chOff x="1879599" y="1879600"/>
            <a:chExt cx="3098800" cy="3098800"/>
          </a:xfrm>
        </p:grpSpPr>
        <p:sp>
          <p:nvSpPr>
            <p:cNvPr id="24" name="椭圆 23"/>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5" name="椭圆 24"/>
            <p:cNvSpPr/>
            <p:nvPr/>
          </p:nvSpPr>
          <p:spPr>
            <a:xfrm>
              <a:off x="1988455" y="1988456"/>
              <a:ext cx="2881088" cy="2881088"/>
            </a:xfrm>
            <a:prstGeom prst="ellipse">
              <a:avLst/>
            </a:pr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6" name="组合 25"/>
          <p:cNvGrpSpPr/>
          <p:nvPr userDrawn="1"/>
        </p:nvGrpSpPr>
        <p:grpSpPr>
          <a:xfrm>
            <a:off x="471491" y="4651071"/>
            <a:ext cx="446314" cy="446314"/>
            <a:chOff x="1879599" y="1879600"/>
            <a:chExt cx="3098800" cy="3098800"/>
          </a:xfrm>
          <a:solidFill>
            <a:srgbClr val="5FAFFF"/>
          </a:solidFill>
        </p:grpSpPr>
        <p:sp>
          <p:nvSpPr>
            <p:cNvPr id="27" name="公众号：陈西设计之家。微信搜索即可"/>
            <p:cNvSpPr/>
            <p:nvPr/>
          </p:nvSpPr>
          <p:spPr>
            <a:xfrm>
              <a:off x="1879599" y="1879600"/>
              <a:ext cx="3098800" cy="3098800"/>
            </a:xfrm>
            <a:prstGeom prst="ellipse">
              <a:avLst/>
            </a:prstGeom>
            <a:grp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8" name="椭圆 27"/>
            <p:cNvSpPr/>
            <p:nvPr/>
          </p:nvSpPr>
          <p:spPr>
            <a:xfrm>
              <a:off x="1988455" y="1988456"/>
              <a:ext cx="2881088" cy="2881088"/>
            </a:xfrm>
            <a:prstGeom prst="ellipse">
              <a:avLst/>
            </a:pr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2" name="组合 31"/>
          <p:cNvGrpSpPr/>
          <p:nvPr userDrawn="1"/>
        </p:nvGrpSpPr>
        <p:grpSpPr>
          <a:xfrm>
            <a:off x="9740565" y="828812"/>
            <a:ext cx="605906" cy="605906"/>
            <a:chOff x="1879599" y="1879600"/>
            <a:chExt cx="3098800" cy="3098800"/>
          </a:xfrm>
        </p:grpSpPr>
        <p:sp>
          <p:nvSpPr>
            <p:cNvPr id="33" name="椭圆 32"/>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4" name="椭圆 33"/>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Freeform 7"/>
          <p:cNvSpPr>
            <a:spLocks noEditPoints="1"/>
          </p:cNvSpPr>
          <p:nvPr userDrawn="1"/>
        </p:nvSpPr>
        <p:spPr bwMode="auto">
          <a:xfrm flipH="1">
            <a:off x="11588328" y="6194097"/>
            <a:ext cx="314112" cy="321966"/>
          </a:xfrm>
          <a:custGeom>
            <a:gdLst>
              <a:gd name="T0" fmla="*/ 2147483646 w 37"/>
              <a:gd name="T1" fmla="*/ 2147483646 h 38"/>
              <a:gd name="T2" fmla="*/ 2147483646 w 37"/>
              <a:gd name="T3" fmla="*/ 2147483646 h 38"/>
              <a:gd name="T4" fmla="*/ 2147483646 w 37"/>
              <a:gd name="T5" fmla="*/ 2147483646 h 38"/>
              <a:gd name="T6" fmla="*/ 2147483646 w 37"/>
              <a:gd name="T7" fmla="*/ 2147483646 h 38"/>
              <a:gd name="T8" fmla="*/ 2147483646 w 37"/>
              <a:gd name="T9" fmla="*/ 2147483646 h 38"/>
              <a:gd name="T10" fmla="*/ 0 w 37"/>
              <a:gd name="T11" fmla="*/ 2147483646 h 38"/>
              <a:gd name="T12" fmla="*/ 2147483646 w 37"/>
              <a:gd name="T13" fmla="*/ 2147483646 h 38"/>
              <a:gd name="T14" fmla="*/ 2147483646 w 37"/>
              <a:gd name="T15" fmla="*/ 2147483646 h 38"/>
              <a:gd name="T16" fmla="*/ 2147483646 w 37"/>
              <a:gd name="T17" fmla="*/ 0 h 38"/>
              <a:gd name="T18" fmla="*/ 2147483646 w 37"/>
              <a:gd name="T19" fmla="*/ 2147483646 h 38"/>
              <a:gd name="T20" fmla="*/ 2147483646 w 37"/>
              <a:gd name="T21" fmla="*/ 2147483646 h 38"/>
              <a:gd name="T22" fmla="*/ 2147483646 w 37"/>
              <a:gd name="T23" fmla="*/ 2147483646 h 38"/>
              <a:gd name="T24" fmla="*/ 2147483646 w 37"/>
              <a:gd name="T25" fmla="*/ 2147483646 h 38"/>
              <a:gd name="T26" fmla="*/ 2147483646 w 37"/>
              <a:gd name="T27" fmla="*/ 2147483646 h 38"/>
              <a:gd name="T28" fmla="*/ 2147483646 w 37"/>
              <a:gd name="T29" fmla="*/ 2147483646 h 38"/>
              <a:gd name="T30" fmla="*/ 2147483646 w 37"/>
              <a:gd name="T31" fmla="*/ 2147483646 h 38"/>
              <a:gd name="T32" fmla="*/ 2147483646 w 37"/>
              <a:gd name="T33" fmla="*/ 2147483646 h 38"/>
              <a:gd name="T34" fmla="*/ 2147483646 w 37"/>
              <a:gd name="T35" fmla="*/ 2147483646 h 38"/>
              <a:gd name="T36" fmla="*/ 2147483646 w 37"/>
              <a:gd name="T37" fmla="*/ 2147483646 h 38"/>
              <a:gd name="T38" fmla="*/ 2147483646 w 37"/>
              <a:gd name="T39" fmla="*/ 2147483646 h 38"/>
              <a:gd name="T40" fmla="*/ 2147483646 w 37"/>
              <a:gd name="T41" fmla="*/ 2147483646 h 38"/>
              <a:gd name="T42" fmla="*/ 2147483646 w 37"/>
              <a:gd name="T43" fmla="*/ 2147483646 h 38"/>
              <a:gd name="T44" fmla="*/ 2147483646 w 37"/>
              <a:gd name="T45" fmla="*/ 2147483646 h 38"/>
              <a:gd name="T46" fmla="*/ 2147483646 w 37"/>
              <a:gd name="T47" fmla="*/ 2147483646 h 38"/>
              <a:gd name="T48" fmla="*/ 2147483646 w 37"/>
              <a:gd name="T49" fmla="*/ 2147483646 h 38"/>
              <a:gd name="T50" fmla="*/ 2147483646 w 37"/>
              <a:gd name="T51" fmla="*/ 0 h 38"/>
              <a:gd name="T52" fmla="*/ 2147483646 w 37"/>
              <a:gd name="T53" fmla="*/ 2147483646 h 38"/>
              <a:gd name="T54" fmla="*/ 2147483646 w 37"/>
              <a:gd name="T55" fmla="*/ 2147483646 h 38"/>
              <a:gd name="T56" fmla="*/ 2147483646 w 37"/>
              <a:gd name="T57" fmla="*/ 2147483646 h 38"/>
              <a:gd name="T58" fmla="*/ 2147483646 w 37"/>
              <a:gd name="T59" fmla="*/ 2147483646 h 38"/>
              <a:gd name="T60" fmla="*/ 2147483646 w 37"/>
              <a:gd name="T61" fmla="*/ 2147483646 h 38"/>
              <a:gd name="T62" fmla="*/ 2147483646 w 37"/>
              <a:gd name="T63" fmla="*/ 2147483646 h 38"/>
              <a:gd name="T64" fmla="*/ 2147483646 w 37"/>
              <a:gd name="T65" fmla="*/ 2147483646 h 38"/>
              <a:gd name="T66" fmla="*/ 2147483646 w 37"/>
              <a:gd name="T67" fmla="*/ 2147483646 h 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7" h="38">
                <a:moveTo>
                  <a:pt x="22" y="36"/>
                </a:moveTo>
                <a:cubicBezTo>
                  <a:pt x="20" y="38"/>
                  <a:pt x="20" y="38"/>
                  <a:pt x="20" y="38"/>
                </a:cubicBezTo>
                <a:cubicBezTo>
                  <a:pt x="20" y="38"/>
                  <a:pt x="20" y="38"/>
                  <a:pt x="19" y="38"/>
                </a:cubicBezTo>
                <a:cubicBezTo>
                  <a:pt x="19" y="38"/>
                  <a:pt x="19" y="38"/>
                  <a:pt x="19" y="38"/>
                </a:cubicBezTo>
                <a:cubicBezTo>
                  <a:pt x="1" y="20"/>
                  <a:pt x="1" y="20"/>
                  <a:pt x="1" y="20"/>
                </a:cubicBezTo>
                <a:cubicBezTo>
                  <a:pt x="1" y="20"/>
                  <a:pt x="0" y="19"/>
                  <a:pt x="0" y="19"/>
                </a:cubicBezTo>
                <a:cubicBezTo>
                  <a:pt x="0" y="19"/>
                  <a:pt x="1" y="18"/>
                  <a:pt x="1" y="18"/>
                </a:cubicBezTo>
                <a:cubicBezTo>
                  <a:pt x="19" y="1"/>
                  <a:pt x="19" y="1"/>
                  <a:pt x="19" y="1"/>
                </a:cubicBezTo>
                <a:cubicBezTo>
                  <a:pt x="19" y="0"/>
                  <a:pt x="19" y="0"/>
                  <a:pt x="19" y="0"/>
                </a:cubicBezTo>
                <a:cubicBezTo>
                  <a:pt x="20" y="0"/>
                  <a:pt x="20" y="0"/>
                  <a:pt x="20" y="1"/>
                </a:cubicBezTo>
                <a:cubicBezTo>
                  <a:pt x="22" y="2"/>
                  <a:pt x="22" y="2"/>
                  <a:pt x="22" y="2"/>
                </a:cubicBezTo>
                <a:cubicBezTo>
                  <a:pt x="22" y="3"/>
                  <a:pt x="23" y="3"/>
                  <a:pt x="23" y="3"/>
                </a:cubicBezTo>
                <a:cubicBezTo>
                  <a:pt x="23" y="4"/>
                  <a:pt x="22" y="4"/>
                  <a:pt x="22" y="4"/>
                </a:cubicBezTo>
                <a:cubicBezTo>
                  <a:pt x="7" y="19"/>
                  <a:pt x="7" y="19"/>
                  <a:pt x="7" y="19"/>
                </a:cubicBezTo>
                <a:cubicBezTo>
                  <a:pt x="22" y="34"/>
                  <a:pt x="22" y="34"/>
                  <a:pt x="22" y="34"/>
                </a:cubicBezTo>
                <a:cubicBezTo>
                  <a:pt x="22" y="34"/>
                  <a:pt x="23" y="35"/>
                  <a:pt x="23" y="35"/>
                </a:cubicBezTo>
                <a:cubicBezTo>
                  <a:pt x="23" y="35"/>
                  <a:pt x="22" y="36"/>
                  <a:pt x="22" y="36"/>
                </a:cubicBezTo>
                <a:close/>
                <a:moveTo>
                  <a:pt x="37" y="36"/>
                </a:moveTo>
                <a:cubicBezTo>
                  <a:pt x="35" y="38"/>
                  <a:pt x="35" y="38"/>
                  <a:pt x="35" y="38"/>
                </a:cubicBezTo>
                <a:cubicBezTo>
                  <a:pt x="35" y="38"/>
                  <a:pt x="34" y="38"/>
                  <a:pt x="34" y="38"/>
                </a:cubicBezTo>
                <a:cubicBezTo>
                  <a:pt x="34" y="38"/>
                  <a:pt x="33" y="38"/>
                  <a:pt x="33" y="38"/>
                </a:cubicBezTo>
                <a:cubicBezTo>
                  <a:pt x="15" y="20"/>
                  <a:pt x="15" y="20"/>
                  <a:pt x="15" y="20"/>
                </a:cubicBezTo>
                <a:cubicBezTo>
                  <a:pt x="15" y="20"/>
                  <a:pt x="15" y="19"/>
                  <a:pt x="15" y="19"/>
                </a:cubicBezTo>
                <a:cubicBezTo>
                  <a:pt x="15" y="19"/>
                  <a:pt x="15" y="18"/>
                  <a:pt x="15" y="18"/>
                </a:cubicBezTo>
                <a:cubicBezTo>
                  <a:pt x="33" y="1"/>
                  <a:pt x="33" y="1"/>
                  <a:pt x="33" y="1"/>
                </a:cubicBezTo>
                <a:cubicBezTo>
                  <a:pt x="33" y="0"/>
                  <a:pt x="34" y="0"/>
                  <a:pt x="34" y="0"/>
                </a:cubicBezTo>
                <a:cubicBezTo>
                  <a:pt x="34" y="0"/>
                  <a:pt x="35" y="0"/>
                  <a:pt x="35" y="1"/>
                </a:cubicBezTo>
                <a:cubicBezTo>
                  <a:pt x="37" y="2"/>
                  <a:pt x="37" y="2"/>
                  <a:pt x="37" y="2"/>
                </a:cubicBezTo>
                <a:cubicBezTo>
                  <a:pt x="37" y="3"/>
                  <a:pt x="37" y="3"/>
                  <a:pt x="37" y="3"/>
                </a:cubicBezTo>
                <a:cubicBezTo>
                  <a:pt x="37" y="4"/>
                  <a:pt x="37" y="4"/>
                  <a:pt x="37" y="4"/>
                </a:cubicBezTo>
                <a:cubicBezTo>
                  <a:pt x="22" y="19"/>
                  <a:pt x="22" y="19"/>
                  <a:pt x="22" y="19"/>
                </a:cubicBezTo>
                <a:cubicBezTo>
                  <a:pt x="37" y="34"/>
                  <a:pt x="37" y="34"/>
                  <a:pt x="37" y="34"/>
                </a:cubicBezTo>
                <a:cubicBezTo>
                  <a:pt x="37" y="34"/>
                  <a:pt x="37" y="35"/>
                  <a:pt x="37" y="35"/>
                </a:cubicBezTo>
                <a:cubicBezTo>
                  <a:pt x="37" y="35"/>
                  <a:pt x="37" y="36"/>
                  <a:pt x="37" y="36"/>
                </a:cubicBezTo>
                <a:close/>
              </a:path>
            </a:pathLst>
          </a:cu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sym typeface="+mn-lt"/>
            </a:endParaRPr>
          </a:p>
        </p:txBody>
      </p:sp>
      <p:grpSp>
        <p:nvGrpSpPr>
          <p:cNvPr id="14" name="组合 13"/>
          <p:cNvGrpSpPr/>
          <p:nvPr userDrawn="1"/>
        </p:nvGrpSpPr>
        <p:grpSpPr>
          <a:xfrm>
            <a:off x="10736580" y="4803140"/>
            <a:ext cx="672465" cy="672465"/>
            <a:chOff x="1879599" y="1879600"/>
            <a:chExt cx="3098800" cy="3098800"/>
          </a:xfrm>
          <a:solidFill>
            <a:srgbClr val="327DFA"/>
          </a:solidFill>
        </p:grpSpPr>
        <p:sp>
          <p:nvSpPr>
            <p:cNvPr id="15" name="公众号：陈西设计之家。微信搜索即可"/>
            <p:cNvSpPr/>
            <p:nvPr/>
          </p:nvSpPr>
          <p:spPr>
            <a:xfrm>
              <a:off x="1879599" y="1879600"/>
              <a:ext cx="3098800" cy="3098800"/>
            </a:xfrm>
            <a:prstGeom prst="ellipse">
              <a:avLst/>
            </a:prstGeom>
            <a:grp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400"/>
            </a:p>
          </p:txBody>
        </p:sp>
        <p:sp>
          <p:nvSpPr>
            <p:cNvPr id="16" name="椭圆 15"/>
            <p:cNvSpPr/>
            <p:nvPr/>
          </p:nvSpPr>
          <p:spPr>
            <a:xfrm>
              <a:off x="1988455" y="1988456"/>
              <a:ext cx="2881088" cy="2881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400"/>
            </a:p>
          </p:txBody>
        </p:sp>
      </p:grpSp>
      <p:grpSp>
        <p:nvGrpSpPr>
          <p:cNvPr id="61" name="组合 60"/>
          <p:cNvGrpSpPr/>
          <p:nvPr userDrawn="1"/>
        </p:nvGrpSpPr>
        <p:grpSpPr>
          <a:xfrm>
            <a:off x="5488017" y="3619857"/>
            <a:ext cx="4320000" cy="0"/>
            <a:chOff x="6292530" y="3630564"/>
            <a:chExt cx="5181600" cy="0"/>
          </a:xfrm>
        </p:grpSpPr>
        <p:cxnSp>
          <p:nvCxnSpPr>
            <p:cNvPr id="35" name="直接连接符 34"/>
            <p:cNvCxnSpPr/>
            <p:nvPr/>
          </p:nvCxnSpPr>
          <p:spPr>
            <a:xfrm>
              <a:off x="6292530" y="3630564"/>
              <a:ext cx="5181600" cy="0"/>
            </a:xfrm>
            <a:prstGeom prst="line">
              <a:avLst/>
            </a:prstGeom>
            <a:ln w="12700">
              <a:solidFill>
                <a:srgbClr val="327DFA"/>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292530" y="3630564"/>
              <a:ext cx="744877" cy="0"/>
            </a:xfrm>
            <a:prstGeom prst="line">
              <a:avLst/>
            </a:prstGeom>
            <a:ln w="57150">
              <a:solidFill>
                <a:srgbClr val="327DFA"/>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userDrawn="1"/>
        </p:nvGrpSpPr>
        <p:grpSpPr>
          <a:xfrm>
            <a:off x="1410626" y="4415757"/>
            <a:ext cx="1054781" cy="1054781"/>
            <a:chOff x="1879599" y="1879600"/>
            <a:chExt cx="3098800" cy="3098800"/>
          </a:xfrm>
        </p:grpSpPr>
        <p:sp>
          <p:nvSpPr>
            <p:cNvPr id="63" name="椭圆 62"/>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4" name="椭圆 63"/>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pic>
        <p:nvPicPr>
          <p:cNvPr id="6" name="图片 5" descr="天学英语logo-左右-不加小字"/>
          <p:cNvPicPr>
            <a:picLocks noChangeAspect="1"/>
          </p:cNvPicPr>
          <p:nvPr userDrawn="1"/>
        </p:nvPicPr>
        <p:blipFill>
          <a:blip r:embed="rId1"/>
          <a:stretch>
            <a:fillRect/>
          </a:stretch>
        </p:blipFill>
        <p:spPr>
          <a:xfrm>
            <a:off x="594360" y="447040"/>
            <a:ext cx="4271645" cy="473075"/>
          </a:xfrm>
          <a:prstGeom prst="rect">
            <a:avLst/>
          </a:prstGeom>
        </p:spPr>
      </p:pic>
      <p:pic>
        <p:nvPicPr>
          <p:cNvPr id="7" name="图片 6" descr="小天天老师形象-拿着书"/>
          <p:cNvPicPr>
            <a:picLocks noChangeAspect="1"/>
          </p:cNvPicPr>
          <p:nvPr userDrawn="1"/>
        </p:nvPicPr>
        <p:blipFill>
          <a:blip r:embed="rId2"/>
          <a:stretch>
            <a:fillRect/>
          </a:stretch>
        </p:blipFill>
        <p:spPr>
          <a:xfrm>
            <a:off x="1447800" y="2081530"/>
            <a:ext cx="1893570" cy="2033270"/>
          </a:xfrm>
          <a:prstGeom prst="rect">
            <a:avLst/>
          </a:prstGeom>
        </p:spPr>
      </p:pic>
      <p:grpSp>
        <p:nvGrpSpPr>
          <p:cNvPr id="36" name="组合 35">
            <a:extLst>
              <a:ext uri="{FF2B5EF4-FFF2-40B4-BE49-F238E27FC236}">
                <a16:creationId xmlns:a16="http://schemas.microsoft.com/office/drawing/2014/main" id="{DC385A92-56AA-4A7F-3D03-37A501F1D5AA}"/>
              </a:ext>
            </a:extLst>
          </p:cNvPr>
          <p:cNvGrpSpPr/>
          <p:nvPr userDrawn="1"/>
        </p:nvGrpSpPr>
        <p:grpSpPr>
          <a:xfrm>
            <a:off x="3601920" y="161768"/>
            <a:ext cx="370667" cy="370667"/>
            <a:chOff x="1879599" y="1879600"/>
            <a:chExt cx="3098800" cy="3098800"/>
          </a:xfrm>
        </p:grpSpPr>
        <p:sp>
          <p:nvSpPr>
            <p:cNvPr id="37" name="椭圆 36">
              <a:extLst>
                <a:ext uri="{FF2B5EF4-FFF2-40B4-BE49-F238E27FC236}">
                  <a16:creationId xmlns:a16="http://schemas.microsoft.com/office/drawing/2014/main" id="{10711066-24BA-FA75-3F55-7F12C6DB88A2}"/>
                </a:ext>
              </a:extLst>
            </p:cNvPr>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8" name="椭圆 37">
              <a:extLst>
                <a:ext uri="{FF2B5EF4-FFF2-40B4-BE49-F238E27FC236}">
                  <a16:creationId xmlns:a16="http://schemas.microsoft.com/office/drawing/2014/main" id="{E49CF51C-6E47-3C90-3A3F-1A85E9A00952}"/>
                </a:ext>
              </a:extLst>
            </p:cNvPr>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9" name="组合 38">
            <a:extLst>
              <a:ext uri="{FF2B5EF4-FFF2-40B4-BE49-F238E27FC236}">
                <a16:creationId xmlns:a16="http://schemas.microsoft.com/office/drawing/2014/main" id="{9D1C5607-B487-31E8-338D-52729CAECA1B}"/>
              </a:ext>
            </a:extLst>
          </p:cNvPr>
          <p:cNvGrpSpPr/>
          <p:nvPr userDrawn="1"/>
        </p:nvGrpSpPr>
        <p:grpSpPr>
          <a:xfrm>
            <a:off x="4408470" y="1533662"/>
            <a:ext cx="605906" cy="605906"/>
            <a:chOff x="1879599" y="1879600"/>
            <a:chExt cx="3098800" cy="3098800"/>
          </a:xfrm>
        </p:grpSpPr>
        <p:sp>
          <p:nvSpPr>
            <p:cNvPr id="40" name="椭圆 39">
              <a:extLst>
                <a:ext uri="{FF2B5EF4-FFF2-40B4-BE49-F238E27FC236}">
                  <a16:creationId xmlns:a16="http://schemas.microsoft.com/office/drawing/2014/main" id="{8C720755-FE96-ED46-20E3-54067CEF231D}"/>
                </a:ext>
              </a:extLst>
            </p:cNvPr>
            <p:cNvSpPr/>
            <p:nvPr/>
          </p:nvSpPr>
          <p:spPr>
            <a:xfrm>
              <a:off x="1879599" y="1879600"/>
              <a:ext cx="3098800" cy="3098800"/>
            </a:xfrm>
            <a:prstGeom prst="ellipse">
              <a:avLst/>
            </a:prstGeom>
            <a:gradFill>
              <a:gsLst>
                <a:gs pos="100000">
                  <a:schemeClr val="bg2">
                    <a:lumMod val="90000"/>
                  </a:schemeClr>
                </a:gs>
                <a:gs pos="0">
                  <a:srgbClr val="F3F3F3"/>
                </a:gs>
                <a:gs pos="83000">
                  <a:srgbClr val="F3F3F3"/>
                </a:gs>
              </a:gsLst>
              <a:lin ang="8100000" scaled="1"/>
            </a:gradFill>
            <a:ln>
              <a:noFill/>
            </a:ln>
            <a:effectLst>
              <a:outerShdw blurRad="508000" dist="279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1" name="椭圆 40">
              <a:extLst>
                <a:ext uri="{FF2B5EF4-FFF2-40B4-BE49-F238E27FC236}">
                  <a16:creationId xmlns:a16="http://schemas.microsoft.com/office/drawing/2014/main" id="{E03ADB4D-35AE-81FB-1E74-D29E87C05E1B}"/>
                </a:ext>
              </a:extLst>
            </p:cNvPr>
            <p:cNvSpPr/>
            <p:nvPr/>
          </p:nvSpPr>
          <p:spPr>
            <a:xfrm>
              <a:off x="1988455" y="1988456"/>
              <a:ext cx="2881088" cy="2881088"/>
            </a:xfrm>
            <a:prstGeom prst="ellipse">
              <a:avLst/>
            </a:prstGeom>
            <a:gradFill flip="none" rotWithShape="1">
              <a:gsLst>
                <a:gs pos="0">
                  <a:schemeClr val="bg2">
                    <a:lumMod val="90000"/>
                  </a:schemeClr>
                </a:gs>
                <a:gs pos="96000">
                  <a:schemeClr val="bg1"/>
                </a:gs>
                <a:gs pos="48000">
                  <a:srgbClr val="F3F3F3"/>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94687385"/>
      </p:ext>
    </p:extLst>
  </p:cSld>
  <p:clrMapOvr>
    <a:masterClrMapping/>
  </p:clrMapOvr>
  <mc:AlternateContent>
    <mc:Choice xmlns:p14="http://schemas.microsoft.com/office/powerpoint/2010/main" Requires="p14">
      <p:transition spd="slow" p14:dur="1250"/>
    </mc:Choice>
    <mc:Fallback>
      <p:transition spd="slow"/>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目录">
    <p:bg>
      <p:bgPr>
        <a:solidFill>
          <a:srgbClr val="327DFA"/>
        </a:solidFill>
        <a:effectLst/>
      </p:bgPr>
    </p:bg>
    <p:spTree>
      <p:nvGrpSpPr>
        <p:cNvPr id="1" name=""/>
        <p:cNvGrpSpPr/>
        <p:nvPr/>
      </p:nvGrpSpPr>
      <p:grpSpPr>
        <a:xfrm>
          <a:off x="0" y="0"/>
          <a:ext cx="0" cy="0"/>
        </a:xfrm>
      </p:grpSpPr>
      <p:sp>
        <p:nvSpPr>
          <p:cNvPr id="9" name="圆角矩形 25">
            <a:extLst>
              <a:ext uri="{FF2B5EF4-FFF2-40B4-BE49-F238E27FC236}">
                <a16:creationId xmlns:a16="http://schemas.microsoft.com/office/drawing/2014/main" id="{8613C2D5-1A12-64E3-6481-12021A8E1719}"/>
              </a:ext>
            </a:extLst>
          </p:cNvPr>
          <p:cNvSpPr/>
          <p:nvPr userDrawn="1"/>
        </p:nvSpPr>
        <p:spPr>
          <a:xfrm>
            <a:off x="160655" y="223520"/>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2" name="组合 1"/>
          <p:cNvGrpSpPr/>
          <p:nvPr userDrawn="1"/>
        </p:nvGrpSpPr>
        <p:grpSpPr>
          <a:xfrm>
            <a:off x="916305" y="1536065"/>
            <a:ext cx="2755265" cy="3215640"/>
            <a:chOff x="3439" y="2879"/>
            <a:chExt cx="4339" cy="5064"/>
          </a:xfrm>
        </p:grpSpPr>
        <p:grpSp>
          <p:nvGrpSpPr>
            <p:cNvPr id="22" name="组合 21"/>
            <p:cNvGrpSpPr/>
            <p:nvPr userDrawn="1"/>
          </p:nvGrpSpPr>
          <p:grpSpPr>
            <a:xfrm>
              <a:off x="3439" y="2879"/>
              <a:ext cx="4339" cy="5064"/>
              <a:chOff x="2866937" y="827773"/>
              <a:chExt cx="3081476" cy="3596565"/>
            </a:xfrm>
            <a:solidFill>
              <a:srgbClr val="ED7D31"/>
            </a:solidFill>
          </p:grpSpPr>
          <p:sp>
            <p:nvSpPr>
              <p:cNvPr id="23" name="六边形 22"/>
              <p:cNvSpPr/>
              <p:nvPr/>
            </p:nvSpPr>
            <p:spPr>
              <a:xfrm rot="5400000">
                <a:off x="2620419" y="1096346"/>
                <a:ext cx="3574510" cy="3081474"/>
              </a:xfrm>
              <a:prstGeom prst="hexagon">
                <a:avLst/>
              </a:pr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p>
            </p:txBody>
          </p:sp>
          <p:sp>
            <p:nvSpPr>
              <p:cNvPr id="24" name="任意多边形: 形状 23"/>
              <p:cNvSpPr/>
              <p:nvPr/>
            </p:nvSpPr>
            <p:spPr>
              <a:xfrm>
                <a:off x="2877954" y="827773"/>
                <a:ext cx="3070459" cy="779646"/>
              </a:xfrm>
              <a:custGeom>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p>
            </p:txBody>
          </p:sp>
        </p:grpSp>
        <p:sp>
          <p:nvSpPr>
            <p:cNvPr id="5" name="TextBox 4"/>
            <p:cNvSpPr txBox="1"/>
            <p:nvPr userDrawn="1"/>
          </p:nvSpPr>
          <p:spPr bwMode="auto">
            <a:xfrm>
              <a:off x="4128" y="4365"/>
              <a:ext cx="2911" cy="143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fontAlgn="auto">
                <a:spcBef>
                  <a:spcPct val="0"/>
                </a:spcBef>
                <a:spcAft>
                  <a:spcPct val="0"/>
                </a:spcAft>
                <a:defRPr/>
              </a:pPr>
              <a:r>
                <a:rPr lang="zh-CN" altLang="en-US" sz="5330" kern="0" spc="-150" noProof="1">
                  <a:ln w="1905">
                    <a:noFill/>
                  </a:ln>
                  <a:solidFill>
                    <a:schemeClr val="bg1"/>
                  </a:solidFill>
                  <a:latin typeface="思源黑体 CN Bold" panose="020b0800000000000000" charset="-122"/>
                  <a:ea typeface="思源黑体 CN Bold" panose="020b0800000000000000" charset="-122"/>
                </a:rPr>
                <a:t>目录</a:t>
              </a:r>
            </a:p>
          </p:txBody>
        </p:sp>
        <p:sp>
          <p:nvSpPr>
            <p:cNvPr id="6" name="TextBox 5"/>
            <p:cNvSpPr txBox="1">
              <a:spLocks noChangeArrowheads="1"/>
            </p:cNvSpPr>
            <p:nvPr userDrawn="1"/>
          </p:nvSpPr>
          <p:spPr bwMode="auto">
            <a:xfrm>
              <a:off x="4127" y="5569"/>
              <a:ext cx="3140" cy="790"/>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665" b="1">
                  <a:solidFill>
                    <a:schemeClr val="bg1"/>
                  </a:solidFill>
                  <a:latin typeface="思源黑体 CN Bold" panose="020b0800000000000000" charset="-122"/>
                  <a:ea typeface="思源黑体 CN Bold" panose="020b0800000000000000" charset="-122"/>
                </a:rPr>
                <a:t>CONTENTS</a:t>
              </a:r>
            </a:p>
          </p:txBody>
        </p:sp>
      </p:grpSp>
    </p:spTree>
    <p:extLst>
      <p:ext uri="{BB962C8B-B14F-4D97-AF65-F5344CB8AC3E}">
        <p14:creationId xmlns:p14="http://schemas.microsoft.com/office/powerpoint/2010/main" val="485191704"/>
      </p:ext>
    </p:extLst>
  </p:cSld>
  <p:clrMapOvr>
    <a:masterClrMapping/>
  </p:clrMapOvr>
  <mc:AlternateContent>
    <mc:Choice xmlns:p14="http://schemas.microsoft.com/office/powerpoint/2010/main" Requires="p14">
      <p:transition spd="slow" p14:dur="1250"/>
    </mc:Choice>
    <mc:Fallback>
      <p:transition spd="slow"/>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nvGrpSpPr>
      <p:grpSpPr>
        <a:xfrm>
          <a:off x="0" y="0"/>
          <a:ext cx="0" cy="0"/>
        </a:xfrm>
      </p:grpSpPr>
      <p:sp>
        <p:nvSpPr>
          <p:cNvPr id="22" name="任意多边形 21"/>
          <p:cNvSpPr/>
          <p:nvPr/>
        </p:nvSpPr>
        <p:spPr>
          <a:xfrm rot="16200000">
            <a:off x="8572313" y="3238064"/>
            <a:ext cx="3050927" cy="4188450"/>
          </a:xfrm>
          <a:custGeom>
            <a:gdLst>
              <a:gd name="connsiteX0" fmla="*/ 3050927 w 3050927"/>
              <a:gd name="connsiteY0" fmla="*/ 4188450 h 4188450"/>
              <a:gd name="connsiteX1" fmla="*/ 0 w 3050927"/>
              <a:gd name="connsiteY1" fmla="*/ 4188449 h 4188450"/>
              <a:gd name="connsiteX2" fmla="*/ 0 w 3050927"/>
              <a:gd name="connsiteY2" fmla="*/ 0 h 4188450"/>
            </a:gdLst>
            <a:cxnLst>
              <a:cxn ang="0">
                <a:pos x="connsiteX0" y="connsiteY0"/>
              </a:cxn>
              <a:cxn ang="0">
                <a:pos x="connsiteX1" y="connsiteY1"/>
              </a:cxn>
              <a:cxn ang="0">
                <a:pos x="connsiteX2" y="connsiteY2"/>
              </a:cxn>
            </a:cxnLst>
            <a:rect l="l" t="t" r="r" b="b"/>
            <a:pathLst>
              <a:path w="3050927" h="4188450">
                <a:moveTo>
                  <a:pt x="3050927" y="4188450"/>
                </a:moveTo>
                <a:lnTo>
                  <a:pt x="0" y="4188449"/>
                </a:lnTo>
                <a:lnTo>
                  <a:pt x="0" y="0"/>
                </a:lnTo>
                <a:close/>
              </a:path>
            </a:pathLst>
          </a:cu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a:ea typeface="微软雅黑" panose="020b0503020204020204" charset="-122"/>
              <a:cs typeface="+mn-cs"/>
            </a:endParaRPr>
          </a:p>
        </p:txBody>
      </p:sp>
      <p:sp>
        <p:nvSpPr>
          <p:cNvPr id="12" name="任意多边形: 形状 11">
            <a:extLst>
              <a:ext uri="{FF2B5EF4-FFF2-40B4-BE49-F238E27FC236}">
                <a16:creationId xmlns:a16="http://schemas.microsoft.com/office/drawing/2014/main" id="{D763D8C8-9AF5-1384-43AF-FE4D8C290DD5}"/>
              </a:ext>
            </a:extLst>
          </p:cNvPr>
          <p:cNvSpPr/>
          <p:nvPr userDrawn="1"/>
        </p:nvSpPr>
        <p:spPr>
          <a:xfrm rot="10800000" flipH="1">
            <a:off x="-65" y="0"/>
            <a:ext cx="6490800" cy="4726800"/>
          </a:xfrm>
          <a:custGeom>
            <a:gdLst>
              <a:gd name="connsiteX0" fmla="*/ 0 w 6490800"/>
              <a:gd name="connsiteY0" fmla="*/ 4726800 h 4726800"/>
              <a:gd name="connsiteX1" fmla="*/ 6490800 w 6490800"/>
              <a:gd name="connsiteY1" fmla="*/ 4726800 h 4726800"/>
              <a:gd name="connsiteX2" fmla="*/ 3454035 w 6490800"/>
              <a:gd name="connsiteY2" fmla="*/ 2515334 h 4726800"/>
              <a:gd name="connsiteX3" fmla="*/ 3425163 w 6490800"/>
              <a:gd name="connsiteY3" fmla="*/ 2556009 h 4726800"/>
              <a:gd name="connsiteX4" fmla="*/ 2605153 w 6490800"/>
              <a:gd name="connsiteY4" fmla="*/ 2963405 h 4726800"/>
              <a:gd name="connsiteX5" fmla="*/ 1542480 w 6490800"/>
              <a:gd name="connsiteY5" fmla="*/ 1843900 h 4726800"/>
              <a:gd name="connsiteX6" fmla="*/ 1670739 w 6490800"/>
              <a:gd name="connsiteY6" fmla="*/ 1310277 h 4726800"/>
              <a:gd name="connsiteX7" fmla="*/ 1708749 w 6490800"/>
              <a:gd name="connsiteY7" fmla="*/ 1244364 h 4726800"/>
              <a:gd name="connsiteX8" fmla="*/ 0 w 6490800"/>
              <a:gd name="connsiteY8" fmla="*/ 0 h 4726800"/>
              <a:gd name="connsiteX9" fmla="*/ 0 w 6490800"/>
              <a:gd name="connsiteY9" fmla="*/ 4726800 h 47268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0800" h="4726800">
                <a:moveTo>
                  <a:pt x="0" y="4726800"/>
                </a:moveTo>
                <a:lnTo>
                  <a:pt x="6490800" y="4726800"/>
                </a:lnTo>
                <a:lnTo>
                  <a:pt x="3454035" y="2515334"/>
                </a:lnTo>
                <a:lnTo>
                  <a:pt x="3425163" y="2556009"/>
                </a:lnTo>
                <a:cubicBezTo>
                  <a:pt x="3230253" y="2804816"/>
                  <a:pt x="2935283" y="2963405"/>
                  <a:pt x="2605153" y="2963405"/>
                </a:cubicBezTo>
                <a:cubicBezTo>
                  <a:pt x="2018255" y="2963405"/>
                  <a:pt x="1542480" y="2462186"/>
                  <a:pt x="1542480" y="1843900"/>
                </a:cubicBezTo>
                <a:cubicBezTo>
                  <a:pt x="1542480" y="1650686"/>
                  <a:pt x="1588942" y="1468904"/>
                  <a:pt x="1670739" y="1310277"/>
                </a:cubicBezTo>
                <a:lnTo>
                  <a:pt x="1708749" y="1244364"/>
                </a:lnTo>
                <a:lnTo>
                  <a:pt x="0" y="0"/>
                </a:lnTo>
                <a:lnTo>
                  <a:pt x="0" y="4726800"/>
                </a:lnTo>
                <a:close/>
              </a:path>
            </a:pathLst>
          </a:custGeom>
          <a:solidFill>
            <a:srgbClr val="327D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5" name="图片 4" descr="PNG"/>
          <p:cNvPicPr>
            <a:picLocks noChangeAspect="1"/>
          </p:cNvPicPr>
          <p:nvPr userDrawn="1"/>
        </p:nvPicPr>
        <p:blipFill>
          <a:blip r:embed="rId1"/>
          <a:srcRect t="-5073" r="71250"/>
          <a:stretch>
            <a:fillRect/>
          </a:stretch>
        </p:blipFill>
        <p:spPr>
          <a:xfrm>
            <a:off x="1612265" y="1854200"/>
            <a:ext cx="2055495" cy="1952625"/>
          </a:xfrm>
          <a:prstGeom prst="rect">
            <a:avLst/>
          </a:prstGeom>
          <a:effectLst>
            <a:outerShdw blurRad="50800" dist="38100" dir="5400000" algn="t" rotWithShape="0">
              <a:prstClr val="black">
                <a:alpha val="40000"/>
              </a:prstClr>
            </a:outerShdw>
          </a:effectLst>
        </p:spPr>
      </p:pic>
      <p:pic>
        <p:nvPicPr>
          <p:cNvPr id="6" name="图片 5" descr="天学英语logo-左右-不加小字"/>
          <p:cNvPicPr>
            <a:picLocks noChangeAspect="1"/>
          </p:cNvPicPr>
          <p:nvPr userDrawn="1"/>
        </p:nvPicPr>
        <p:blipFill>
          <a:blip r:embed="rId2"/>
          <a:stretch>
            <a:fillRect/>
          </a:stretch>
        </p:blipFill>
        <p:spPr>
          <a:xfrm>
            <a:off x="7630795" y="289560"/>
            <a:ext cx="4271645" cy="473075"/>
          </a:xfrm>
          <a:prstGeom prst="rect">
            <a:avLst/>
          </a:prstGeom>
        </p:spPr>
      </p:pic>
    </p:spTree>
    <p:extLst>
      <p:ext uri="{BB962C8B-B14F-4D97-AF65-F5344CB8AC3E}">
        <p14:creationId xmlns:p14="http://schemas.microsoft.com/office/powerpoint/2010/main" val="3633777326"/>
      </p:ext>
    </p:extLst>
  </p:cSld>
  <p:clrMapOvr>
    <a:masterClrMapping/>
  </p:clrMapOvr>
  <mc:AlternateContent>
    <mc:Choice xmlns:p14="http://schemas.microsoft.com/office/powerpoint/2010/main" Requires="p14">
      <p:transition spd="slow" p14:dur="1250"/>
    </mc:Choice>
    <mc:Fallback>
      <p:transition spd="slow"/>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logo左">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60655" y="223520"/>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371793" y="409893"/>
            <a:ext cx="3834130" cy="424815"/>
          </a:xfrm>
          <a:prstGeom prst="rect">
            <a:avLst/>
          </a:prstGeom>
        </p:spPr>
      </p:pic>
    </p:spTree>
    <p:extLst>
      <p:ext uri="{BB962C8B-B14F-4D97-AF65-F5344CB8AC3E}">
        <p14:creationId xmlns:p14="http://schemas.microsoft.com/office/powerpoint/2010/main" val="130769489"/>
      </p:ext>
    </p:extLst>
  </p:cSld>
  <p:clrMapOvr>
    <a:masterClrMapping/>
  </p:clrMapOvr>
  <p:transition spd="slow" advClick="0" advTm="0"/>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logo右">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Tree>
    <p:extLst>
      <p:ext uri="{BB962C8B-B14F-4D97-AF65-F5344CB8AC3E}">
        <p14:creationId xmlns:p14="http://schemas.microsoft.com/office/powerpoint/2010/main" val="1884535326"/>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语言知识及故事梗概">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
        <p:nvSpPr>
          <p:cNvPr id="5" name="圆角矩形 3">
            <a:extLst>
              <a:ext uri="{FF2B5EF4-FFF2-40B4-BE49-F238E27FC236}">
                <a16:creationId xmlns:a16="http://schemas.microsoft.com/office/drawing/2014/main" id="{9B7A4FB1-8A66-D357-EC86-610DE64B53A2}"/>
              </a:ext>
            </a:extLst>
          </p:cNvPr>
          <p:cNvSpPr/>
          <p:nvPr userDrawn="1"/>
        </p:nvSpPr>
        <p:spPr>
          <a:xfrm>
            <a:off x="157160" y="409893"/>
            <a:ext cx="3780000" cy="432000"/>
          </a:xfrm>
          <a:prstGeom prst="rect">
            <a:avLst/>
          </a:prstGeom>
          <a:gradFill flip="none" rotWithShape="1">
            <a:gsLst>
              <a:gs pos="0">
                <a:srgbClr val="327DFA"/>
              </a:gs>
              <a:gs pos="50000">
                <a:srgbClr val="327DFA"/>
              </a:gs>
              <a:gs pos="80000">
                <a:srgbClr val="327DFA"/>
              </a:gs>
              <a:gs pos="100000">
                <a:schemeClr val="bg1"/>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200">
                <a:latin typeface="思源黑体 CN Bold" panose="020b0800000000000000" pitchFamily="34" charset="-122"/>
                <a:ea typeface="思源黑体 CN Bold" panose="020b0800000000000000" pitchFamily="34" charset="-122"/>
                <a:sym typeface="Arial" pitchFamily="34" charset="0"/>
              </a:rPr>
              <a:t>一、语言知识及故事梗概</a:t>
            </a:r>
            <a:endParaRPr lang="en-US" altLang="zh-CN" sz="2200">
              <a:latin typeface="思源黑体 CN Bold" panose="020b0800000000000000" pitchFamily="34" charset="-122"/>
              <a:ea typeface="思源黑体 CN Bold" panose="020b0800000000000000" pitchFamily="34" charset="-122"/>
              <a:sym typeface="Arial" pitchFamily="34" charset="0"/>
            </a:endParaRPr>
          </a:p>
        </p:txBody>
      </p:sp>
    </p:spTree>
    <p:extLst>
      <p:ext uri="{BB962C8B-B14F-4D97-AF65-F5344CB8AC3E}">
        <p14:creationId xmlns:p14="http://schemas.microsoft.com/office/powerpoint/2010/main" val="2403322206"/>
      </p:ext>
    </p:extLst>
  </p:cSld>
  <p:clrMapOvr>
    <a:masterClrMapping/>
  </p:clrMapOvr>
  <p:transition spd="slow" advClick="0" advTm="0"/>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故事解读与分析">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
        <p:nvSpPr>
          <p:cNvPr id="5" name="圆角矩形 3">
            <a:extLst>
              <a:ext uri="{FF2B5EF4-FFF2-40B4-BE49-F238E27FC236}">
                <a16:creationId xmlns:a16="http://schemas.microsoft.com/office/drawing/2014/main" id="{9B7A4FB1-8A66-D357-EC86-610DE64B53A2}"/>
              </a:ext>
            </a:extLst>
          </p:cNvPr>
          <p:cNvSpPr/>
          <p:nvPr userDrawn="1"/>
        </p:nvSpPr>
        <p:spPr>
          <a:xfrm>
            <a:off x="157160" y="409893"/>
            <a:ext cx="3427869" cy="432000"/>
          </a:xfrm>
          <a:prstGeom prst="rect">
            <a:avLst/>
          </a:prstGeom>
          <a:gradFill flip="none" rotWithShape="1">
            <a:gsLst>
              <a:gs pos="0">
                <a:srgbClr val="327DFA"/>
              </a:gs>
              <a:gs pos="50000">
                <a:srgbClr val="327DFA"/>
              </a:gs>
              <a:gs pos="80000">
                <a:srgbClr val="327DFA"/>
              </a:gs>
              <a:gs pos="100000">
                <a:schemeClr val="bg1"/>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200">
                <a:latin typeface="思源黑体 CN Bold" panose="020b0800000000000000" pitchFamily="34" charset="-122"/>
                <a:ea typeface="思源黑体 CN Bold" panose="020b0800000000000000" pitchFamily="34" charset="-122"/>
                <a:sym typeface="Arial" pitchFamily="34" charset="0"/>
              </a:rPr>
              <a:t>二、故事解读与分析</a:t>
            </a:r>
            <a:endParaRPr lang="en-US" altLang="zh-CN" sz="2200">
              <a:latin typeface="思源黑体 CN Bold" panose="020b0800000000000000" pitchFamily="34" charset="-122"/>
              <a:ea typeface="思源黑体 CN Bold" panose="020b0800000000000000" pitchFamily="34" charset="-122"/>
              <a:sym typeface="Arial" pitchFamily="34" charset="0"/>
            </a:endParaRPr>
          </a:p>
        </p:txBody>
      </p:sp>
    </p:spTree>
    <p:extLst>
      <p:ext uri="{BB962C8B-B14F-4D97-AF65-F5344CB8AC3E}">
        <p14:creationId xmlns:p14="http://schemas.microsoft.com/office/powerpoint/2010/main" val="1565409735"/>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续写内容构思">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
        <p:nvSpPr>
          <p:cNvPr id="5" name="圆角矩形 3">
            <a:extLst>
              <a:ext uri="{FF2B5EF4-FFF2-40B4-BE49-F238E27FC236}">
                <a16:creationId xmlns:a16="http://schemas.microsoft.com/office/drawing/2014/main" id="{9B7A4FB1-8A66-D357-EC86-610DE64B53A2}"/>
              </a:ext>
            </a:extLst>
          </p:cNvPr>
          <p:cNvSpPr/>
          <p:nvPr userDrawn="1"/>
        </p:nvSpPr>
        <p:spPr>
          <a:xfrm>
            <a:off x="157160" y="409893"/>
            <a:ext cx="3137583" cy="432000"/>
          </a:xfrm>
          <a:prstGeom prst="rect">
            <a:avLst/>
          </a:prstGeom>
          <a:gradFill flip="none" rotWithShape="1">
            <a:gsLst>
              <a:gs pos="0">
                <a:srgbClr val="327DFA"/>
              </a:gs>
              <a:gs pos="50000">
                <a:srgbClr val="327DFA"/>
              </a:gs>
              <a:gs pos="80000">
                <a:srgbClr val="327DFA"/>
              </a:gs>
              <a:gs pos="100000">
                <a:schemeClr val="bg1"/>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200">
                <a:latin typeface="思源黑体 CN Bold" panose="020b0800000000000000" pitchFamily="34" charset="-122"/>
                <a:ea typeface="思源黑体 CN Bold" panose="020b0800000000000000" pitchFamily="34" charset="-122"/>
                <a:sym typeface="Arial" pitchFamily="34" charset="0"/>
              </a:rPr>
              <a:t>三、续写内容构思</a:t>
            </a:r>
            <a:endParaRPr lang="en-US" altLang="zh-CN" sz="2200">
              <a:latin typeface="思源黑体 CN Bold" panose="020b0800000000000000" pitchFamily="34" charset="-122"/>
              <a:ea typeface="思源黑体 CN Bold" panose="020b0800000000000000" pitchFamily="34" charset="-122"/>
              <a:sym typeface="Arial" pitchFamily="34" charset="0"/>
            </a:endParaRPr>
          </a:p>
        </p:txBody>
      </p:sp>
    </p:spTree>
    <p:extLst>
      <p:ext uri="{BB962C8B-B14F-4D97-AF65-F5344CB8AC3E}">
        <p14:creationId xmlns:p14="http://schemas.microsoft.com/office/powerpoint/2010/main" val="2475046419"/>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创作与优化">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
        <p:nvSpPr>
          <p:cNvPr id="5" name="圆角矩形 3">
            <a:extLst>
              <a:ext uri="{FF2B5EF4-FFF2-40B4-BE49-F238E27FC236}">
                <a16:creationId xmlns:a16="http://schemas.microsoft.com/office/drawing/2014/main" id="{9B7A4FB1-8A66-D357-EC86-610DE64B53A2}"/>
              </a:ext>
            </a:extLst>
          </p:cNvPr>
          <p:cNvSpPr/>
          <p:nvPr userDrawn="1"/>
        </p:nvSpPr>
        <p:spPr>
          <a:xfrm>
            <a:off x="157160" y="409893"/>
            <a:ext cx="2832783" cy="432000"/>
          </a:xfrm>
          <a:prstGeom prst="rect">
            <a:avLst/>
          </a:prstGeom>
          <a:gradFill flip="none" rotWithShape="1">
            <a:gsLst>
              <a:gs pos="0">
                <a:srgbClr val="327DFA"/>
              </a:gs>
              <a:gs pos="50000">
                <a:srgbClr val="327DFA"/>
              </a:gs>
              <a:gs pos="80000">
                <a:srgbClr val="327DFA"/>
              </a:gs>
              <a:gs pos="100000">
                <a:schemeClr val="bg1"/>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200">
                <a:latin typeface="思源黑体 CN Bold" panose="020b0800000000000000" pitchFamily="34" charset="-122"/>
                <a:ea typeface="思源黑体 CN Bold" panose="020b0800000000000000" pitchFamily="34" charset="-122"/>
                <a:sym typeface="Arial" pitchFamily="34" charset="0"/>
              </a:rPr>
              <a:t>四、创作与优化</a:t>
            </a:r>
            <a:endParaRPr lang="en-US" altLang="zh-CN" sz="2200">
              <a:latin typeface="思源黑体 CN Bold" panose="020b0800000000000000" pitchFamily="34" charset="-122"/>
              <a:ea typeface="思源黑体 CN Bold" panose="020b0800000000000000" pitchFamily="34" charset="-122"/>
              <a:sym typeface="Arial" pitchFamily="34" charset="0"/>
            </a:endParaRPr>
          </a:p>
        </p:txBody>
      </p:sp>
    </p:spTree>
    <p:extLst>
      <p:ext uri="{BB962C8B-B14F-4D97-AF65-F5344CB8AC3E}">
        <p14:creationId xmlns:p14="http://schemas.microsoft.com/office/powerpoint/2010/main" val="1093042388"/>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范文赏析">
    <p:bg>
      <p:bgPr>
        <a:solidFill>
          <a:srgbClr val="327DFA"/>
        </a:solidFill>
        <a:effectLst/>
      </p:bgPr>
    </p:bg>
    <p:spTree>
      <p:nvGrpSpPr>
        <p:cNvPr id="1" name=""/>
        <p:cNvGrpSpPr/>
        <p:nvPr/>
      </p:nvGrpSpPr>
      <p:grpSpPr>
        <a:xfrm>
          <a:off x="0" y="0"/>
          <a:ext cx="0" cy="0"/>
        </a:xfrm>
      </p:grpSpPr>
      <p:sp>
        <p:nvSpPr>
          <p:cNvPr id="26" name="圆角矩形 25"/>
          <p:cNvSpPr/>
          <p:nvPr userDrawn="1"/>
        </p:nvSpPr>
        <p:spPr>
          <a:xfrm>
            <a:off x="157162" y="223837"/>
            <a:ext cx="11877675" cy="6410325"/>
          </a:xfrm>
          <a:prstGeom prst="roundRect">
            <a:avLst>
              <a:gd name="adj" fmla="val 2748"/>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1">
              <a:ln>
                <a:noFill/>
              </a:ln>
              <a:solidFill>
                <a:schemeClr val="lt1"/>
              </a:solidFill>
              <a:effectLst/>
              <a:uLnTx/>
              <a:uFillTx/>
              <a:latin typeface="+mn-lt"/>
              <a:ea typeface="+mn-ea"/>
              <a:cs typeface="+mn-cs"/>
            </a:endParaRPr>
          </a:p>
        </p:txBody>
      </p:sp>
      <p:pic>
        <p:nvPicPr>
          <p:cNvPr id="21" name="图片 20" descr="C:\Users\Administrator\Desktop\19-logo-png\天学英语logo-左右-不加小字.png天学英语logo-左右-不加小字"/>
          <p:cNvPicPr>
            <a:picLocks noChangeAspect="1"/>
          </p:cNvPicPr>
          <p:nvPr userDrawn="1"/>
        </p:nvPicPr>
        <p:blipFill>
          <a:blip r:embed="rId1"/>
          <a:stretch>
            <a:fillRect/>
          </a:stretch>
        </p:blipFill>
        <p:spPr>
          <a:xfrm>
            <a:off x="8068310" y="409893"/>
            <a:ext cx="3834130" cy="424815"/>
          </a:xfrm>
          <a:prstGeom prst="rect">
            <a:avLst/>
          </a:prstGeom>
        </p:spPr>
      </p:pic>
      <p:sp>
        <p:nvSpPr>
          <p:cNvPr id="5" name="圆角矩形 3">
            <a:extLst>
              <a:ext uri="{FF2B5EF4-FFF2-40B4-BE49-F238E27FC236}">
                <a16:creationId xmlns:a16="http://schemas.microsoft.com/office/drawing/2014/main" id="{9B7A4FB1-8A66-D357-EC86-610DE64B53A2}"/>
              </a:ext>
            </a:extLst>
          </p:cNvPr>
          <p:cNvSpPr/>
          <p:nvPr userDrawn="1"/>
        </p:nvSpPr>
        <p:spPr>
          <a:xfrm>
            <a:off x="157160" y="409893"/>
            <a:ext cx="2469926" cy="432000"/>
          </a:xfrm>
          <a:prstGeom prst="rect">
            <a:avLst/>
          </a:prstGeom>
          <a:gradFill flip="none" rotWithShape="1">
            <a:gsLst>
              <a:gs pos="0">
                <a:srgbClr val="327DFA"/>
              </a:gs>
              <a:gs pos="50000">
                <a:srgbClr val="327DFA"/>
              </a:gs>
              <a:gs pos="80000">
                <a:srgbClr val="327DFA"/>
              </a:gs>
              <a:gs pos="100000">
                <a:schemeClr val="bg1"/>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200">
                <a:latin typeface="思源黑体 CN Bold" panose="020b0800000000000000" pitchFamily="34" charset="-122"/>
                <a:ea typeface="思源黑体 CN Bold" panose="020b0800000000000000" pitchFamily="34" charset="-122"/>
                <a:sym typeface="Arial" pitchFamily="34" charset="0"/>
              </a:rPr>
              <a:t>五、范文赏析</a:t>
            </a:r>
            <a:endParaRPr lang="en-US" altLang="zh-CN" sz="2200">
              <a:latin typeface="思源黑体 CN Bold" panose="020b0800000000000000" pitchFamily="34" charset="-122"/>
              <a:ea typeface="思源黑体 CN Bold" panose="020b0800000000000000" pitchFamily="34" charset="-122"/>
              <a:sym typeface="Arial" pitchFamily="34" charset="0"/>
            </a:endParaRPr>
          </a:p>
        </p:txBody>
      </p:sp>
    </p:spTree>
    <p:extLst>
      <p:ext uri="{BB962C8B-B14F-4D97-AF65-F5344CB8AC3E}">
        <p14:creationId xmlns:p14="http://schemas.microsoft.com/office/powerpoint/2010/main" val="4242906457"/>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Tree>
    <p:extLst>
      <p:ext uri="{BB962C8B-B14F-4D97-AF65-F5344CB8AC3E}">
        <p14:creationId xmlns:p14="http://schemas.microsoft.com/office/powerpoint/2010/main" val="310608285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extLst>
      <p:ext uri="{BB962C8B-B14F-4D97-AF65-F5344CB8AC3E}">
        <p14:creationId xmlns:p14="http://schemas.microsoft.com/office/powerpoint/2010/main" val="1785695014"/>
      </p:ext>
    </p:extLst>
  </p:cSld>
  <p:clrMap bg1="lt1" tx1="dk1" bg2="lt2" tx2="dk2" accent1="accent1" accent2="accent2" accent3="accent3" accent4="accent4" accent5="accent5" accent6="accent6" hlink="hlink" folHlink="folHlink"/>
  <p:sldLayoutIdLst>
    <p:sldLayoutId id="2147483660" r:id="rId1"/>
    <p:sldLayoutId id="2147483664" r:id="rId2"/>
    <p:sldLayoutId id="2147483665" r:id="rId3"/>
    <p:sldLayoutId id="2147483666" r:id="rId4"/>
    <p:sldLayoutId id="2147483667" r:id="rId5"/>
    <p:sldLayoutId id="2147483672" r:id="rId6"/>
    <p:sldLayoutId id="2147483673" r:id="rId7"/>
    <p:sldLayoutId id="2147483674" r:id="rId8"/>
    <p:sldLayoutId id="2147483675" r:id="rId9"/>
    <p:sldLayoutId id="2147483676" r:id="rId10"/>
    <p:sldLayoutId id="2147483677"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image" Target="../media/image4.jpeg" /><Relationship Id="rId3" Type="http://schemas.openxmlformats.org/officeDocument/2006/relationships/image" Target="../media/image3.png" /><Relationship Id="rId4"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emf" /><Relationship Id="rId3" Type="http://schemas.openxmlformats.org/officeDocument/2006/relationships/tags" Target="../tags/tag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 Id="rId3" Type="http://schemas.openxmlformats.org/officeDocument/2006/relationships/image" Target="../media/image6.emf" /><Relationship Id="rId4" Type="http://schemas.openxmlformats.org/officeDocument/2006/relationships/tags" Target="../tags/tag9.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711011205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BB2EDE7F-389D-9E69-DA39-3DB4959C0D12}"/>
              </a:ext>
            </a:extLst>
          </p:cNvPr>
          <p:cNvSpPr txBox="1"/>
          <p:nvPr/>
        </p:nvSpPr>
        <p:spPr>
          <a:xfrm>
            <a:off x="4766946" y="2369820"/>
            <a:ext cx="5735207"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000" b="1" spc="300">
                <a:solidFill>
                  <a:srgbClr val="327DFA"/>
                </a:solidFill>
                <a:effectLst/>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11</a:t>
            </a:r>
            <a:r>
              <a:rPr lang="en-US" altLang="zh-CN" sz="6000" spc="300">
                <a:solidFill>
                  <a:srgbClr val="327DFA"/>
                </a:solidFill>
                <a:effectLst/>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zh-CN" altLang="en-US" sz="6000" spc="300">
                <a:solidFill>
                  <a:srgbClr val="327DFA"/>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邻里关系</a:t>
            </a:r>
          </a:p>
        </p:txBody>
      </p:sp>
    </p:spTree>
    <p:extLst>
      <p:ext uri="{BB962C8B-B14F-4D97-AF65-F5344CB8AC3E}">
        <p14:creationId xmlns:p14="http://schemas.microsoft.com/office/powerpoint/2010/main" val="568485235"/>
      </p:ext>
    </p:extLst>
  </p:cSld>
  <p:clrMapOvr>
    <a:masterClrMapping/>
  </p:clrMapOvr>
  <mc:AlternateContent>
    <mc:Choice xmlns:p14="http://schemas.microsoft.com/office/powerpoint/2010/main" Requires="p14">
      <p:transition spd="slow" p14:dur="1250"/>
    </mc:Choice>
    <mc:Fallback>
      <p:transition spd="slow"/>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6" name="组合 15">
            <a:extLst>
              <a:ext uri="{FF2B5EF4-FFF2-40B4-BE49-F238E27FC236}">
                <a16:creationId xmlns:a16="http://schemas.microsoft.com/office/drawing/2014/main" id="{D6669E42-630A-A75D-6278-18FDD0CB5717}"/>
              </a:ext>
            </a:extLst>
          </p:cNvPr>
          <p:cNvGrpSpPr/>
          <p:nvPr/>
        </p:nvGrpSpPr>
        <p:grpSpPr>
          <a:xfrm>
            <a:off x="5704205" y="2711264"/>
            <a:ext cx="5062180" cy="1419846"/>
            <a:chOff x="5704205" y="2680809"/>
            <a:chExt cx="5062180" cy="1419846"/>
          </a:xfrm>
        </p:grpSpPr>
        <p:sp>
          <p:nvSpPr>
            <p:cNvPr id="2" name="TextBox 11">
              <a:extLst>
                <a:ext uri="{FF2B5EF4-FFF2-40B4-BE49-F238E27FC236}">
                  <a16:creationId xmlns:a16="http://schemas.microsoft.com/office/drawing/2014/main" id="{08CA5DA3-9C89-9590-E132-8F7B8E534D53}"/>
                </a:ext>
              </a:extLst>
            </p:cNvPr>
            <p:cNvSpPr txBox="1"/>
            <p:nvPr/>
          </p:nvSpPr>
          <p:spPr bwMode="auto">
            <a:xfrm>
              <a:off x="6591935" y="2765611"/>
              <a:ext cx="4174450" cy="476726"/>
            </a:xfrm>
            <a:prstGeom prst="roundRect">
              <a:avLst/>
            </a:prstGeom>
            <a:solidFill>
              <a:srgbClr val="327DFA"/>
            </a:solidFill>
          </p:spPr>
          <p:txBody>
            <a:bodyPr wrap="none" t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ct val="0"/>
                </a:spcBef>
                <a:spcAft>
                  <a:spcPct val="0"/>
                </a:spcAft>
                <a:defRPr/>
              </a:pPr>
              <a:r>
                <a:rPr lang="zh-CN" altLang="en-US" sz="2800" kern="0">
                  <a:solidFill>
                    <a:schemeClr val="bg1"/>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拓展训练：写作技能培养</a:t>
              </a:r>
            </a:p>
          </p:txBody>
        </p:sp>
        <p:sp>
          <p:nvSpPr>
            <p:cNvPr id="5" name="TextBox 16">
              <a:extLst>
                <a:ext uri="{FF2B5EF4-FFF2-40B4-BE49-F238E27FC236}">
                  <a16:creationId xmlns:a16="http://schemas.microsoft.com/office/drawing/2014/main" id="{6AF6F591-1CD4-2C09-67E6-FD1454D82D9F}"/>
                </a:ext>
              </a:extLst>
            </p:cNvPr>
            <p:cNvSpPr txBox="1">
              <a:spLocks noChangeArrowheads="1"/>
            </p:cNvSpPr>
            <p:nvPr/>
          </p:nvSpPr>
          <p:spPr bwMode="auto">
            <a:xfrm>
              <a:off x="5704205" y="2680809"/>
              <a:ext cx="646331" cy="646331"/>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rgbClr val="327DFA"/>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02</a:t>
              </a:r>
            </a:p>
          </p:txBody>
        </p:sp>
        <p:sp>
          <p:nvSpPr>
            <p:cNvPr id="10" name="TextBox 11">
              <a:extLst>
                <a:ext uri="{FF2B5EF4-FFF2-40B4-BE49-F238E27FC236}">
                  <a16:creationId xmlns:a16="http://schemas.microsoft.com/office/drawing/2014/main" id="{F6936B14-D988-6663-9FBE-88C8434E2D5A}"/>
                </a:ext>
              </a:extLst>
            </p:cNvPr>
            <p:cNvSpPr txBox="1"/>
            <p:nvPr/>
          </p:nvSpPr>
          <p:spPr bwMode="auto">
            <a:xfrm>
              <a:off x="6591935" y="3274221"/>
              <a:ext cx="3005951" cy="707886"/>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主题微情节</a:t>
              </a:r>
              <a:r>
                <a:rPr lang="en-US" altLang="zh-CN"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邻里互助</a:t>
              </a:r>
            </a:p>
            <a:p>
              <a:pPr>
                <a:defRPr/>
              </a:pPr>
              <a:r>
                <a:rPr lang="zh-CN" altLang="en-US"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p>
          </p:txBody>
        </p:sp>
        <p:sp>
          <p:nvSpPr>
            <p:cNvPr id="11" name="TextBox 11">
              <a:extLst>
                <a:ext uri="{FF2B5EF4-FFF2-40B4-BE49-F238E27FC236}">
                  <a16:creationId xmlns:a16="http://schemas.microsoft.com/office/drawing/2014/main" id="{4E86639E-04A6-E7EB-BA69-227F2A2AE0DD}"/>
                </a:ext>
              </a:extLst>
            </p:cNvPr>
            <p:cNvSpPr txBox="1"/>
            <p:nvPr/>
          </p:nvSpPr>
          <p:spPr bwMode="auto">
            <a:xfrm>
              <a:off x="6591935" y="3700545"/>
              <a:ext cx="3775393" cy="40011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续写微技能</a:t>
              </a:r>
              <a:r>
                <a:rPr lang="en-US" altLang="zh-CN"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限制性定语从句</a:t>
              </a:r>
            </a:p>
          </p:txBody>
        </p:sp>
      </p:grpSp>
      <p:grpSp>
        <p:nvGrpSpPr>
          <p:cNvPr id="15" name="组合 14">
            <a:extLst>
              <a:ext uri="{FF2B5EF4-FFF2-40B4-BE49-F238E27FC236}">
                <a16:creationId xmlns:a16="http://schemas.microsoft.com/office/drawing/2014/main" id="{03DAFDBC-F426-A1F2-7DB2-3966FD1A562F}"/>
              </a:ext>
            </a:extLst>
          </p:cNvPr>
          <p:cNvGrpSpPr/>
          <p:nvPr/>
        </p:nvGrpSpPr>
        <p:grpSpPr>
          <a:xfrm>
            <a:off x="5701665" y="1411257"/>
            <a:ext cx="4665383" cy="1064795"/>
            <a:chOff x="5701665" y="1411257"/>
            <a:chExt cx="4665383" cy="1064795"/>
          </a:xfrm>
        </p:grpSpPr>
        <p:sp>
          <p:nvSpPr>
            <p:cNvPr id="3" name="TextBox 7">
              <a:extLst>
                <a:ext uri="{FF2B5EF4-FFF2-40B4-BE49-F238E27FC236}">
                  <a16:creationId xmlns:a16="http://schemas.microsoft.com/office/drawing/2014/main" id="{C4D1C1BC-008D-BA6C-F34A-09E957F4EF7E}"/>
                </a:ext>
              </a:extLst>
            </p:cNvPr>
            <p:cNvSpPr txBox="1"/>
            <p:nvPr/>
          </p:nvSpPr>
          <p:spPr bwMode="auto">
            <a:xfrm>
              <a:off x="6569710" y="1530438"/>
              <a:ext cx="1652310" cy="476726"/>
            </a:xfrm>
            <a:prstGeom prst="roundRect">
              <a:avLst/>
            </a:prstGeom>
            <a:solidFill>
              <a:srgbClr val="327DFA"/>
            </a:solidFill>
          </p:spPr>
          <p:txBody>
            <a:bodyPr wrap="none" tIns="0" bIns="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r>
                <a:rPr lang="zh-CN" altLang="en-US" sz="2800" kern="0">
                  <a:solidFill>
                    <a:schemeClr val="bg1"/>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语篇演练</a:t>
              </a:r>
            </a:p>
          </p:txBody>
        </p:sp>
        <p:sp>
          <p:nvSpPr>
            <p:cNvPr id="4" name="TextBox 15">
              <a:extLst>
                <a:ext uri="{FF2B5EF4-FFF2-40B4-BE49-F238E27FC236}">
                  <a16:creationId xmlns:a16="http://schemas.microsoft.com/office/drawing/2014/main" id="{5AF98F64-8C85-609C-F137-AA8639E9B115}"/>
                </a:ext>
              </a:extLst>
            </p:cNvPr>
            <p:cNvSpPr txBox="1">
              <a:spLocks noChangeArrowheads="1"/>
            </p:cNvSpPr>
            <p:nvPr/>
          </p:nvSpPr>
          <p:spPr bwMode="auto">
            <a:xfrm>
              <a:off x="5701665" y="1411257"/>
              <a:ext cx="715089" cy="715089"/>
            </a:xfrm>
            <a:prstGeom prst="round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rgbClr val="327DFA"/>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01</a:t>
              </a:r>
            </a:p>
          </p:txBody>
        </p:sp>
        <p:sp>
          <p:nvSpPr>
            <p:cNvPr id="13" name="TextBox 7">
              <a:extLst>
                <a:ext uri="{FF2B5EF4-FFF2-40B4-BE49-F238E27FC236}">
                  <a16:creationId xmlns:a16="http://schemas.microsoft.com/office/drawing/2014/main" id="{22878546-7FA1-22FF-FDA7-9419CD63FA19}"/>
                </a:ext>
              </a:extLst>
            </p:cNvPr>
            <p:cNvSpPr txBox="1"/>
            <p:nvPr/>
          </p:nvSpPr>
          <p:spPr bwMode="auto">
            <a:xfrm>
              <a:off x="6569709" y="2033378"/>
              <a:ext cx="3797339" cy="442674"/>
            </a:xfrm>
            <a:prstGeom prst="round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r>
                <a:rPr lang="en-US" altLang="zh-CN"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One Good Deed Deserves Another</a:t>
              </a:r>
            </a:p>
          </p:txBody>
        </p:sp>
      </p:grpSp>
      <p:grpSp>
        <p:nvGrpSpPr>
          <p:cNvPr id="17" name="组合 16">
            <a:extLst>
              <a:ext uri="{FF2B5EF4-FFF2-40B4-BE49-F238E27FC236}">
                <a16:creationId xmlns:a16="http://schemas.microsoft.com/office/drawing/2014/main" id="{EB5E352D-9432-2776-B25A-340DF3BBBF25}"/>
              </a:ext>
            </a:extLst>
          </p:cNvPr>
          <p:cNvGrpSpPr/>
          <p:nvPr/>
        </p:nvGrpSpPr>
        <p:grpSpPr>
          <a:xfrm>
            <a:off x="5701665" y="4366321"/>
            <a:ext cx="2846569" cy="1004202"/>
            <a:chOff x="5701665" y="4366321"/>
            <a:chExt cx="2846569" cy="1004202"/>
          </a:xfrm>
        </p:grpSpPr>
        <p:sp>
          <p:nvSpPr>
            <p:cNvPr id="8" name="TextBox 13">
              <a:extLst>
                <a:ext uri="{FF2B5EF4-FFF2-40B4-BE49-F238E27FC236}">
                  <a16:creationId xmlns:a16="http://schemas.microsoft.com/office/drawing/2014/main" id="{48495C97-DFC1-909E-CCDC-06C928AF84C0}"/>
                </a:ext>
              </a:extLst>
            </p:cNvPr>
            <p:cNvSpPr txBox="1"/>
            <p:nvPr/>
          </p:nvSpPr>
          <p:spPr bwMode="auto">
            <a:xfrm>
              <a:off x="6591935" y="4451123"/>
              <a:ext cx="1652310" cy="476726"/>
            </a:xfrm>
            <a:prstGeom prst="roundRect">
              <a:avLst/>
            </a:prstGeom>
            <a:solidFill>
              <a:srgbClr val="327DFA"/>
            </a:solidFill>
          </p:spPr>
          <p:txBody>
            <a:bodyPr wrap="none" t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ct val="0"/>
                </a:spcBef>
                <a:spcAft>
                  <a:spcPct val="0"/>
                </a:spcAft>
                <a:defRPr/>
              </a:pPr>
              <a:r>
                <a:rPr lang="zh-CN" altLang="en-US" sz="2800" kern="0">
                  <a:solidFill>
                    <a:schemeClr val="bg1"/>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语篇巩固</a:t>
              </a:r>
            </a:p>
          </p:txBody>
        </p:sp>
        <p:sp>
          <p:nvSpPr>
            <p:cNvPr id="9" name="TextBox 18">
              <a:extLst>
                <a:ext uri="{FF2B5EF4-FFF2-40B4-BE49-F238E27FC236}">
                  <a16:creationId xmlns:a16="http://schemas.microsoft.com/office/drawing/2014/main" id="{BD6C2B0E-41BA-631E-6C28-D780A467B1D0}"/>
                </a:ext>
              </a:extLst>
            </p:cNvPr>
            <p:cNvSpPr txBox="1">
              <a:spLocks noChangeArrowheads="1"/>
            </p:cNvSpPr>
            <p:nvPr/>
          </p:nvSpPr>
          <p:spPr bwMode="auto">
            <a:xfrm>
              <a:off x="5701665" y="4366321"/>
              <a:ext cx="646331" cy="646331"/>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rgbClr val="327DFA"/>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03</a:t>
              </a:r>
            </a:p>
          </p:txBody>
        </p:sp>
        <p:sp>
          <p:nvSpPr>
            <p:cNvPr id="14" name="TextBox 7">
              <a:extLst>
                <a:ext uri="{FF2B5EF4-FFF2-40B4-BE49-F238E27FC236}">
                  <a16:creationId xmlns:a16="http://schemas.microsoft.com/office/drawing/2014/main" id="{76151CBF-81BF-AFFF-F4DE-0A41735A021B}"/>
                </a:ext>
              </a:extLst>
            </p:cNvPr>
            <p:cNvSpPr txBox="1"/>
            <p:nvPr/>
          </p:nvSpPr>
          <p:spPr bwMode="auto">
            <a:xfrm>
              <a:off x="6588731" y="4927849"/>
              <a:ext cx="1959503" cy="442674"/>
            </a:xfrm>
            <a:prstGeom prst="round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r>
                <a:rPr lang="en-US" altLang="zh-CN" sz="2000" kern="0">
                  <a:solidFill>
                    <a:schemeClr val="tx1">
                      <a:lumMod val="65000"/>
                      <a:lumOff val="35000"/>
                    </a:schemeClr>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 Helping Hand</a:t>
              </a:r>
            </a:p>
          </p:txBody>
        </p:sp>
      </p:grpSp>
    </p:spTree>
    <p:extLst>
      <p:ext uri="{BB962C8B-B14F-4D97-AF65-F5344CB8AC3E}">
        <p14:creationId xmlns:p14="http://schemas.microsoft.com/office/powerpoint/2010/main" val="1116488502"/>
      </p:ext>
    </p:extLst>
  </p:cSld>
  <p:clrMapOvr>
    <a:masterClrMapping/>
  </p:clrMapOvr>
  <mc:AlternateContent>
    <mc:Choice xmlns:p14="http://schemas.microsoft.com/office/powerpoint/2010/main" Requires="p14">
      <p:transition spd="slow" p14:dur="125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nvGrpSpPr>
      <p:grpSpPr>
        <a:xfrm>
          <a:off x="0" y="0"/>
          <a:ext cx="0" cy="0"/>
        </a:xfrm>
      </p:grpSpPr>
      <p:pic>
        <p:nvPicPr>
          <p:cNvPr id="11" name="图片 10">
            <a:extLst>
              <a:ext uri="{FF2B5EF4-FFF2-40B4-BE49-F238E27FC236}">
                <a16:creationId xmlns:a16="http://schemas.microsoft.com/office/drawing/2014/main" id="{998A905D-EC72-DEC6-C3E3-03A815A67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1" name="矩形 20">
            <a:extLst>
              <a:ext uri="{FF2B5EF4-FFF2-40B4-BE49-F238E27FC236}">
                <a16:creationId xmlns:a16="http://schemas.microsoft.com/office/drawing/2014/main" id="{FF388C19-7649-ECDC-4863-A73A9CAFA152}"/>
              </a:ext>
            </a:extLst>
          </p:cNvPr>
          <p:cNvSpPr/>
          <p:nvPr/>
        </p:nvSpPr>
        <p:spPr>
          <a:xfrm>
            <a:off x="-66" y="0"/>
            <a:ext cx="12192066" cy="6858000"/>
          </a:xfrm>
          <a:prstGeom prst="rect">
            <a:avLst/>
          </a:prstGeom>
          <a:gradFill flip="none" rotWithShape="1">
            <a:gsLst>
              <a:gs pos="0">
                <a:schemeClr val="bg1"/>
              </a:gs>
              <a:gs pos="50000">
                <a:schemeClr val="bg1">
                  <a:alpha val="70000"/>
                </a:schemeClr>
              </a:gs>
              <a:gs pos="29900">
                <a:srgbClr val="FFFFFF">
                  <a:alpha val="90000"/>
                </a:srgbClr>
              </a:gs>
              <a:gs pos="83000">
                <a:schemeClr val="bg1">
                  <a:alpha val="30000"/>
                </a:schemeClr>
              </a:gs>
              <a:gs pos="100000">
                <a:schemeClr val="bg1">
                  <a:alpha val="0"/>
                </a:schemeClr>
              </a:gs>
            </a:gsLst>
            <a:lin ang="81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6" name="任意多边形 21">
            <a:extLst>
              <a:ext uri="{FF2B5EF4-FFF2-40B4-BE49-F238E27FC236}">
                <a16:creationId xmlns:a16="http://schemas.microsoft.com/office/drawing/2014/main" id="{49667A09-8698-EEA6-32E0-70D702FC58F7}"/>
              </a:ext>
            </a:extLst>
          </p:cNvPr>
          <p:cNvSpPr/>
          <p:nvPr/>
        </p:nvSpPr>
        <p:spPr>
          <a:xfrm rot="16200000">
            <a:off x="8572312" y="3238311"/>
            <a:ext cx="3050927" cy="4188450"/>
          </a:xfrm>
          <a:custGeom>
            <a:gdLst>
              <a:gd name="connsiteX0" fmla="*/ 3050927 w 3050927"/>
              <a:gd name="connsiteY0" fmla="*/ 4188450 h 4188450"/>
              <a:gd name="connsiteX1" fmla="*/ 0 w 3050927"/>
              <a:gd name="connsiteY1" fmla="*/ 4188449 h 4188450"/>
              <a:gd name="connsiteX2" fmla="*/ 0 w 3050927"/>
              <a:gd name="connsiteY2" fmla="*/ 0 h 4188450"/>
            </a:gdLst>
            <a:cxnLst>
              <a:cxn ang="0">
                <a:pos x="connsiteX0" y="connsiteY0"/>
              </a:cxn>
              <a:cxn ang="0">
                <a:pos x="connsiteX1" y="connsiteY1"/>
              </a:cxn>
              <a:cxn ang="0">
                <a:pos x="connsiteX2" y="connsiteY2"/>
              </a:cxn>
            </a:cxnLst>
            <a:rect l="l" t="t" r="r" b="b"/>
            <a:pathLst>
              <a:path w="3050927" h="4188450">
                <a:moveTo>
                  <a:pt x="3050927" y="4188450"/>
                </a:moveTo>
                <a:lnTo>
                  <a:pt x="0" y="4188449"/>
                </a:lnTo>
                <a:lnTo>
                  <a:pt x="0" y="0"/>
                </a:lnTo>
                <a:close/>
              </a:path>
            </a:pathLst>
          </a:custGeom>
          <a:solidFill>
            <a:srgbClr val="327DFA">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endParaRPr>
          </a:p>
        </p:txBody>
      </p:sp>
      <p:pic>
        <p:nvPicPr>
          <p:cNvPr id="9" name="图片 8" descr="PNG">
            <a:extLst>
              <a:ext uri="{FF2B5EF4-FFF2-40B4-BE49-F238E27FC236}">
                <a16:creationId xmlns:a16="http://schemas.microsoft.com/office/drawing/2014/main" id="{43DA1956-9185-A2D4-773C-3D52DAA39685}"/>
              </a:ext>
            </a:extLst>
          </p:cNvPr>
          <p:cNvPicPr>
            <a:picLocks noChangeAspect="1"/>
          </p:cNvPicPr>
          <p:nvPr/>
        </p:nvPicPr>
        <p:blipFill>
          <a:blip r:embed="rId3"/>
          <a:srcRect t="-5073" r="71250"/>
          <a:stretch>
            <a:fillRect/>
          </a:stretch>
        </p:blipFill>
        <p:spPr>
          <a:xfrm>
            <a:off x="1612265" y="1854200"/>
            <a:ext cx="2055495" cy="1952625"/>
          </a:xfrm>
          <a:prstGeom prst="rect">
            <a:avLst/>
          </a:prstGeom>
          <a:effectLst>
            <a:outerShdw blurRad="50800" dist="38100" dir="5400000" algn="t" rotWithShape="0">
              <a:prstClr val="black">
                <a:alpha val="40000"/>
              </a:prstClr>
            </a:outerShdw>
          </a:effectLst>
        </p:spPr>
      </p:pic>
      <p:pic>
        <p:nvPicPr>
          <p:cNvPr id="10" name="图片 9" descr="天学英语logo-左右-不加小字">
            <a:extLst>
              <a:ext uri="{FF2B5EF4-FFF2-40B4-BE49-F238E27FC236}">
                <a16:creationId xmlns:a16="http://schemas.microsoft.com/office/drawing/2014/main" id="{0046A808-A87B-D7D8-8F74-929E9962F2EB}"/>
              </a:ext>
            </a:extLst>
          </p:cNvPr>
          <p:cNvPicPr>
            <a:picLocks noChangeAspect="1"/>
          </p:cNvPicPr>
          <p:nvPr/>
        </p:nvPicPr>
        <p:blipFill>
          <a:blip r:embed="rId4"/>
          <a:stretch>
            <a:fillRect/>
          </a:stretch>
        </p:blipFill>
        <p:spPr>
          <a:xfrm>
            <a:off x="7630795" y="289560"/>
            <a:ext cx="4271645" cy="473075"/>
          </a:xfrm>
          <a:prstGeom prst="rect">
            <a:avLst/>
          </a:prstGeom>
        </p:spPr>
      </p:pic>
      <p:sp>
        <p:nvSpPr>
          <p:cNvPr id="12" name="文本框 11">
            <a:extLst>
              <a:ext uri="{FF2B5EF4-FFF2-40B4-BE49-F238E27FC236}">
                <a16:creationId xmlns:a16="http://schemas.microsoft.com/office/drawing/2014/main" id="{25BEEDA8-2F5C-B9BE-AFDC-278E9313EBA0}"/>
              </a:ext>
            </a:extLst>
          </p:cNvPr>
          <p:cNvSpPr txBox="1"/>
          <p:nvPr/>
        </p:nvSpPr>
        <p:spPr>
          <a:xfrm>
            <a:off x="6734630" y="2331763"/>
            <a:ext cx="2806700" cy="76835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altLang="zh-CN" sz="4400" b="1" u="none" strike="noStrike" kern="1200" cap="none" spc="0" normalizeH="0" baseline="0" noProof="0">
                <a:ln>
                  <a:noFill/>
                </a:ln>
                <a:solidFill>
                  <a:srgbClr val="327DFA"/>
                </a:solidFill>
                <a:effectLst/>
                <a:uLnTx/>
                <a:uFillTx/>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PART 01</a:t>
            </a:r>
          </a:p>
        </p:txBody>
      </p:sp>
      <p:sp>
        <p:nvSpPr>
          <p:cNvPr id="13" name="文本框 12">
            <a:extLst>
              <a:ext uri="{FF2B5EF4-FFF2-40B4-BE49-F238E27FC236}">
                <a16:creationId xmlns:a16="http://schemas.microsoft.com/office/drawing/2014/main" id="{8A3701E8-71F6-B2BD-5BEC-A3280F90ABAD}"/>
              </a:ext>
            </a:extLst>
          </p:cNvPr>
          <p:cNvSpPr txBox="1"/>
          <p:nvPr/>
        </p:nvSpPr>
        <p:spPr>
          <a:xfrm>
            <a:off x="7247110" y="3294392"/>
            <a:ext cx="2294219" cy="707886"/>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ct val="0"/>
              </a:spcAft>
              <a:buClrTx/>
              <a:buSzTx/>
              <a:buFontTx/>
              <a:buNone/>
              <a:defRPr/>
            </a:pPr>
            <a:r>
              <a:rPr lang="zh-CN" altLang="en-US" sz="4000" b="1" noProof="0">
                <a:ln>
                  <a:noFill/>
                </a:ln>
                <a:solidFill>
                  <a:srgbClr val="327DFA"/>
                </a:solidFill>
                <a:effectLst/>
                <a:uLnTx/>
                <a:uFillTx/>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语篇演练</a:t>
            </a:r>
            <a:endParaRPr kumimoji="0" lang="zh-CN" altLang="en-US" sz="4000" b="1" i="0" u="none" strike="noStrike" kern="1200" cap="none" spc="0" normalizeH="0" baseline="0" noProof="0">
              <a:ln>
                <a:noFill/>
              </a:ln>
              <a:solidFill>
                <a:srgbClr val="327DFA"/>
              </a:solidFill>
              <a:effectLst/>
              <a:uLnTx/>
              <a:uFillTx/>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endParaRPr>
          </a:p>
        </p:txBody>
      </p:sp>
      <p:sp>
        <p:nvSpPr>
          <p:cNvPr id="19" name="任意多边形: 形状 18">
            <a:extLst>
              <a:ext uri="{FF2B5EF4-FFF2-40B4-BE49-F238E27FC236}">
                <a16:creationId xmlns:a16="http://schemas.microsoft.com/office/drawing/2014/main" id="{CE711CDC-690E-B151-43FB-217F7E5E4B92}"/>
              </a:ext>
            </a:extLst>
          </p:cNvPr>
          <p:cNvSpPr/>
          <p:nvPr/>
        </p:nvSpPr>
        <p:spPr>
          <a:xfrm rot="10800000" flipH="1">
            <a:off x="-65" y="0"/>
            <a:ext cx="6490800" cy="4726800"/>
          </a:xfrm>
          <a:custGeom>
            <a:gdLst>
              <a:gd name="connsiteX0" fmla="*/ 0 w 6490800"/>
              <a:gd name="connsiteY0" fmla="*/ 4726800 h 4726800"/>
              <a:gd name="connsiteX1" fmla="*/ 6490800 w 6490800"/>
              <a:gd name="connsiteY1" fmla="*/ 4726800 h 4726800"/>
              <a:gd name="connsiteX2" fmla="*/ 3454035 w 6490800"/>
              <a:gd name="connsiteY2" fmla="*/ 2515334 h 4726800"/>
              <a:gd name="connsiteX3" fmla="*/ 3425163 w 6490800"/>
              <a:gd name="connsiteY3" fmla="*/ 2556009 h 4726800"/>
              <a:gd name="connsiteX4" fmla="*/ 2605153 w 6490800"/>
              <a:gd name="connsiteY4" fmla="*/ 2963405 h 4726800"/>
              <a:gd name="connsiteX5" fmla="*/ 1542480 w 6490800"/>
              <a:gd name="connsiteY5" fmla="*/ 1843900 h 4726800"/>
              <a:gd name="connsiteX6" fmla="*/ 1670739 w 6490800"/>
              <a:gd name="connsiteY6" fmla="*/ 1310277 h 4726800"/>
              <a:gd name="connsiteX7" fmla="*/ 1708749 w 6490800"/>
              <a:gd name="connsiteY7" fmla="*/ 1244364 h 4726800"/>
              <a:gd name="connsiteX8" fmla="*/ 0 w 6490800"/>
              <a:gd name="connsiteY8" fmla="*/ 0 h 4726800"/>
              <a:gd name="connsiteX9" fmla="*/ 0 w 6490800"/>
              <a:gd name="connsiteY9" fmla="*/ 4726800 h 47268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0800" h="4726800">
                <a:moveTo>
                  <a:pt x="0" y="4726800"/>
                </a:moveTo>
                <a:lnTo>
                  <a:pt x="6490800" y="4726800"/>
                </a:lnTo>
                <a:lnTo>
                  <a:pt x="3454035" y="2515334"/>
                </a:lnTo>
                <a:lnTo>
                  <a:pt x="3425163" y="2556009"/>
                </a:lnTo>
                <a:cubicBezTo>
                  <a:pt x="3230253" y="2804816"/>
                  <a:pt x="2935283" y="2963405"/>
                  <a:pt x="2605153" y="2963405"/>
                </a:cubicBezTo>
                <a:cubicBezTo>
                  <a:pt x="2018255" y="2963405"/>
                  <a:pt x="1542480" y="2462186"/>
                  <a:pt x="1542480" y="1843900"/>
                </a:cubicBezTo>
                <a:cubicBezTo>
                  <a:pt x="1542480" y="1650686"/>
                  <a:pt x="1588942" y="1468904"/>
                  <a:pt x="1670739" y="1310277"/>
                </a:cubicBezTo>
                <a:lnTo>
                  <a:pt x="1708749" y="1244364"/>
                </a:lnTo>
                <a:lnTo>
                  <a:pt x="0" y="0"/>
                </a:lnTo>
                <a:lnTo>
                  <a:pt x="0" y="4726800"/>
                </a:lnTo>
                <a:close/>
              </a:path>
            </a:pathLst>
          </a:custGeom>
          <a:solidFill>
            <a:srgbClr val="327DFA">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cxnSp>
        <p:nvCxnSpPr>
          <p:cNvPr id="22" name="直接连接符 21">
            <a:extLst>
              <a:ext uri="{FF2B5EF4-FFF2-40B4-BE49-F238E27FC236}">
                <a16:creationId xmlns:a16="http://schemas.microsoft.com/office/drawing/2014/main" id="{D5F07BC6-C73B-AEB4-EA46-C602147F6ADA}"/>
              </a:ext>
            </a:extLst>
          </p:cNvPr>
          <p:cNvCxnSpPr/>
          <p:nvPr/>
        </p:nvCxnSpPr>
        <p:spPr>
          <a:xfrm>
            <a:off x="8824686" y="3144746"/>
            <a:ext cx="537029"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593023"/>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2A5A611E-B970-04A0-058F-73602C27BC1E}"/>
              </a:ext>
            </a:extLst>
          </p:cNvPr>
          <p:cNvSpPr txBox="1"/>
          <p:nvPr/>
        </p:nvSpPr>
        <p:spPr>
          <a:xfrm>
            <a:off x="660400" y="1544694"/>
            <a:ext cx="10858500" cy="41919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When I was young, I lived in a small village in Melaka. The spirit of neighborliness was very strong then. The village had a variety of trades to serve the needs of the villagers. There was a barber, a tailor, a coffee shop owner, a grocer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食品杂货商</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and so on. All of us were quite poor but we got by. However, one family which could be considered as living a marginal existence was the Lim family living in the bicycle shop opposite our dwelling.</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Mr. Lim, the bicycle mechanic, had a large brood of children — six to be exact. My mother was a kind-hearted soul. Often, she would remark that his children were dressed in ragged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破旧的</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clothes and looked malnourished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营养不良的</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My family was relatively better off so my parents would take over whatever food we could spare to the Lim family.</a:t>
            </a:r>
          </a:p>
        </p:txBody>
      </p:sp>
      <p:sp>
        <p:nvSpPr>
          <p:cNvPr id="3" name="圆角矩形 3">
            <a:extLst>
              <a:ext uri="{FF2B5EF4-FFF2-40B4-BE49-F238E27FC236}">
                <a16:creationId xmlns:a16="http://schemas.microsoft.com/office/drawing/2014/main" id="{8E65F2E7-218D-3963-5E90-81A49DF965C7}"/>
              </a:ext>
            </a:extLst>
          </p:cNvPr>
          <p:cNvSpPr/>
          <p:nvPr/>
        </p:nvSpPr>
        <p:spPr>
          <a:xfrm>
            <a:off x="3750700" y="852319"/>
            <a:ext cx="4716000" cy="540000"/>
          </a:xfrm>
          <a:prstGeom prst="roundRect">
            <a:avLst/>
          </a:prstGeom>
          <a:solidFill>
            <a:srgbClr val="327DF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One</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Good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Deed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Deserves</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Another</a:t>
            </a:r>
          </a:p>
        </p:txBody>
      </p:sp>
    </p:spTree>
    <p:extLst>
      <p:ext uri="{BB962C8B-B14F-4D97-AF65-F5344CB8AC3E}">
        <p14:creationId xmlns:p14="http://schemas.microsoft.com/office/powerpoint/2010/main" val="274085902"/>
      </p:ext>
    </p:extLst>
  </p:cSld>
  <p:clrMapOvr>
    <a:masterClrMapping/>
  </p:clrMapOvr>
  <p:transition spd="slow"/>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2A5A611E-B970-04A0-058F-73602C27BC1E}"/>
              </a:ext>
            </a:extLst>
          </p:cNvPr>
          <p:cNvSpPr txBox="1"/>
          <p:nvPr/>
        </p:nvSpPr>
        <p:spPr>
          <a:xfrm>
            <a:off x="660400" y="1544694"/>
            <a:ext cx="10858500" cy="37303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I remember one particular year when times were very hard. Even my family had to make do with just two meals a day, so we stopped giving food to Mr. Lim. One day, I noticed my mother looking troubled. She had learned that the Lim family had not been eating for the past two days. She decided to sacrifice a portion of our meals to the family, despite the protests from my brothers that were too hungry. Fortunately, the lean spell did not last long, and the children started to get our three meals a day again.</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As time went by, the number of customers using Lim’s shop increased rapidly, which was delightful. Business took off like a rocket because Japanese bikes were very useful and popular for transport. The Lim family was much better off than before. </a:t>
            </a:r>
          </a:p>
        </p:txBody>
      </p:sp>
      <p:sp>
        <p:nvSpPr>
          <p:cNvPr id="4" name="圆角矩形 3">
            <a:extLst>
              <a:ext uri="{FF2B5EF4-FFF2-40B4-BE49-F238E27FC236}">
                <a16:creationId xmlns:a16="http://schemas.microsoft.com/office/drawing/2014/main" id="{40794DC3-8DCD-1B8E-7F1D-A14EC432834F}"/>
              </a:ext>
            </a:extLst>
          </p:cNvPr>
          <p:cNvSpPr/>
          <p:nvPr/>
        </p:nvSpPr>
        <p:spPr>
          <a:xfrm>
            <a:off x="3750700" y="852319"/>
            <a:ext cx="4716000" cy="540000"/>
          </a:xfrm>
          <a:prstGeom prst="roundRect">
            <a:avLst/>
          </a:prstGeom>
          <a:solidFill>
            <a:srgbClr val="327DF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One</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Good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Deed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Deserves</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Another</a:t>
            </a:r>
          </a:p>
        </p:txBody>
      </p:sp>
    </p:spTree>
    <p:extLst>
      <p:ext uri="{BB962C8B-B14F-4D97-AF65-F5344CB8AC3E}">
        <p14:creationId xmlns:p14="http://schemas.microsoft.com/office/powerpoint/2010/main" val="3446918845"/>
      </p:ext>
    </p:extLst>
  </p:cSld>
  <p:clrMapOvr>
    <a:masterClrMapping/>
  </p:clrMapOvr>
  <p:transition spd="slow"/>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2A5A611E-B970-04A0-058F-73602C27BC1E}"/>
              </a:ext>
            </a:extLst>
          </p:cNvPr>
          <p:cNvSpPr txBox="1"/>
          <p:nvPr/>
        </p:nvSpPr>
        <p:spPr>
          <a:xfrm>
            <a:off x="660400" y="1544694"/>
            <a:ext cx="10858500" cy="51706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It was at this time that my father’s health started to get worse. We were confused by the mysterious illness he was suffering from. He paid less attention to his shop and business got worse. My father had to sell our family car to pay off the mounting bills. My brothers and I had to stop schooling because we could not afford the fees.</a:t>
            </a:r>
          </a:p>
          <a:p>
            <a:pPr indent="4572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续写要求：</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续写词数应为</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150</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左右； </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2.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请按如下格式在答题卡的相应位置作答。</a:t>
            </a:r>
          </a:p>
          <a:p>
            <a:pPr indent="457200" algn="just">
              <a:lnSpc>
                <a:spcPct val="150000"/>
              </a:lnSpc>
            </a:pPr>
            <a:r>
              <a:rPr lang="en-US" altLang="zh-CN" sz="2000" i="1">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They say that one good deed deserves another. </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a:t>
            </a:r>
          </a:p>
          <a:p>
            <a:pPr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____________________________________________________________________________________</a:t>
            </a:r>
          </a:p>
          <a:p>
            <a:pPr indent="457200" algn="just">
              <a:lnSpc>
                <a:spcPct val="150000"/>
              </a:lnSpc>
            </a:pPr>
            <a:r>
              <a:rPr lang="en-US" altLang="zh-CN" sz="2000" i="1">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With the help of Mr. Lim, the situation in my family took a turn for the better.</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__________________</a:t>
            </a:r>
          </a:p>
          <a:p>
            <a:pPr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____________________________________________________________________________________</a:t>
            </a:r>
          </a:p>
        </p:txBody>
      </p:sp>
      <p:sp>
        <p:nvSpPr>
          <p:cNvPr id="4" name="圆角矩形 3">
            <a:extLst>
              <a:ext uri="{FF2B5EF4-FFF2-40B4-BE49-F238E27FC236}">
                <a16:creationId xmlns:a16="http://schemas.microsoft.com/office/drawing/2014/main" id="{70E43707-7660-1214-5DAE-E4DE39147311}"/>
              </a:ext>
            </a:extLst>
          </p:cNvPr>
          <p:cNvSpPr/>
          <p:nvPr/>
        </p:nvSpPr>
        <p:spPr>
          <a:xfrm>
            <a:off x="3750700" y="852319"/>
            <a:ext cx="4716000" cy="540000"/>
          </a:xfrm>
          <a:prstGeom prst="roundRect">
            <a:avLst/>
          </a:prstGeom>
          <a:solidFill>
            <a:srgbClr val="327DF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One</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Good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Deed</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Deserves</a:t>
            </a:r>
            <a:r>
              <a:rPr lang="en-US" altLang="zh-CN" sz="2400">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 </a:t>
            </a:r>
            <a:r>
              <a:rPr lang="en-US" altLang="zh-CN" sz="2400" b="1">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Another</a:t>
            </a:r>
          </a:p>
        </p:txBody>
      </p:sp>
    </p:spTree>
    <p:extLst>
      <p:ext uri="{BB962C8B-B14F-4D97-AF65-F5344CB8AC3E}">
        <p14:creationId xmlns:p14="http://schemas.microsoft.com/office/powerpoint/2010/main" val="3564986486"/>
      </p:ext>
    </p:extLst>
  </p:cSld>
  <p:clrMapOvr>
    <a:masterClrMapping/>
  </p:clrMapOvr>
  <p:transition spd="slow"/>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2A5A611E-B970-04A0-058F-73602C27BC1E}"/>
              </a:ext>
            </a:extLst>
          </p:cNvPr>
          <p:cNvSpPr txBox="1"/>
          <p:nvPr/>
        </p:nvSpPr>
        <p:spPr>
          <a:xfrm>
            <a:off x="1346200" y="1544694"/>
            <a:ext cx="3848100" cy="36901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 a variety of</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2. get by</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3. make do with  </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4. take off</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5. suffer from </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6. pay off</a:t>
            </a:r>
          </a:p>
        </p:txBody>
      </p:sp>
      <p:sp>
        <p:nvSpPr>
          <p:cNvPr id="5" name="文本框 4">
            <a:extLst>
              <a:ext uri="{FF2B5EF4-FFF2-40B4-BE49-F238E27FC236}">
                <a16:creationId xmlns:a16="http://schemas.microsoft.com/office/drawing/2014/main" id="{F4D49D91-F113-4095-FE15-C6B72E739579}"/>
              </a:ext>
            </a:extLst>
          </p:cNvPr>
          <p:cNvSpPr txBox="1"/>
          <p:nvPr/>
        </p:nvSpPr>
        <p:spPr>
          <a:xfrm>
            <a:off x="660400" y="1055914"/>
            <a:ext cx="6096000" cy="3039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zh-CN"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（一）找出词块对应的中文含义并连线</a:t>
            </a:r>
            <a:endParaRPr lang="zh-CN" altLang="zh-CN" b="1"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 name="文本框 5">
            <a:extLst>
              <a:ext uri="{FF2B5EF4-FFF2-40B4-BE49-F238E27FC236}">
                <a16:creationId xmlns:a16="http://schemas.microsoft.com/office/drawing/2014/main" id="{FC11C844-A55F-D254-FADA-994CAF792CE2}"/>
              </a:ext>
            </a:extLst>
          </p:cNvPr>
          <p:cNvSpPr txBox="1"/>
          <p:nvPr/>
        </p:nvSpPr>
        <p:spPr>
          <a:xfrm>
            <a:off x="6096000" y="1544694"/>
            <a:ext cx="4191000" cy="369229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起飞</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过得去</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C.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设法应付</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D.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偿还；付清</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E.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各种各样的</a:t>
            </a:r>
          </a:p>
          <a:p>
            <a:pPr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F. </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遭受</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之苦</a:t>
            </a:r>
          </a:p>
        </p:txBody>
      </p:sp>
      <p:cxnSp>
        <p:nvCxnSpPr>
          <p:cNvPr id="4" name="直接连接符 3">
            <a:extLst>
              <a:ext uri="{FF2B5EF4-FFF2-40B4-BE49-F238E27FC236}">
                <a16:creationId xmlns:a16="http://schemas.microsoft.com/office/drawing/2014/main" id="{BEA0B3A4-9A98-DD34-DB8D-69A628087392}"/>
              </a:ext>
            </a:extLst>
          </p:cNvPr>
          <p:cNvCxnSpPr/>
          <p:nvPr/>
        </p:nvCxnSpPr>
        <p:spPr>
          <a:xfrm>
            <a:off x="2993571" y="1983475"/>
            <a:ext cx="3102429" cy="241110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CAC8C637-BB57-421F-AD2D-17D186A0E8D5}"/>
              </a:ext>
            </a:extLst>
          </p:cNvPr>
          <p:cNvCxnSpPr/>
          <p:nvPr/>
        </p:nvCxnSpPr>
        <p:spPr>
          <a:xfrm>
            <a:off x="2438400" y="2579427"/>
            <a:ext cx="36576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8993CB9C-65B5-85E0-591C-C55139A79F51}"/>
              </a:ext>
            </a:extLst>
          </p:cNvPr>
          <p:cNvCxnSpPr/>
          <p:nvPr/>
        </p:nvCxnSpPr>
        <p:spPr>
          <a:xfrm>
            <a:off x="3167743" y="3189027"/>
            <a:ext cx="2884714" cy="48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1BB841B7-E627-1973-FF77-2B6343707A52}"/>
              </a:ext>
            </a:extLst>
          </p:cNvPr>
          <p:cNvCxnSpPr/>
          <p:nvPr/>
        </p:nvCxnSpPr>
        <p:spPr>
          <a:xfrm flipV="1">
            <a:off x="2536371" y="1983475"/>
            <a:ext cx="3559629" cy="183789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F4D7A8BF-6911-FDA0-81DF-EFCC91D1DEB2}"/>
              </a:ext>
            </a:extLst>
          </p:cNvPr>
          <p:cNvCxnSpPr/>
          <p:nvPr/>
        </p:nvCxnSpPr>
        <p:spPr>
          <a:xfrm>
            <a:off x="2906486" y="4408227"/>
            <a:ext cx="3189514" cy="58685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1BFFB848-DD57-C7C4-EF9F-2B54A5F6293F}"/>
              </a:ext>
            </a:extLst>
          </p:cNvPr>
          <p:cNvCxnSpPr/>
          <p:nvPr/>
        </p:nvCxnSpPr>
        <p:spPr>
          <a:xfrm flipV="1">
            <a:off x="2536371" y="3821373"/>
            <a:ext cx="3559629" cy="117370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99242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a:extLst>
              <a:ext uri="{FF2B5EF4-FFF2-40B4-BE49-F238E27FC236}">
                <a16:creationId xmlns:a16="http://schemas.microsoft.com/office/drawing/2014/main" id="{F4D49D91-F113-4095-FE15-C6B72E739579}"/>
              </a:ext>
            </a:extLst>
          </p:cNvPr>
          <p:cNvSpPr txBox="1"/>
          <p:nvPr/>
        </p:nvSpPr>
        <p:spPr>
          <a:xfrm>
            <a:off x="660400" y="1055914"/>
            <a:ext cx="60960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（二）概括原文故事情节</a:t>
            </a:r>
            <a:endParaRPr lang="zh-CN" altLang="zh-CN" b="1"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7" name="文本框 6">
            <a:extLst>
              <a:ext uri="{FF2B5EF4-FFF2-40B4-BE49-F238E27FC236}">
                <a16:creationId xmlns:a16="http://schemas.microsoft.com/office/drawing/2014/main" id="{A417E47E-7D0C-D2A4-817F-1127573341E8}"/>
              </a:ext>
            </a:extLst>
          </p:cNvPr>
          <p:cNvSpPr txBox="1"/>
          <p:nvPr/>
        </p:nvSpPr>
        <p:spPr>
          <a:xfrm>
            <a:off x="660400" y="1544694"/>
            <a:ext cx="10858500" cy="42473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When I was young, I lived in a small village. All the people who lived there were quite poor. However, the Lim family with six children was (1) ________ (poor) than the others. They lived in the bicycle shop opposite our house. My family was richer, so my parents would take food to the family. Then one year, even my family had only two meals a day, so we stopped (2) ________ (give) food to Mr. Lim. One day, my mother learned that the Lim family hadn’t eaten for two days. She (3) ________ (decide) to give some food to the family. As time went by, the number of customers at Lim’s shop increased and they became much (4) ________ (good) off than before. At that time, my father’s health was worsening. Because he was (5) ________ (able) to look after our food store, business also got worse. My brothers and I had to stop schooling because we couldn’t afford the fees.</a:t>
            </a:r>
          </a:p>
        </p:txBody>
      </p:sp>
      <p:sp>
        <p:nvSpPr>
          <p:cNvPr id="4" name="文本框 3">
            <a:extLst>
              <a:ext uri="{FF2B5EF4-FFF2-40B4-BE49-F238E27FC236}">
                <a16:creationId xmlns:a16="http://schemas.microsoft.com/office/drawing/2014/main" id="{39B1DEE0-687C-B3D5-F6B6-0F4A89632962}"/>
              </a:ext>
            </a:extLst>
          </p:cNvPr>
          <p:cNvSpPr txBox="1"/>
          <p:nvPr/>
        </p:nvSpPr>
        <p:spPr>
          <a:xfrm>
            <a:off x="6144080" y="2085227"/>
            <a:ext cx="960543"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poorer</a:t>
            </a:r>
          </a:p>
        </p:txBody>
      </p:sp>
      <p:sp>
        <p:nvSpPr>
          <p:cNvPr id="6" name="文本框 5">
            <a:extLst>
              <a:ext uri="{FF2B5EF4-FFF2-40B4-BE49-F238E27FC236}">
                <a16:creationId xmlns:a16="http://schemas.microsoft.com/office/drawing/2014/main" id="{C55C0246-9D6E-9303-4723-FE3EC6E08EAD}"/>
              </a:ext>
            </a:extLst>
          </p:cNvPr>
          <p:cNvSpPr txBox="1"/>
          <p:nvPr/>
        </p:nvSpPr>
        <p:spPr>
          <a:xfrm>
            <a:off x="8330470" y="3002871"/>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giving</a:t>
            </a:r>
          </a:p>
        </p:txBody>
      </p:sp>
      <p:sp>
        <p:nvSpPr>
          <p:cNvPr id="8" name="文本框 7">
            <a:extLst>
              <a:ext uri="{FF2B5EF4-FFF2-40B4-BE49-F238E27FC236}">
                <a16:creationId xmlns:a16="http://schemas.microsoft.com/office/drawing/2014/main" id="{26AB8190-AE0A-5D79-FE96-F628B8263B04}"/>
              </a:ext>
            </a:extLst>
          </p:cNvPr>
          <p:cNvSpPr txBox="1"/>
          <p:nvPr/>
        </p:nvSpPr>
        <p:spPr>
          <a:xfrm>
            <a:off x="10166742" y="3468297"/>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decided</a:t>
            </a:r>
          </a:p>
        </p:txBody>
      </p:sp>
      <p:sp>
        <p:nvSpPr>
          <p:cNvPr id="9" name="文本框 8">
            <a:extLst>
              <a:ext uri="{FF2B5EF4-FFF2-40B4-BE49-F238E27FC236}">
                <a16:creationId xmlns:a16="http://schemas.microsoft.com/office/drawing/2014/main" id="{4E7C656E-51F3-3EBF-45C6-F2D412C34C58}"/>
              </a:ext>
            </a:extLst>
          </p:cNvPr>
          <p:cNvSpPr txBox="1"/>
          <p:nvPr/>
        </p:nvSpPr>
        <p:spPr>
          <a:xfrm>
            <a:off x="4398129" y="4376637"/>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better</a:t>
            </a:r>
          </a:p>
        </p:txBody>
      </p:sp>
      <p:sp>
        <p:nvSpPr>
          <p:cNvPr id="10" name="文本框 9">
            <a:extLst>
              <a:ext uri="{FF2B5EF4-FFF2-40B4-BE49-F238E27FC236}">
                <a16:creationId xmlns:a16="http://schemas.microsoft.com/office/drawing/2014/main" id="{828C315B-984B-1958-2E6C-766E6B85960B}"/>
              </a:ext>
            </a:extLst>
          </p:cNvPr>
          <p:cNvSpPr txBox="1"/>
          <p:nvPr/>
        </p:nvSpPr>
        <p:spPr>
          <a:xfrm>
            <a:off x="4202180" y="4839586"/>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unable</a:t>
            </a:r>
          </a:p>
        </p:txBody>
      </p:sp>
    </p:spTree>
    <p:extLst>
      <p:ext uri="{BB962C8B-B14F-4D97-AF65-F5344CB8AC3E}">
        <p14:creationId xmlns:p14="http://schemas.microsoft.com/office/powerpoint/2010/main" val="96931340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P spid="10"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 name="图片 8">
            <a:extLst>
              <a:ext uri="{FF2B5EF4-FFF2-40B4-BE49-F238E27FC236}">
                <a16:creationId xmlns:a16="http://schemas.microsoft.com/office/drawing/2014/main" id="{83A078B0-A884-A87D-FE49-3F84A8CB5E63}"/>
              </a:ext>
            </a:extLst>
          </p:cNvPr>
          <p:cNvPicPr>
            <a:picLocks noChangeAspect="1"/>
          </p:cNvPicPr>
          <p:nvPr/>
        </p:nvPicPr>
        <p:blipFill>
          <a:blip r:embed="rId2"/>
          <a:stretch>
            <a:fillRect/>
          </a:stretch>
        </p:blipFill>
        <p:spPr>
          <a:xfrm>
            <a:off x="427752" y="1455881"/>
            <a:ext cx="7386845" cy="4289136"/>
          </a:xfrm>
          <a:prstGeom prst="rect">
            <a:avLst/>
          </a:prstGeom>
        </p:spPr>
      </p:pic>
    </p:spTree>
    <p:custDataLst>
      <p:tags r:id="rId3"/>
    </p:custDataLst>
    <p:extLst>
      <p:ext uri="{BB962C8B-B14F-4D97-AF65-F5344CB8AC3E}">
        <p14:creationId xmlns:p14="http://schemas.microsoft.com/office/powerpoint/2010/main" val="539610557"/>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096000" cy="3039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（一）语篇表达意图（</a:t>
            </a:r>
            <a:r>
              <a:rPr lang="en-US" altLang="zh-CN"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why</a:t>
            </a:r>
            <a:r>
              <a:rPr lang="zh-CN" altLang="en-US"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rgbClr val="317CF9"/>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故事主题</a:t>
            </a:r>
            <a:endParaRPr lang="zh-CN" altLang="zh-CN" b="1"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544694"/>
            <a:ext cx="10858500" cy="178510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600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阅读材料，找出最能体现故事主题的两个词。</a:t>
            </a:r>
          </a:p>
          <a:p>
            <a:pPr indent="360000" algn="just">
              <a:lnSpc>
                <a:spcPct val="20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courage	 	② friendship	 	③ kindness </a:t>
            </a:r>
          </a:p>
          <a:p>
            <a:pPr indent="360000" algn="just">
              <a:lnSpc>
                <a:spcPct val="20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④ neighborliness 	⑤ perseverance 		⑥ trust</a:t>
            </a:r>
          </a:p>
        </p:txBody>
      </p:sp>
      <p:sp>
        <p:nvSpPr>
          <p:cNvPr id="4" name="iconfont-1043-169336">
            <a:extLst>
              <a:ext uri="{FF2B5EF4-FFF2-40B4-BE49-F238E27FC236}">
                <a16:creationId xmlns:a16="http://schemas.microsoft.com/office/drawing/2014/main" id="{7581AFF3-D30F-E4D8-B7CE-880B9B7A5114}"/>
              </a:ext>
            </a:extLst>
          </p:cNvPr>
          <p:cNvSpPr/>
          <p:nvPr/>
        </p:nvSpPr>
        <p:spPr>
          <a:xfrm>
            <a:off x="6211547" y="2248289"/>
            <a:ext cx="450419" cy="449464"/>
          </a:xfrm>
          <a:custGeom>
            <a:gdLst>
              <a:gd name="T0" fmla="*/ 12436 w 12765"/>
              <a:gd name="T1" fmla="*/ 0 h 12739"/>
              <a:gd name="T2" fmla="*/ 4469 w 12765"/>
              <a:gd name="T3" fmla="*/ 7970 h 12739"/>
              <a:gd name="T4" fmla="*/ 1369 w 12765"/>
              <a:gd name="T5" fmla="*/ 5163 h 12739"/>
              <a:gd name="T6" fmla="*/ 0 w 12765"/>
              <a:gd name="T7" fmla="*/ 6438 h 12739"/>
              <a:gd name="T8" fmla="*/ 5357 w 12765"/>
              <a:gd name="T9" fmla="*/ 12739 h 12739"/>
              <a:gd name="T10" fmla="*/ 12765 w 12765"/>
              <a:gd name="T11" fmla="*/ 877 h 12739"/>
              <a:gd name="T12" fmla="*/ 12436 w 12765"/>
              <a:gd name="T13" fmla="*/ 0 h 12739"/>
            </a:gdLst>
            <a:cxnLst>
              <a:cxn ang="0">
                <a:pos x="T0" y="T1"/>
              </a:cxn>
              <a:cxn ang="0">
                <a:pos x="T2" y="T3"/>
              </a:cxn>
              <a:cxn ang="0">
                <a:pos x="T4" y="T5"/>
              </a:cxn>
              <a:cxn ang="0">
                <a:pos x="T6" y="T7"/>
              </a:cxn>
              <a:cxn ang="0">
                <a:pos x="T8" y="T9"/>
              </a:cxn>
              <a:cxn ang="0">
                <a:pos x="T10" y="T11"/>
              </a:cxn>
              <a:cxn ang="0">
                <a:pos x="T12" y="T13"/>
              </a:cxn>
            </a:cxnLst>
            <a:rect l="0" t="0" r="r" b="b"/>
            <a:pathLst>
              <a:path w="12765" h="12739">
                <a:moveTo>
                  <a:pt x="12436" y="0"/>
                </a:moveTo>
                <a:cubicBezTo>
                  <a:pt x="8552" y="2754"/>
                  <a:pt x="5734" y="6228"/>
                  <a:pt x="4469" y="7970"/>
                </a:cubicBezTo>
                <a:lnTo>
                  <a:pt x="1369" y="5163"/>
                </a:lnTo>
                <a:lnTo>
                  <a:pt x="0" y="6438"/>
                </a:lnTo>
                <a:lnTo>
                  <a:pt x="5357" y="12739"/>
                </a:lnTo>
                <a:cubicBezTo>
                  <a:pt x="6278" y="10010"/>
                  <a:pt x="9199" y="4669"/>
                  <a:pt x="12765" y="877"/>
                </a:cubicBezTo>
                <a:lnTo>
                  <a:pt x="12436"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US">
              <a:latin typeface="Times New Roman" panose="02020603050405020304" pitchFamily="18" charset="0"/>
              <a:cs typeface="Times New Roman" panose="02020603050405020304" pitchFamily="18" charset="0"/>
            </a:endParaRPr>
          </a:p>
        </p:txBody>
      </p:sp>
      <p:sp>
        <p:nvSpPr>
          <p:cNvPr id="5" name="iconfont-1043-169336">
            <a:extLst>
              <a:ext uri="{FF2B5EF4-FFF2-40B4-BE49-F238E27FC236}">
                <a16:creationId xmlns:a16="http://schemas.microsoft.com/office/drawing/2014/main" id="{E9C53798-CBF8-8E04-85C8-7D248EEC235C}"/>
              </a:ext>
            </a:extLst>
          </p:cNvPr>
          <p:cNvSpPr/>
          <p:nvPr/>
        </p:nvSpPr>
        <p:spPr>
          <a:xfrm>
            <a:off x="1069031" y="2851554"/>
            <a:ext cx="450419" cy="449464"/>
          </a:xfrm>
          <a:custGeom>
            <a:gdLst>
              <a:gd name="T0" fmla="*/ 12436 w 12765"/>
              <a:gd name="T1" fmla="*/ 0 h 12739"/>
              <a:gd name="T2" fmla="*/ 4469 w 12765"/>
              <a:gd name="T3" fmla="*/ 7970 h 12739"/>
              <a:gd name="T4" fmla="*/ 1369 w 12765"/>
              <a:gd name="T5" fmla="*/ 5163 h 12739"/>
              <a:gd name="T6" fmla="*/ 0 w 12765"/>
              <a:gd name="T7" fmla="*/ 6438 h 12739"/>
              <a:gd name="T8" fmla="*/ 5357 w 12765"/>
              <a:gd name="T9" fmla="*/ 12739 h 12739"/>
              <a:gd name="T10" fmla="*/ 12765 w 12765"/>
              <a:gd name="T11" fmla="*/ 877 h 12739"/>
              <a:gd name="T12" fmla="*/ 12436 w 12765"/>
              <a:gd name="T13" fmla="*/ 0 h 12739"/>
            </a:gdLst>
            <a:cxnLst>
              <a:cxn ang="0">
                <a:pos x="T0" y="T1"/>
              </a:cxn>
              <a:cxn ang="0">
                <a:pos x="T2" y="T3"/>
              </a:cxn>
              <a:cxn ang="0">
                <a:pos x="T4" y="T5"/>
              </a:cxn>
              <a:cxn ang="0">
                <a:pos x="T6" y="T7"/>
              </a:cxn>
              <a:cxn ang="0">
                <a:pos x="T8" y="T9"/>
              </a:cxn>
              <a:cxn ang="0">
                <a:pos x="T10" y="T11"/>
              </a:cxn>
              <a:cxn ang="0">
                <a:pos x="T12" y="T13"/>
              </a:cxn>
            </a:cxnLst>
            <a:rect l="0" t="0" r="r" b="b"/>
            <a:pathLst>
              <a:path w="12765" h="12739">
                <a:moveTo>
                  <a:pt x="12436" y="0"/>
                </a:moveTo>
                <a:cubicBezTo>
                  <a:pt x="8552" y="2754"/>
                  <a:pt x="5734" y="6228"/>
                  <a:pt x="4469" y="7970"/>
                </a:cubicBezTo>
                <a:lnTo>
                  <a:pt x="1369" y="5163"/>
                </a:lnTo>
                <a:lnTo>
                  <a:pt x="0" y="6438"/>
                </a:lnTo>
                <a:lnTo>
                  <a:pt x="5357" y="12739"/>
                </a:lnTo>
                <a:cubicBezTo>
                  <a:pt x="6278" y="10010"/>
                  <a:pt x="9199" y="4669"/>
                  <a:pt x="12765" y="877"/>
                </a:cubicBezTo>
                <a:lnTo>
                  <a:pt x="12436"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US">
              <a:latin typeface="Times New Roman" panose="02020603050405020304" pitchFamily="18" charset="0"/>
              <a:cs typeface="Times New Roman" panose="02020603050405020304" pitchFamily="18" charset="0"/>
            </a:endParaRPr>
          </a:p>
        </p:txBody>
      </p:sp>
    </p:spTree>
    <p:custDataLst>
      <p:tags r:id="rId2"/>
    </p:custDataLst>
    <p:extLst>
      <p:ext uri="{BB962C8B-B14F-4D97-AF65-F5344CB8AC3E}">
        <p14:creationId xmlns:p14="http://schemas.microsoft.com/office/powerpoint/2010/main" val="8950392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3039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故事情节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2005260"/>
            <a:ext cx="10858500" cy="23457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60000" algn="just">
              <a:lnSpc>
                <a:spcPct val="150000"/>
              </a:lnSpc>
            </a:pP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冲突：</a:t>
            </a:r>
            <a:r>
              <a:rPr lang="en-US" altLang="zh-CN" sz="2000">
                <a:latin typeface="Times New Roman" panose="02020603050405020304" pitchFamily="18" charset="0"/>
                <a:ea typeface="思源黑体 CN Regular" panose="020b0500000000000000" pitchFamily="34" charset="-122"/>
                <a:sym typeface="Times New Roman" panose="02020603050405020304" pitchFamily="18" charset="0"/>
              </a:rPr>
              <a:t> _________________________________________________</a:t>
            </a:r>
            <a:endPar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endParaRPr>
          </a:p>
          <a:p>
            <a:pPr indent="360000" algn="just">
              <a:lnSpc>
                <a:spcPct val="150000"/>
              </a:lnSpc>
            </a:pP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   ↓</a:t>
            </a:r>
          </a:p>
          <a:p>
            <a:pPr indent="360000" algn="just">
              <a:lnSpc>
                <a:spcPct val="150000"/>
              </a:lnSpc>
            </a:pP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行动：</a:t>
            </a:r>
            <a:r>
              <a:rPr lang="en-US" altLang="zh-CN" sz="2000">
                <a:latin typeface="Times New Roman" panose="02020603050405020304" pitchFamily="18" charset="0"/>
                <a:ea typeface="思源黑体 CN Regular" panose="020b0500000000000000" pitchFamily="34" charset="-122"/>
                <a:sym typeface="Times New Roman" panose="02020603050405020304" pitchFamily="18" charset="0"/>
              </a:rPr>
              <a:t>_________________________________________________</a:t>
            </a:r>
          </a:p>
          <a:p>
            <a:pPr indent="360000" algn="just">
              <a:lnSpc>
                <a:spcPct val="150000"/>
              </a:lnSpc>
            </a:pPr>
            <a:r>
              <a:rPr lang="en-US" altLang="zh-CN" sz="2000">
                <a:latin typeface="Times New Roman" panose="02020603050405020304" pitchFamily="18" charset="0"/>
                <a:ea typeface="思源黑体 CN Regular" panose="020b0500000000000000" pitchFamily="34" charset="-122"/>
                <a:sym typeface="Times New Roman" panose="02020603050405020304" pitchFamily="18" charset="0"/>
              </a:rPr>
              <a:t>   ↓</a:t>
            </a:r>
          </a:p>
          <a:p>
            <a:pPr indent="360000" algn="just">
              <a:lnSpc>
                <a:spcPct val="150000"/>
              </a:lnSpc>
            </a:pP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解决：</a:t>
            </a:r>
            <a:r>
              <a:rPr lang="en-US" altLang="zh-CN" sz="2000">
                <a:latin typeface="Times New Roman" panose="02020603050405020304" pitchFamily="18" charset="0"/>
                <a:ea typeface="思源黑体 CN Regular" panose="020b0500000000000000" pitchFamily="34" charset="-122"/>
                <a:sym typeface="Times New Roman" panose="02020603050405020304" pitchFamily="18" charset="0"/>
              </a:rPr>
              <a:t>_________________________________________________</a:t>
            </a:r>
          </a:p>
        </p:txBody>
      </p:sp>
      <p:sp>
        <p:nvSpPr>
          <p:cNvPr id="12" name="文本框 11">
            <a:extLst>
              <a:ext uri="{FF2B5EF4-FFF2-40B4-BE49-F238E27FC236}">
                <a16:creationId xmlns:a16="http://schemas.microsoft.com/office/drawing/2014/main" id="{8A8FEDC1-DD78-8453-CC82-C71F414F0070}"/>
              </a:ext>
            </a:extLst>
          </p:cNvPr>
          <p:cNvSpPr txBox="1"/>
          <p:nvPr/>
        </p:nvSpPr>
        <p:spPr>
          <a:xfrm>
            <a:off x="660400" y="1397299"/>
            <a:ext cx="2750457" cy="5041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a:t>
            </a:r>
            <a:r>
              <a:rPr lang="en-US" altLang="zh-CN" sz="2000">
                <a:latin typeface="Times New Roman" panose="02020603050405020304" pitchFamily="18" charset="0"/>
                <a:ea typeface="思源黑体 CN Regular" panose="020b0500000000000000" pitchFamily="34" charset="-122"/>
                <a:sym typeface="Times New Roman" panose="02020603050405020304" pitchFamily="18" charset="0"/>
              </a:rPr>
              <a:t>1</a:t>
            </a:r>
            <a:r>
              <a:rPr lang="zh-CN" altLang="en-US" sz="2000">
                <a:latin typeface="Times New Roman" panose="02020603050405020304" pitchFamily="18" charset="0"/>
                <a:ea typeface="思源黑体 CN Regular" panose="020b0500000000000000" pitchFamily="34" charset="-122"/>
                <a:sym typeface="Times New Roman" panose="02020603050405020304" pitchFamily="18" charset="0"/>
              </a:rPr>
              <a:t>）情节结构</a:t>
            </a:r>
          </a:p>
        </p:txBody>
      </p:sp>
      <p:sp>
        <p:nvSpPr>
          <p:cNvPr id="10" name="文本框 9">
            <a:extLst>
              <a:ext uri="{FF2B5EF4-FFF2-40B4-BE49-F238E27FC236}">
                <a16:creationId xmlns:a16="http://schemas.microsoft.com/office/drawing/2014/main" id="{1FE3BB36-D9F2-AE11-442F-A8CABFCB38B1}"/>
              </a:ext>
            </a:extLst>
          </p:cNvPr>
          <p:cNvSpPr txBox="1"/>
          <p:nvPr/>
        </p:nvSpPr>
        <p:spPr>
          <a:xfrm>
            <a:off x="1841500" y="2092741"/>
            <a:ext cx="6096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rPr>
              <a:t>“我”家遭遇突变，家境每况愈下。</a:t>
            </a:r>
          </a:p>
        </p:txBody>
      </p:sp>
      <p:sp>
        <p:nvSpPr>
          <p:cNvPr id="13" name="文本框 12">
            <a:extLst>
              <a:ext uri="{FF2B5EF4-FFF2-40B4-BE49-F238E27FC236}">
                <a16:creationId xmlns:a16="http://schemas.microsoft.com/office/drawing/2014/main" id="{34E94A8A-62B0-C0EE-85D6-D31DD56DE2F3}"/>
              </a:ext>
            </a:extLst>
          </p:cNvPr>
          <p:cNvSpPr txBox="1"/>
          <p:nvPr/>
        </p:nvSpPr>
        <p:spPr>
          <a:xfrm>
            <a:off x="695324" y="2660183"/>
            <a:ext cx="10823575" cy="2400657"/>
          </a:xfrm>
          <a:prstGeom prst="rect">
            <a:avLst/>
          </a:prstGeom>
          <a:solidFill>
            <a:schemeClr val="bg1"/>
          </a:solidFill>
          <a:ln>
            <a:solidFill>
              <a:schemeClr val="accent2"/>
            </a:solidFill>
          </a:ln>
          <a:effectLst>
            <a:outerShdw blurRad="50800" dist="38100" dir="2700000" algn="tl" rotWithShape="0">
              <a:prstClr val="black">
                <a:alpha val="40000"/>
              </a:prstClr>
            </a:outer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It was at this time that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father’s health started to get worse</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We were confused by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 mysterious illness he was suffering from</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He paid less attention to his shop and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business got worse</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father had to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sell our family car to pay off the mounting bills</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endPar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Times New Roman" panose="02020603050405020304" pitchFamily="18" charset="0"/>
            </a:endParaRPr>
          </a:p>
          <a:p>
            <a:pPr indent="4572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brothers and I had to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stop schooling </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because </a:t>
            </a:r>
            <a:r>
              <a:rPr lang="en-US" altLang="zh-CN" sz="2000"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we could not afford the fees</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p:txBody>
      </p:sp>
    </p:spTree>
    <p:extLst>
      <p:ext uri="{BB962C8B-B14F-4D97-AF65-F5344CB8AC3E}">
        <p14:creationId xmlns:p14="http://schemas.microsoft.com/office/powerpoint/2010/main" val="207150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圆角 3">
            <a:extLst>
              <a:ext uri="{FF2B5EF4-FFF2-40B4-BE49-F238E27FC236}">
                <a16:creationId xmlns:a16="http://schemas.microsoft.com/office/drawing/2014/main" id="{2687F556-5081-B3A1-F9F9-1EDE9D9F4A8F}"/>
              </a:ext>
            </a:extLst>
          </p:cNvPr>
          <p:cNvSpPr/>
          <p:nvPr/>
        </p:nvSpPr>
        <p:spPr>
          <a:xfrm>
            <a:off x="934720" y="2940684"/>
            <a:ext cx="9847580" cy="1532795"/>
          </a:xfrm>
          <a:prstGeom prst="roundRect">
            <a:avLst>
              <a:gd name="adj" fmla="val 11210"/>
            </a:avLst>
          </a:prstGeom>
          <a:solidFill>
            <a:schemeClr val="accent5">
              <a:lumMod val="20000"/>
              <a:lumOff val="80000"/>
            </a:schemeClr>
          </a:solidFill>
          <a:ln w="9525">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endPar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2005260"/>
            <a:ext cx="10858500" cy="24006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600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冲突：“我”家遭遇突变，家境每况愈下。</a:t>
            </a:r>
          </a:p>
          <a:p>
            <a:pPr indent="3600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p>
          <a:p>
            <a:pPr indent="3600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行动：</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a:t>
            </a:r>
          </a:p>
          <a:p>
            <a:pPr indent="360000" algn="just">
              <a:lnSpc>
                <a:spcPct val="150000"/>
              </a:lnSpc>
            </a:pP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p>
          <a:p>
            <a:pPr indent="360000"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解决：</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a:t>
            </a:r>
          </a:p>
        </p:txBody>
      </p:sp>
      <p:sp>
        <p:nvSpPr>
          <p:cNvPr id="5" name="TextBox 175">
            <a:extLst>
              <a:ext uri="{FF2B5EF4-FFF2-40B4-BE49-F238E27FC236}">
                <a16:creationId xmlns:a16="http://schemas.microsoft.com/office/drawing/2014/main" id="{06BCE83E-BC36-0C00-96D6-304BD33FFBA6}"/>
              </a:ext>
            </a:extLst>
          </p:cNvPr>
          <p:cNvSpPr txBox="1"/>
          <p:nvPr/>
        </p:nvSpPr>
        <p:spPr>
          <a:xfrm>
            <a:off x="8978900" y="3474607"/>
            <a:ext cx="1620000" cy="464947"/>
          </a:xfrm>
          <a:prstGeom prst="roundRect">
            <a:avLst/>
          </a:prstGeom>
          <a:noFill/>
        </p:spPr>
        <p:txBody>
          <a:bodyPr vert="horz"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zh-CN" sz="2000" kern="12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续写部分</a:t>
            </a:r>
            <a:endParaRPr lang="zh-CN" sz="28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9" name="文本框 8">
            <a:extLst>
              <a:ext uri="{FF2B5EF4-FFF2-40B4-BE49-F238E27FC236}">
                <a16:creationId xmlns:a16="http://schemas.microsoft.com/office/drawing/2014/main" id="{A31BDA50-F5A8-FB73-1800-96A666A33165}"/>
              </a:ext>
            </a:extLst>
          </p:cNvPr>
          <p:cNvSpPr txBox="1"/>
          <p:nvPr/>
        </p:nvSpPr>
        <p:spPr>
          <a:xfrm>
            <a:off x="1841499" y="2978090"/>
            <a:ext cx="6811182"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之前受到“我们”救济的</a:t>
            </a: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一家及时向“我们”伸出援手。</a:t>
            </a:r>
          </a:p>
        </p:txBody>
      </p:sp>
      <p:sp>
        <p:nvSpPr>
          <p:cNvPr id="11" name="文本框 10">
            <a:extLst>
              <a:ext uri="{FF2B5EF4-FFF2-40B4-BE49-F238E27FC236}">
                <a16:creationId xmlns:a16="http://schemas.microsoft.com/office/drawing/2014/main" id="{2BE647D3-AF3A-1588-07E1-67D1E7AC25D2}"/>
              </a:ext>
            </a:extLst>
          </p:cNvPr>
          <p:cNvSpPr txBox="1"/>
          <p:nvPr/>
        </p:nvSpPr>
        <p:spPr>
          <a:xfrm>
            <a:off x="1841500" y="3863439"/>
            <a:ext cx="6096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在</a:t>
            </a: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先生的帮助下，“我”家的情况逐渐好转。</a:t>
            </a:r>
          </a:p>
        </p:txBody>
      </p:sp>
      <p:sp>
        <p:nvSpPr>
          <p:cNvPr id="12" name="文本框 11">
            <a:extLst>
              <a:ext uri="{FF2B5EF4-FFF2-40B4-BE49-F238E27FC236}">
                <a16:creationId xmlns:a16="http://schemas.microsoft.com/office/drawing/2014/main" id="{8A8FEDC1-DD78-8453-CC82-C71F414F0070}"/>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）情节结构</a:t>
            </a:r>
          </a:p>
        </p:txBody>
      </p:sp>
    </p:spTree>
    <p:extLst>
      <p:ext uri="{BB962C8B-B14F-4D97-AF65-F5344CB8AC3E}">
        <p14:creationId xmlns:p14="http://schemas.microsoft.com/office/powerpoint/2010/main" val="9716323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2</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）情节线索</a:t>
            </a:r>
          </a:p>
        </p:txBody>
      </p:sp>
      <p:grpSp>
        <p:nvGrpSpPr>
          <p:cNvPr id="39" name="组合 38">
            <a:extLst>
              <a:ext uri="{FF2B5EF4-FFF2-40B4-BE49-F238E27FC236}">
                <a16:creationId xmlns:a16="http://schemas.microsoft.com/office/drawing/2014/main" id="{F24C290F-3741-F7FA-E7CA-2572BB1073CC}"/>
              </a:ext>
            </a:extLst>
          </p:cNvPr>
          <p:cNvGrpSpPr/>
          <p:nvPr/>
        </p:nvGrpSpPr>
        <p:grpSpPr>
          <a:xfrm>
            <a:off x="460680" y="1674296"/>
            <a:ext cx="11130424" cy="2820014"/>
            <a:chOff x="41946" y="116580"/>
            <a:chExt cx="6302735" cy="1597305"/>
          </a:xfrm>
        </p:grpSpPr>
        <p:sp>
          <p:nvSpPr>
            <p:cNvPr id="40" name="TextBox 44">
              <a:extLst>
                <a:ext uri="{FF2B5EF4-FFF2-40B4-BE49-F238E27FC236}">
                  <a16:creationId xmlns:a16="http://schemas.microsoft.com/office/drawing/2014/main" id="{B37A33FC-D253-CF27-A9A9-886066410337}"/>
                </a:ext>
              </a:extLst>
            </p:cNvPr>
            <p:cNvSpPr txBox="1"/>
            <p:nvPr/>
          </p:nvSpPr>
          <p:spPr>
            <a:xfrm>
              <a:off x="41946" y="901454"/>
              <a:ext cx="1175385" cy="428212"/>
            </a:xfrm>
            <a:prstGeom prst="roundRect">
              <a:avLst>
                <a:gd name="adj" fmla="val 13371"/>
              </a:avLst>
            </a:prstGeom>
            <a:noFill/>
            <a:ln>
              <a:solidFill>
                <a:schemeClr val="tx1"/>
              </a:solidFill>
            </a:ln>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b="1">
                  <a:solidFill>
                    <a:srgbClr val="000000"/>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One Good Deed Deserves Another</a:t>
              </a:r>
            </a:p>
          </p:txBody>
        </p:sp>
        <p:sp>
          <p:nvSpPr>
            <p:cNvPr id="41" name="TextBox 45">
              <a:extLst>
                <a:ext uri="{FF2B5EF4-FFF2-40B4-BE49-F238E27FC236}">
                  <a16:creationId xmlns:a16="http://schemas.microsoft.com/office/drawing/2014/main" id="{C80C3A72-D9B9-0692-D9E9-8D450D870663}"/>
                </a:ext>
              </a:extLst>
            </p:cNvPr>
            <p:cNvSpPr txBox="1"/>
            <p:nvPr/>
          </p:nvSpPr>
          <p:spPr>
            <a:xfrm>
              <a:off x="1282442" y="116580"/>
              <a:ext cx="810866" cy="948656"/>
            </a:xfrm>
            <a:prstGeom prst="roundRect">
              <a:avLst>
                <a:gd name="adj" fmla="val 8559"/>
              </a:avLst>
            </a:prstGeom>
            <a:noFill/>
            <a:ln>
              <a:solidFill>
                <a:schemeClr val="tx1"/>
              </a:solidFill>
            </a:ln>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 Lim family who lived opposite our house was poor.</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42" name="TextBox 47">
              <a:extLst>
                <a:ext uri="{FF2B5EF4-FFF2-40B4-BE49-F238E27FC236}">
                  <a16:creationId xmlns:a16="http://schemas.microsoft.com/office/drawing/2014/main" id="{29037525-D072-2FB9-1FF0-95A69F6D0702}"/>
                </a:ext>
              </a:extLst>
            </p:cNvPr>
            <p:cNvSpPr txBox="1"/>
            <p:nvPr/>
          </p:nvSpPr>
          <p:spPr>
            <a:xfrm>
              <a:off x="2205005" y="186109"/>
              <a:ext cx="1080014" cy="815641"/>
            </a:xfrm>
            <a:prstGeom prst="roundRect">
              <a:avLst>
                <a:gd name="adj" fmla="val 5881"/>
              </a:avLst>
            </a:prstGeom>
            <a:noFill/>
            <a:ln>
              <a:solidFill>
                <a:schemeClr val="tx1"/>
              </a:solidFill>
            </a:ln>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mother took food to the Lim family even during hard times.</a:t>
              </a:r>
            </a:p>
          </p:txBody>
        </p:sp>
        <p:sp>
          <p:nvSpPr>
            <p:cNvPr id="43" name="TextBox 48">
              <a:extLst>
                <a:ext uri="{FF2B5EF4-FFF2-40B4-BE49-F238E27FC236}">
                  <a16:creationId xmlns:a16="http://schemas.microsoft.com/office/drawing/2014/main" id="{B60E8FC8-9665-A3DB-F2D3-084EFB0EF410}"/>
                </a:ext>
              </a:extLst>
            </p:cNvPr>
            <p:cNvSpPr txBox="1"/>
            <p:nvPr/>
          </p:nvSpPr>
          <p:spPr>
            <a:xfrm>
              <a:off x="3396716" y="186109"/>
              <a:ext cx="918189" cy="815641"/>
            </a:xfrm>
            <a:prstGeom prst="roundRect">
              <a:avLst>
                <a:gd name="adj" fmla="val 6916"/>
              </a:avLst>
            </a:prstGeom>
            <a:noFill/>
            <a:ln>
              <a:solidFill>
                <a:schemeClr val="tx1"/>
              </a:solidFill>
            </a:ln>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 Lim family became much better off than before.</a:t>
              </a:r>
            </a:p>
          </p:txBody>
        </p:sp>
        <p:sp>
          <p:nvSpPr>
            <p:cNvPr id="44" name="TextBox 49">
              <a:extLst>
                <a:ext uri="{FF2B5EF4-FFF2-40B4-BE49-F238E27FC236}">
                  <a16:creationId xmlns:a16="http://schemas.microsoft.com/office/drawing/2014/main" id="{1E969A14-A55A-55EF-D6E4-A4AE8A58049F}"/>
                </a:ext>
              </a:extLst>
            </p:cNvPr>
            <p:cNvSpPr txBox="1"/>
            <p:nvPr/>
          </p:nvSpPr>
          <p:spPr>
            <a:xfrm>
              <a:off x="4426602" y="243375"/>
              <a:ext cx="892641" cy="701108"/>
            </a:xfrm>
            <a:prstGeom prst="roundRect">
              <a:avLst>
                <a:gd name="adj" fmla="val 8203"/>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father’s health and his business got worse.</a:t>
              </a:r>
            </a:p>
          </p:txBody>
        </p:sp>
        <p:sp>
          <p:nvSpPr>
            <p:cNvPr id="45" name="TextBox 50">
              <a:extLst>
                <a:ext uri="{FF2B5EF4-FFF2-40B4-BE49-F238E27FC236}">
                  <a16:creationId xmlns:a16="http://schemas.microsoft.com/office/drawing/2014/main" id="{986FEF92-0AFC-01E1-A014-7DA32F80B6FF}"/>
                </a:ext>
              </a:extLst>
            </p:cNvPr>
            <p:cNvSpPr txBox="1"/>
            <p:nvPr/>
          </p:nvSpPr>
          <p:spPr>
            <a:xfrm>
              <a:off x="5430940" y="240143"/>
              <a:ext cx="867538" cy="707575"/>
            </a:xfrm>
            <a:prstGeom prst="roundRect">
              <a:avLst>
                <a:gd name="adj" fmla="val 10792"/>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They say that one good deed deserves another.</a:t>
              </a:r>
            </a:p>
          </p:txBody>
        </p:sp>
        <p:sp>
          <p:nvSpPr>
            <p:cNvPr id="46" name="TextBox 51">
              <a:extLst>
                <a:ext uri="{FF2B5EF4-FFF2-40B4-BE49-F238E27FC236}">
                  <a16:creationId xmlns:a16="http://schemas.microsoft.com/office/drawing/2014/main" id="{49592C01-E85A-F337-932E-6E27B2E4DD0D}"/>
                </a:ext>
              </a:extLst>
            </p:cNvPr>
            <p:cNvSpPr txBox="1"/>
            <p:nvPr/>
          </p:nvSpPr>
          <p:spPr>
            <a:xfrm>
              <a:off x="1282435" y="1306063"/>
              <a:ext cx="811643" cy="407821"/>
            </a:xfrm>
            <a:prstGeom prst="roundRect">
              <a:avLst>
                <a:gd name="adj" fmla="val 11718"/>
              </a:avLst>
            </a:prstGeom>
            <a:noFill/>
            <a:ln>
              <a:solidFill>
                <a:schemeClr val="tx1"/>
              </a:solidFill>
            </a:ln>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I felt sorry for the family.</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47" name="TextBox 52">
              <a:extLst>
                <a:ext uri="{FF2B5EF4-FFF2-40B4-BE49-F238E27FC236}">
                  <a16:creationId xmlns:a16="http://schemas.microsoft.com/office/drawing/2014/main" id="{950574BA-0672-80A5-5EAC-CACAEE458D58}"/>
                </a:ext>
              </a:extLst>
            </p:cNvPr>
            <p:cNvSpPr txBox="1"/>
            <p:nvPr/>
          </p:nvSpPr>
          <p:spPr>
            <a:xfrm>
              <a:off x="2206004" y="1403272"/>
              <a:ext cx="1078987" cy="213402"/>
            </a:xfrm>
            <a:prstGeom prst="roundRect">
              <a:avLst>
                <a:gd name="adj" fmla="val 12539"/>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 </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48" name="TextBox 53">
              <a:extLst>
                <a:ext uri="{FF2B5EF4-FFF2-40B4-BE49-F238E27FC236}">
                  <a16:creationId xmlns:a16="http://schemas.microsoft.com/office/drawing/2014/main" id="{433642E2-6BB3-37C9-5D1C-384F9460AD63}"/>
                </a:ext>
              </a:extLst>
            </p:cNvPr>
            <p:cNvSpPr txBox="1"/>
            <p:nvPr/>
          </p:nvSpPr>
          <p:spPr>
            <a:xfrm>
              <a:off x="3396917" y="1406145"/>
              <a:ext cx="917344" cy="207655"/>
            </a:xfrm>
            <a:prstGeom prst="roundRect">
              <a:avLst>
                <a:gd name="adj" fmla="val 8974"/>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 </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49" name="TextBox 54">
              <a:extLst>
                <a:ext uri="{FF2B5EF4-FFF2-40B4-BE49-F238E27FC236}">
                  <a16:creationId xmlns:a16="http://schemas.microsoft.com/office/drawing/2014/main" id="{5C38B7FA-376B-EDD0-6EF5-C9D360A7AD59}"/>
                </a:ext>
              </a:extLst>
            </p:cNvPr>
            <p:cNvSpPr txBox="1"/>
            <p:nvPr/>
          </p:nvSpPr>
          <p:spPr>
            <a:xfrm>
              <a:off x="4426188" y="1405187"/>
              <a:ext cx="892882" cy="209571"/>
            </a:xfrm>
            <a:prstGeom prst="roundRect">
              <a:avLst>
                <a:gd name="adj" fmla="val 9613"/>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 </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50" name="TextBox 55">
              <a:extLst>
                <a:ext uri="{FF2B5EF4-FFF2-40B4-BE49-F238E27FC236}">
                  <a16:creationId xmlns:a16="http://schemas.microsoft.com/office/drawing/2014/main" id="{0E51925D-75BA-56CC-8BF7-AE2770ACD214}"/>
                </a:ext>
              </a:extLst>
            </p:cNvPr>
            <p:cNvSpPr txBox="1"/>
            <p:nvPr/>
          </p:nvSpPr>
          <p:spPr>
            <a:xfrm>
              <a:off x="5422004" y="1404230"/>
              <a:ext cx="876474" cy="211487"/>
            </a:xfrm>
            <a:prstGeom prst="roundRect">
              <a:avLst>
                <a:gd name="adj" fmla="val 12261"/>
              </a:avLst>
            </a:prstGeom>
            <a:noFill/>
            <a:ln>
              <a:solidFill>
                <a:schemeClr val="tx1"/>
              </a:solidFill>
            </a:ln>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cxnSp>
          <p:nvCxnSpPr>
            <p:cNvPr id="51" name="肘形连接符 154">
              <a:extLst>
                <a:ext uri="{FF2B5EF4-FFF2-40B4-BE49-F238E27FC236}">
                  <a16:creationId xmlns:a16="http://schemas.microsoft.com/office/drawing/2014/main" id="{E097F55B-FA48-F0F1-D4C1-4F56B0F206FC}"/>
                </a:ext>
              </a:extLst>
            </p:cNvPr>
            <p:cNvCxnSpPr>
              <a:stCxn id="40" idx="0"/>
              <a:endCxn id="41" idx="1"/>
            </p:cNvCxnSpPr>
            <p:nvPr/>
          </p:nvCxnSpPr>
          <p:spPr>
            <a:xfrm rot="5400000" flipH="1" flipV="1">
              <a:off x="800767" y="419780"/>
              <a:ext cx="310545" cy="652803"/>
            </a:xfrm>
            <a:prstGeom prst="bentConnector2">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2" name="肘形连接符 155">
              <a:extLst>
                <a:ext uri="{FF2B5EF4-FFF2-40B4-BE49-F238E27FC236}">
                  <a16:creationId xmlns:a16="http://schemas.microsoft.com/office/drawing/2014/main" id="{50504DC3-1A81-62F7-DFCA-EA5993FC3F65}"/>
                </a:ext>
              </a:extLst>
            </p:cNvPr>
            <p:cNvCxnSpPr>
              <a:stCxn id="40" idx="2"/>
              <a:endCxn id="46" idx="1"/>
            </p:cNvCxnSpPr>
            <p:nvPr/>
          </p:nvCxnSpPr>
          <p:spPr>
            <a:xfrm rot="16200000" flipH="1">
              <a:off x="865883" y="1093422"/>
              <a:ext cx="180308" cy="652796"/>
            </a:xfrm>
            <a:prstGeom prst="bentConnector2">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4764D1A7-5E31-1B1B-E1C2-0BBF54BE04F3}"/>
                </a:ext>
              </a:extLst>
            </p:cNvPr>
            <p:cNvCxnSpPr>
              <a:stCxn id="43" idx="3"/>
              <a:endCxn id="44" idx="1"/>
            </p:cNvCxnSpPr>
            <p:nvPr/>
          </p:nvCxnSpPr>
          <p:spPr>
            <a:xfrm flipV="1">
              <a:off x="4314905" y="593929"/>
              <a:ext cx="111697" cy="1"/>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1945821B-CD9C-0956-5E74-9CEB814421B5}"/>
                </a:ext>
              </a:extLst>
            </p:cNvPr>
            <p:cNvCxnSpPr>
              <a:stCxn id="41" idx="3"/>
              <a:endCxn id="42" idx="1"/>
            </p:cNvCxnSpPr>
            <p:nvPr/>
          </p:nvCxnSpPr>
          <p:spPr>
            <a:xfrm>
              <a:off x="2093308" y="590909"/>
              <a:ext cx="111697" cy="3021"/>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a:extLst>
                <a:ext uri="{FF2B5EF4-FFF2-40B4-BE49-F238E27FC236}">
                  <a16:creationId xmlns:a16="http://schemas.microsoft.com/office/drawing/2014/main" id="{FF1A8213-90D4-53B5-270A-80C6D5310615}"/>
                </a:ext>
              </a:extLst>
            </p:cNvPr>
            <p:cNvCxnSpPr>
              <a:stCxn id="42" idx="3"/>
              <a:endCxn id="43" idx="1"/>
            </p:cNvCxnSpPr>
            <p:nvPr/>
          </p:nvCxnSpPr>
          <p:spPr>
            <a:xfrm>
              <a:off x="3285019" y="593930"/>
              <a:ext cx="111697" cy="0"/>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4DF50F12-9D32-8B29-63E5-3836DEC0B4C4}"/>
                </a:ext>
              </a:extLst>
            </p:cNvPr>
            <p:cNvCxnSpPr>
              <a:stCxn id="44" idx="3"/>
              <a:endCxn id="45" idx="1"/>
            </p:cNvCxnSpPr>
            <p:nvPr/>
          </p:nvCxnSpPr>
          <p:spPr>
            <a:xfrm>
              <a:off x="5319243" y="593929"/>
              <a:ext cx="111697" cy="2"/>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C4D425BD-74DC-3EDB-9E94-FE24638B7EDE}"/>
                </a:ext>
              </a:extLst>
            </p:cNvPr>
            <p:cNvCxnSpPr>
              <a:stCxn id="46" idx="3"/>
              <a:endCxn id="47" idx="1"/>
            </p:cNvCxnSpPr>
            <p:nvPr/>
          </p:nvCxnSpPr>
          <p:spPr>
            <a:xfrm flipV="1">
              <a:off x="2094078" y="1509973"/>
              <a:ext cx="111926" cy="1"/>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C01450A1-AC7B-050F-5C83-ADF8A1D4CB62}"/>
                </a:ext>
              </a:extLst>
            </p:cNvPr>
            <p:cNvCxnSpPr>
              <a:stCxn id="47" idx="3"/>
              <a:endCxn id="48" idx="1"/>
            </p:cNvCxnSpPr>
            <p:nvPr/>
          </p:nvCxnSpPr>
          <p:spPr>
            <a:xfrm>
              <a:off x="3284991" y="1509973"/>
              <a:ext cx="111926" cy="0"/>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D382F2B6-F9E3-8447-AF03-470830B699A5}"/>
                </a:ext>
              </a:extLst>
            </p:cNvPr>
            <p:cNvCxnSpPr>
              <a:stCxn id="48" idx="3"/>
              <a:endCxn id="49" idx="1"/>
            </p:cNvCxnSpPr>
            <p:nvPr/>
          </p:nvCxnSpPr>
          <p:spPr>
            <a:xfrm flipV="1">
              <a:off x="4314261" y="1509972"/>
              <a:ext cx="111927" cy="1"/>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a:extLst>
                <a:ext uri="{FF2B5EF4-FFF2-40B4-BE49-F238E27FC236}">
                  <a16:creationId xmlns:a16="http://schemas.microsoft.com/office/drawing/2014/main" id="{408F758B-FBBB-B973-94F2-569D7E7E43F4}"/>
                </a:ext>
              </a:extLst>
            </p:cNvPr>
            <p:cNvCxnSpPr>
              <a:stCxn id="49" idx="3"/>
              <a:endCxn id="50" idx="1"/>
            </p:cNvCxnSpPr>
            <p:nvPr/>
          </p:nvCxnSpPr>
          <p:spPr>
            <a:xfrm>
              <a:off x="5319070" y="1509972"/>
              <a:ext cx="102935" cy="2"/>
            </a:xfrm>
            <a:prstGeom prst="straightConnector1">
              <a:avLst/>
            </a:prstGeom>
            <a:ln>
              <a:solidFill>
                <a:schemeClr val="tx1"/>
              </a:solidFill>
              <a:prstDash val="dashDot"/>
              <a:tailEnd type="arrow"/>
            </a:ln>
          </p:spPr>
          <p:style>
            <a:lnRef idx="1">
              <a:schemeClr val="accent1"/>
            </a:lnRef>
            <a:fillRef idx="0">
              <a:schemeClr val="accent1"/>
            </a:fillRef>
            <a:effectRef idx="0">
              <a:schemeClr val="accent1"/>
            </a:effectRef>
            <a:fontRef idx="minor">
              <a:schemeClr val="tx1"/>
            </a:fontRef>
          </p:style>
        </p:cxnSp>
        <p:sp>
          <p:nvSpPr>
            <p:cNvPr id="61" name="TextBox 164">
              <a:extLst>
                <a:ext uri="{FF2B5EF4-FFF2-40B4-BE49-F238E27FC236}">
                  <a16:creationId xmlns:a16="http://schemas.microsoft.com/office/drawing/2014/main" id="{0046C5AB-C33F-D22B-91CC-3642CE862B76}"/>
                </a:ext>
              </a:extLst>
            </p:cNvPr>
            <p:cNvSpPr txBox="1"/>
            <p:nvPr/>
          </p:nvSpPr>
          <p:spPr>
            <a:xfrm>
              <a:off x="623887" y="402440"/>
              <a:ext cx="487290" cy="198077"/>
            </a:xfrm>
            <a:prstGeom prst="rect">
              <a:avLst/>
            </a:prstGeom>
            <a:noFill/>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事件</a:t>
              </a:r>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线</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2" name="TextBox 165">
              <a:extLst>
                <a:ext uri="{FF2B5EF4-FFF2-40B4-BE49-F238E27FC236}">
                  <a16:creationId xmlns:a16="http://schemas.microsoft.com/office/drawing/2014/main" id="{8F99C10A-FAA1-537D-AA4F-C92AC758433F}"/>
                </a:ext>
              </a:extLst>
            </p:cNvPr>
            <p:cNvSpPr txBox="1"/>
            <p:nvPr/>
          </p:nvSpPr>
          <p:spPr>
            <a:xfrm>
              <a:off x="623887" y="1515808"/>
              <a:ext cx="487925" cy="198077"/>
            </a:xfrm>
            <a:prstGeom prst="rect">
              <a:avLst/>
            </a:prstGeom>
            <a:noFill/>
          </p:spPr>
          <p:txBody>
            <a:bodyPr wrap="square" lIns="36000" tIns="36000" rIns="36000" bIns="3600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情感线</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3" name="圆角矩形 174">
              <a:extLst>
                <a:ext uri="{FF2B5EF4-FFF2-40B4-BE49-F238E27FC236}">
                  <a16:creationId xmlns:a16="http://schemas.microsoft.com/office/drawing/2014/main" id="{0868BEE7-F551-FE43-B2B3-694F1E1B8507}"/>
                </a:ext>
              </a:extLst>
            </p:cNvPr>
            <p:cNvSpPr/>
            <p:nvPr/>
          </p:nvSpPr>
          <p:spPr>
            <a:xfrm>
              <a:off x="5370166" y="186110"/>
              <a:ext cx="974515" cy="1527773"/>
            </a:xfrm>
            <a:prstGeom prst="roundRect">
              <a:avLst>
                <a:gd name="adj" fmla="val 6679"/>
              </a:avLst>
            </a:prstGeom>
            <a:noFill/>
            <a:ln w="952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endPar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4" name="TextBox 175">
              <a:extLst>
                <a:ext uri="{FF2B5EF4-FFF2-40B4-BE49-F238E27FC236}">
                  <a16:creationId xmlns:a16="http://schemas.microsoft.com/office/drawing/2014/main" id="{6E2BA9D7-8B05-46FC-FE26-604F8A895C1F}"/>
                </a:ext>
              </a:extLst>
            </p:cNvPr>
            <p:cNvSpPr txBox="1"/>
            <p:nvPr/>
          </p:nvSpPr>
          <p:spPr>
            <a:xfrm>
              <a:off x="5440861" y="994307"/>
              <a:ext cx="857885" cy="156897"/>
            </a:xfrm>
            <a:prstGeom prst="rect">
              <a:avLst/>
            </a:prstGeom>
            <a:noFill/>
          </p:spPr>
          <p:txBody>
            <a:bodyPr wrap="square" lIns="36000" tIns="0" rIns="3600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续写部分</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5" name="TextBox 177">
              <a:extLst>
                <a:ext uri="{FF2B5EF4-FFF2-40B4-BE49-F238E27FC236}">
                  <a16:creationId xmlns:a16="http://schemas.microsoft.com/office/drawing/2014/main" id="{FF1F3FCD-0CFA-8ED0-66B0-7C6FC635906B}"/>
                </a:ext>
              </a:extLst>
            </p:cNvPr>
            <p:cNvSpPr txBox="1"/>
            <p:nvPr/>
          </p:nvSpPr>
          <p:spPr>
            <a:xfrm>
              <a:off x="2653991" y="1065237"/>
              <a:ext cx="287655" cy="2091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6" name="TextBox 178">
              <a:extLst>
                <a:ext uri="{FF2B5EF4-FFF2-40B4-BE49-F238E27FC236}">
                  <a16:creationId xmlns:a16="http://schemas.microsoft.com/office/drawing/2014/main" id="{A9BE9F2F-6DA6-FCF2-1874-910B27A84F34}"/>
                </a:ext>
              </a:extLst>
            </p:cNvPr>
            <p:cNvSpPr txBox="1"/>
            <p:nvPr/>
          </p:nvSpPr>
          <p:spPr>
            <a:xfrm>
              <a:off x="3723134" y="1069932"/>
              <a:ext cx="288290" cy="2091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7" name="TextBox 179">
              <a:extLst>
                <a:ext uri="{FF2B5EF4-FFF2-40B4-BE49-F238E27FC236}">
                  <a16:creationId xmlns:a16="http://schemas.microsoft.com/office/drawing/2014/main" id="{97F963F3-DB47-7828-D336-C5A8689E5959}"/>
                </a:ext>
              </a:extLst>
            </p:cNvPr>
            <p:cNvSpPr txBox="1"/>
            <p:nvPr/>
          </p:nvSpPr>
          <p:spPr>
            <a:xfrm>
              <a:off x="4727235" y="1065237"/>
              <a:ext cx="288290" cy="2091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③</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grpSp>
      <p:sp>
        <p:nvSpPr>
          <p:cNvPr id="81" name="文本框 80">
            <a:extLst>
              <a:ext uri="{FF2B5EF4-FFF2-40B4-BE49-F238E27FC236}">
                <a16:creationId xmlns:a16="http://schemas.microsoft.com/office/drawing/2014/main" id="{276A1977-7C9F-BC2D-ACAC-C68A9B8670A1}"/>
              </a:ext>
            </a:extLst>
          </p:cNvPr>
          <p:cNvSpPr txBox="1"/>
          <p:nvPr/>
        </p:nvSpPr>
        <p:spPr>
          <a:xfrm>
            <a:off x="1045046" y="4585910"/>
            <a:ext cx="8378320" cy="1938992"/>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在①②③三个事件发生时，“我”分别有怎样的情感？</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 I was happy for them.</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 I thought my mother was a kind-hearted soul.</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C. I was confused by his illness and sad about quitting school.</a:t>
            </a:r>
          </a:p>
        </p:txBody>
      </p:sp>
      <p:sp>
        <p:nvSpPr>
          <p:cNvPr id="68" name="文本框 67">
            <a:extLst>
              <a:ext uri="{FF2B5EF4-FFF2-40B4-BE49-F238E27FC236}">
                <a16:creationId xmlns:a16="http://schemas.microsoft.com/office/drawing/2014/main" id="{F79DFA90-BDAF-D946-9F65-39EF4914438C}"/>
              </a:ext>
            </a:extLst>
          </p:cNvPr>
          <p:cNvSpPr txBox="1"/>
          <p:nvPr/>
        </p:nvSpPr>
        <p:spPr>
          <a:xfrm>
            <a:off x="4496075" y="3944554"/>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9" name="文本框 68">
            <a:extLst>
              <a:ext uri="{FF2B5EF4-FFF2-40B4-BE49-F238E27FC236}">
                <a16:creationId xmlns:a16="http://schemas.microsoft.com/office/drawing/2014/main" id="{D5DEC243-ABFA-C779-92B7-9CC6945597F3}"/>
              </a:ext>
            </a:extLst>
          </p:cNvPr>
          <p:cNvSpPr txBox="1"/>
          <p:nvPr/>
        </p:nvSpPr>
        <p:spPr>
          <a:xfrm>
            <a:off x="6481970" y="3944554"/>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70" name="文本框 69">
            <a:extLst>
              <a:ext uri="{FF2B5EF4-FFF2-40B4-BE49-F238E27FC236}">
                <a16:creationId xmlns:a16="http://schemas.microsoft.com/office/drawing/2014/main" id="{B20B44E7-BF53-C358-C7DB-BAD6E4986E97}"/>
              </a:ext>
            </a:extLst>
          </p:cNvPr>
          <p:cNvSpPr txBox="1"/>
          <p:nvPr/>
        </p:nvSpPr>
        <p:spPr>
          <a:xfrm>
            <a:off x="8261510" y="3944554"/>
            <a:ext cx="145215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C</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Tree>
    <p:extLst>
      <p:ext uri="{BB962C8B-B14F-4D97-AF65-F5344CB8AC3E}">
        <p14:creationId xmlns:p14="http://schemas.microsoft.com/office/powerpoint/2010/main" val="8927328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文本框 33">
            <a:extLst>
              <a:ext uri="{FF2B5EF4-FFF2-40B4-BE49-F238E27FC236}">
                <a16:creationId xmlns:a16="http://schemas.microsoft.com/office/drawing/2014/main" id="{ED0D0DD0-9F43-F5B3-A452-51AA6778E8C7}"/>
              </a:ext>
            </a:extLst>
          </p:cNvPr>
          <p:cNvSpPr txBox="1"/>
          <p:nvPr/>
        </p:nvSpPr>
        <p:spPr>
          <a:xfrm>
            <a:off x="603259" y="1837443"/>
            <a:ext cx="10972783" cy="3060903"/>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在续写的两个段落中，需要把握的一个关键词是“</a:t>
            </a:r>
            <a:r>
              <a:rPr lang="zh-CN" altLang="en-US">
                <a:solidFill>
                  <a:schemeClr val="accent2"/>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善有善报</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”，包括</a:t>
            </a:r>
            <a:r>
              <a:rPr lang="zh-CN" altLang="en-US">
                <a:solidFill>
                  <a:schemeClr val="accent2"/>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言语</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a:solidFill>
                  <a:schemeClr val="accent2"/>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人脉</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a:solidFill>
                  <a:schemeClr val="accent2"/>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行动</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a:solidFill>
                  <a:schemeClr val="accent2"/>
                </a:solidFill>
                <a:latin typeface="Times New Roman" panose="02020603050405020304" pitchFamily="18" charset="0"/>
                <a:ea typeface="思源黑体 CN Bold" panose="020b0800000000000000" pitchFamily="34" charset="-122"/>
                <a:cs typeface="Times New Roman" panose="02020603050405020304" pitchFamily="18" charset="0"/>
                <a:sym typeface="思源黑体 CN Regular" panose="020b0500000000000000" pitchFamily="34" charset="-122"/>
              </a:rPr>
              <a:t>金钱</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等方面的回馈。可以根据原文中出现的一些伏笔，推测可能出现的帮扶行为。如：</a:t>
            </a:r>
          </a:p>
          <a:p>
            <a:pPr indent="0">
              <a:lnSpc>
                <a:spcPct val="14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She decided to sacrifice a portion of our meals to the family, despite the protests from my brothers that were too hungry.</a:t>
            </a:r>
          </a:p>
          <a:p>
            <a:pPr indent="0">
              <a:lnSpc>
                <a:spcPct val="14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Business took off like a rocket because Japanese bikes were very useful and popular for transport.</a:t>
            </a:r>
          </a:p>
          <a:p>
            <a:pPr indent="0">
              <a:lnSpc>
                <a:spcPct val="14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③ It was at this time that my father’s health started to get worse... My brothers and I had to stop schooling because we could not afford the fees.</a:t>
            </a:r>
          </a:p>
        </p:txBody>
      </p:sp>
      <p:cxnSp>
        <p:nvCxnSpPr>
          <p:cNvPr id="8" name="直接连接符 7">
            <a:extLst>
              <a:ext uri="{FF2B5EF4-FFF2-40B4-BE49-F238E27FC236}">
                <a16:creationId xmlns:a16="http://schemas.microsoft.com/office/drawing/2014/main" id="{1F8718DC-6E44-5408-507A-F2DFA52D8B58}"/>
              </a:ext>
            </a:extLst>
          </p:cNvPr>
          <p:cNvCxnSpPr/>
          <p:nvPr/>
        </p:nvCxnSpPr>
        <p:spPr>
          <a:xfrm>
            <a:off x="2576812" y="3139097"/>
            <a:ext cx="4550228"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2668836C-24B4-EF24-9620-91BC46F33537}"/>
              </a:ext>
            </a:extLst>
          </p:cNvPr>
          <p:cNvCxnSpPr/>
          <p:nvPr/>
        </p:nvCxnSpPr>
        <p:spPr>
          <a:xfrm>
            <a:off x="1001471" y="3990842"/>
            <a:ext cx="3157779"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B8D97C1D-5F5B-61EA-6B50-36E6371F6D70}"/>
              </a:ext>
            </a:extLst>
          </p:cNvPr>
          <p:cNvCxnSpPr/>
          <p:nvPr/>
        </p:nvCxnSpPr>
        <p:spPr>
          <a:xfrm>
            <a:off x="3688868" y="4419525"/>
            <a:ext cx="4196487"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0A7DCD41-8130-2FD5-1694-DBA15AC4F790}"/>
              </a:ext>
            </a:extLst>
          </p:cNvPr>
          <p:cNvCxnSpPr/>
          <p:nvPr/>
        </p:nvCxnSpPr>
        <p:spPr>
          <a:xfrm>
            <a:off x="8179128" y="4417632"/>
            <a:ext cx="3317997" cy="1893"/>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3</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）伏笔与呼应</a:t>
            </a:r>
          </a:p>
        </p:txBody>
      </p:sp>
      <p:grpSp>
        <p:nvGrpSpPr>
          <p:cNvPr id="4" name="组合 3">
            <a:extLst>
              <a:ext uri="{FF2B5EF4-FFF2-40B4-BE49-F238E27FC236}">
                <a16:creationId xmlns:a16="http://schemas.microsoft.com/office/drawing/2014/main" id="{E8B5273B-6D0B-B90F-E0EA-5579FC23D7EA}"/>
              </a:ext>
            </a:extLst>
          </p:cNvPr>
          <p:cNvGrpSpPr/>
          <p:nvPr/>
        </p:nvGrpSpPr>
        <p:grpSpPr>
          <a:xfrm>
            <a:off x="695325" y="4929209"/>
            <a:ext cx="10823575" cy="1633451"/>
            <a:chOff x="695325" y="4711096"/>
            <a:chExt cx="10823575" cy="1633451"/>
          </a:xfrm>
        </p:grpSpPr>
        <p:sp>
          <p:nvSpPr>
            <p:cNvPr id="81" name="文本框 80">
              <a:extLst>
                <a:ext uri="{FF2B5EF4-FFF2-40B4-BE49-F238E27FC236}">
                  <a16:creationId xmlns:a16="http://schemas.microsoft.com/office/drawing/2014/main" id="{276A1977-7C9F-BC2D-ACAC-C68A9B8670A1}"/>
                </a:ext>
              </a:extLst>
            </p:cNvPr>
            <p:cNvSpPr txBox="1"/>
            <p:nvPr/>
          </p:nvSpPr>
          <p:spPr>
            <a:xfrm>
              <a:off x="695325" y="4947383"/>
              <a:ext cx="10823575" cy="1397164"/>
            </a:xfrm>
            <a:prstGeom prst="rect">
              <a:avLst/>
            </a:prstGeom>
            <a:solidFill>
              <a:schemeClr val="accent5">
                <a:lumMod val="20000"/>
                <a:lumOff val="80000"/>
              </a:schemeClr>
            </a:solidFill>
            <a:ln>
              <a:solidFill>
                <a:schemeClr val="accent5">
                  <a:lumMod val="40000"/>
                  <a:lumOff val="60000"/>
                </a:schemeClr>
              </a:solidFill>
            </a:ln>
            <a:effectLst>
              <a:outerShdw blurRad="50800" dist="38100" algn="l" rotWithShape="0">
                <a:prstClr val="black">
                  <a:alpha val="40000"/>
                </a:prstClr>
              </a:outerShdw>
            </a:effectLst>
          </p:spPr>
          <p:txBody>
            <a:bodyPr wrap="square" tIns="108000"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nSpc>
                  <a:spcPct val="140000"/>
                </a:lnSpc>
              </a:pP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第一个伏笔讲述了即使在生活困难时期，“我”的妈妈仍然分食物给</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一家。第二个和第三个伏笔表明后来他家情况好转，而“我”的爸爸生病了，“我”和兄弟们也因为没钱退学了，所以在续写部分</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家可能会帮助“我”的爸爸联系名医，或资助“我”和兄弟们上学。</a:t>
              </a:r>
              <a:endParaRPr lang="zh-CN"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5" name="矩形: 圆角 34">
              <a:extLst>
                <a:ext uri="{FF2B5EF4-FFF2-40B4-BE49-F238E27FC236}">
                  <a16:creationId xmlns:a16="http://schemas.microsoft.com/office/drawing/2014/main" id="{32C1474D-97CA-B6C1-DB1F-526E828EB9FA}"/>
                </a:ext>
              </a:extLst>
            </p:cNvPr>
            <p:cNvSpPr/>
            <p:nvPr/>
          </p:nvSpPr>
          <p:spPr>
            <a:xfrm>
              <a:off x="695325" y="4711096"/>
              <a:ext cx="936000" cy="360000"/>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分析</a:t>
              </a:r>
            </a:p>
          </p:txBody>
        </p:sp>
      </p:grpSp>
      <p:cxnSp>
        <p:nvCxnSpPr>
          <p:cNvPr id="17" name="直接连接符 16">
            <a:extLst>
              <a:ext uri="{FF2B5EF4-FFF2-40B4-BE49-F238E27FC236}">
                <a16:creationId xmlns:a16="http://schemas.microsoft.com/office/drawing/2014/main" id="{0A7DCD41-8130-2FD5-1694-DBA15AC4F790}"/>
              </a:ext>
            </a:extLst>
          </p:cNvPr>
          <p:cNvCxnSpPr/>
          <p:nvPr/>
        </p:nvCxnSpPr>
        <p:spPr>
          <a:xfrm>
            <a:off x="673291" y="4851159"/>
            <a:ext cx="102330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1934681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dur="1"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dur="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文本框 33">
            <a:extLst>
              <a:ext uri="{FF2B5EF4-FFF2-40B4-BE49-F238E27FC236}">
                <a16:creationId xmlns:a16="http://schemas.microsoft.com/office/drawing/2014/main" id="{ED0D0DD0-9F43-F5B3-A452-51AA6778E8C7}"/>
              </a:ext>
            </a:extLst>
          </p:cNvPr>
          <p:cNvSpPr txBox="1"/>
          <p:nvPr/>
        </p:nvSpPr>
        <p:spPr>
          <a:xfrm>
            <a:off x="603259" y="2364897"/>
            <a:ext cx="10972783" cy="1785104"/>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He paid less attention to his shop and business got worse.</a:t>
            </a:r>
          </a:p>
          <a:p>
            <a:pPr indent="0">
              <a:lnSpc>
                <a:spcPct val="20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→__________________________________________________________________________________</a:t>
            </a:r>
          </a:p>
          <a:p>
            <a:pPr indent="0">
              <a:lnSpc>
                <a:spcPct val="20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p>
        </p:txBody>
      </p:sp>
      <p:cxnSp>
        <p:nvCxnSpPr>
          <p:cNvPr id="10" name="直接连接符 9">
            <a:extLst>
              <a:ext uri="{FF2B5EF4-FFF2-40B4-BE49-F238E27FC236}">
                <a16:creationId xmlns:a16="http://schemas.microsoft.com/office/drawing/2014/main" id="{5445BF3A-8CB3-DB30-08B1-4AE8759C11A0}"/>
              </a:ext>
            </a:extLst>
          </p:cNvPr>
          <p:cNvCxnSpPr/>
          <p:nvPr/>
        </p:nvCxnSpPr>
        <p:spPr>
          <a:xfrm>
            <a:off x="5012267" y="2851715"/>
            <a:ext cx="1917343"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3</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）伏笔与呼应</a:t>
            </a:r>
          </a:p>
        </p:txBody>
      </p:sp>
      <p:sp>
        <p:nvSpPr>
          <p:cNvPr id="35" name="矩形: 圆角 34">
            <a:extLst>
              <a:ext uri="{FF2B5EF4-FFF2-40B4-BE49-F238E27FC236}">
                <a16:creationId xmlns:a16="http://schemas.microsoft.com/office/drawing/2014/main" id="{32C1474D-97CA-B6C1-DB1F-526E828EB9FA}"/>
              </a:ext>
            </a:extLst>
          </p:cNvPr>
          <p:cNvSpPr/>
          <p:nvPr/>
        </p:nvSpPr>
        <p:spPr>
          <a:xfrm>
            <a:off x="1190342" y="2000415"/>
            <a:ext cx="936000" cy="360000"/>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zh-CN" altLang="en-US" kern="1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练习</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8" name="文本框 7">
            <a:extLst>
              <a:ext uri="{FF2B5EF4-FFF2-40B4-BE49-F238E27FC236}">
                <a16:creationId xmlns:a16="http://schemas.microsoft.com/office/drawing/2014/main" id="{E2C8D318-47F0-8176-498C-5C00F7CA6361}"/>
              </a:ext>
            </a:extLst>
          </p:cNvPr>
          <p:cNvSpPr txBox="1"/>
          <p:nvPr/>
        </p:nvSpPr>
        <p:spPr>
          <a:xfrm>
            <a:off x="1102205" y="2924545"/>
            <a:ext cx="10385701" cy="96616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先生帮“我”爸爸贷款扩大店铺的规模（第一段），“我”爸爸的生意逐渐恢复了（第二段）。</a:t>
            </a:r>
          </a:p>
        </p:txBody>
      </p:sp>
      <p:sp>
        <p:nvSpPr>
          <p:cNvPr id="12" name="TextBox 5"/>
          <p:cNvSpPr txBox="1"/>
          <p:nvPr/>
        </p:nvSpPr>
        <p:spPr>
          <a:xfrm>
            <a:off x="2190944" y="2000415"/>
            <a:ext cx="738978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rPr>
              <a:t>结合文中出现的以下伏笔，预测续写部分可能发生的改变。</a:t>
            </a:r>
            <a:endPar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endParaRPr>
          </a:p>
        </p:txBody>
      </p:sp>
    </p:spTree>
    <p:custDataLst>
      <p:tags r:id="rId2"/>
    </p:custDataLst>
    <p:extLst>
      <p:ext uri="{BB962C8B-B14F-4D97-AF65-F5344CB8AC3E}">
        <p14:creationId xmlns:p14="http://schemas.microsoft.com/office/powerpoint/2010/main" val="40474190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故事人物</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）主次人物</a:t>
            </a:r>
          </a:p>
        </p:txBody>
      </p:sp>
      <p:sp>
        <p:nvSpPr>
          <p:cNvPr id="34" name="文本框 33">
            <a:extLst>
              <a:ext uri="{FF2B5EF4-FFF2-40B4-BE49-F238E27FC236}">
                <a16:creationId xmlns:a16="http://schemas.microsoft.com/office/drawing/2014/main" id="{ED0D0DD0-9F43-F5B3-A452-51AA6778E8C7}"/>
              </a:ext>
            </a:extLst>
          </p:cNvPr>
          <p:cNvSpPr txBox="1"/>
          <p:nvPr/>
        </p:nvSpPr>
        <p:spPr>
          <a:xfrm>
            <a:off x="603259" y="1933866"/>
            <a:ext cx="10972783" cy="1477328"/>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故事主要讲述了邻里之间互帮互助的故事。先是“我”家帮助贫穷的</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家，后来情况转变，他家又帮“我”家渡过难关，主要人物分别是“我”家和</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家。除此之外，续写部分还可能出现的人物有：</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 name="文本框 7">
            <a:extLst>
              <a:ext uri="{FF2B5EF4-FFF2-40B4-BE49-F238E27FC236}">
                <a16:creationId xmlns:a16="http://schemas.microsoft.com/office/drawing/2014/main" id="{E2C8D318-47F0-8176-498C-5C00F7CA6361}"/>
              </a:ext>
            </a:extLst>
          </p:cNvPr>
          <p:cNvSpPr txBox="1"/>
          <p:nvPr/>
        </p:nvSpPr>
        <p:spPr>
          <a:xfrm>
            <a:off x="2312109" y="2883923"/>
            <a:ext cx="3359626"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为“我”爸爸看病的医生</a:t>
            </a:r>
          </a:p>
        </p:txBody>
      </p:sp>
    </p:spTree>
    <p:custDataLst>
      <p:tags r:id="rId2"/>
    </p:custDataLst>
    <p:extLst>
      <p:ext uri="{BB962C8B-B14F-4D97-AF65-F5344CB8AC3E}">
        <p14:creationId xmlns:p14="http://schemas.microsoft.com/office/powerpoint/2010/main" val="29327412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文本框 7">
            <a:extLst>
              <a:ext uri="{FF2B5EF4-FFF2-40B4-BE49-F238E27FC236}">
                <a16:creationId xmlns:a16="http://schemas.microsoft.com/office/drawing/2014/main" id="{E2C8D318-47F0-8176-498C-5C00F7CA6361}"/>
              </a:ext>
            </a:extLst>
          </p:cNvPr>
          <p:cNvSpPr txBox="1"/>
          <p:nvPr/>
        </p:nvSpPr>
        <p:spPr>
          <a:xfrm>
            <a:off x="742732" y="4158051"/>
            <a:ext cx="10790456"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语言描写、神态描写。</a:t>
            </a:r>
          </a:p>
        </p:txBody>
      </p:sp>
      <p:sp>
        <p:nvSpPr>
          <p:cNvPr id="34" name="文本框 33">
            <a:extLst>
              <a:ext uri="{FF2B5EF4-FFF2-40B4-BE49-F238E27FC236}">
                <a16:creationId xmlns:a16="http://schemas.microsoft.com/office/drawing/2014/main" id="{ED0D0DD0-9F43-F5B3-A452-51AA6778E8C7}"/>
              </a:ext>
            </a:extLst>
          </p:cNvPr>
          <p:cNvSpPr txBox="1"/>
          <p:nvPr/>
        </p:nvSpPr>
        <p:spPr>
          <a:xfrm>
            <a:off x="603259" y="1933866"/>
            <a:ext cx="10972783" cy="3016210"/>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故事中通过细节描写展示了妈妈的心地善良，甚至在“我”家一天只能吃两顿饭的情况下，“我”的妈妈还愿意分一部分食物给邻居家。下面句子运用了哪些描写手法来表现这一点？</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Often, she would remark that his children were dressed in ragged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破旧的</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clothes and looked malnourished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营养不良的</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One day, I noticed my mother looking troubled.</a:t>
            </a:r>
          </a:p>
          <a:p>
            <a:pPr indent="0">
              <a:lnSpc>
                <a:spcPct val="20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____________________________________________________________________________________</a:t>
            </a:r>
          </a:p>
        </p:txBody>
      </p:sp>
      <p:cxnSp>
        <p:nvCxnSpPr>
          <p:cNvPr id="6" name="直接连接符 5">
            <a:extLst>
              <a:ext uri="{FF2B5EF4-FFF2-40B4-BE49-F238E27FC236}">
                <a16:creationId xmlns:a16="http://schemas.microsoft.com/office/drawing/2014/main" id="{52D3FE99-852A-FA0A-CD97-CE82D7D5F02A}"/>
              </a:ext>
            </a:extLst>
          </p:cNvPr>
          <p:cNvCxnSpPr/>
          <p:nvPr/>
        </p:nvCxnSpPr>
        <p:spPr>
          <a:xfrm>
            <a:off x="4391646" y="3323945"/>
            <a:ext cx="7119508" cy="0"/>
          </a:xfrm>
          <a:prstGeom prst="line">
            <a:avLst/>
          </a:prstGeom>
          <a:ln w="76200">
            <a:solidFill>
              <a:srgbClr val="327DFA"/>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B9F61024-A018-1777-6BBB-2BEDA8CE70AA}"/>
              </a:ext>
            </a:extLst>
          </p:cNvPr>
          <p:cNvCxnSpPr/>
          <p:nvPr/>
        </p:nvCxnSpPr>
        <p:spPr>
          <a:xfrm>
            <a:off x="4226115" y="4240181"/>
            <a:ext cx="1722994"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故事人物</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2D202CBD-9759-CD4A-DC66-1C8C2E60392C}"/>
              </a:ext>
            </a:extLst>
          </p:cNvPr>
          <p:cNvSpPr txBox="1"/>
          <p:nvPr/>
        </p:nvSpPr>
        <p:spPr>
          <a:xfrm>
            <a:off x="660400" y="1397299"/>
            <a:ext cx="2750457"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2</a:t>
            </a:r>
            <a:r>
              <a:rPr lang="zh-CN" altLang="en-US" sz="2000">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）人物特点</a:t>
            </a:r>
          </a:p>
        </p:txBody>
      </p:sp>
      <p:sp>
        <p:nvSpPr>
          <p:cNvPr id="14" name="文本框 13">
            <a:extLst>
              <a:ext uri="{FF2B5EF4-FFF2-40B4-BE49-F238E27FC236}">
                <a16:creationId xmlns:a16="http://schemas.microsoft.com/office/drawing/2014/main" id="{318C13E8-2270-FFDF-153D-26833E4433D5}"/>
              </a:ext>
            </a:extLst>
          </p:cNvPr>
          <p:cNvSpPr txBox="1"/>
          <p:nvPr/>
        </p:nvSpPr>
        <p:spPr>
          <a:xfrm>
            <a:off x="3916969" y="3420580"/>
            <a:ext cx="1368000" cy="400110"/>
          </a:xfrm>
          <a:prstGeom prst="rect">
            <a:avLst/>
          </a:prstGeom>
          <a:solidFill>
            <a:srgbClr val="327DFA"/>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zh-CN" altLang="en-US" sz="2000">
                <a:solidFill>
                  <a:schemeClr val="bg1"/>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语言描写</a:t>
            </a:r>
          </a:p>
        </p:txBody>
      </p:sp>
      <p:sp>
        <p:nvSpPr>
          <p:cNvPr id="15" name="文本框 14">
            <a:extLst>
              <a:ext uri="{FF2B5EF4-FFF2-40B4-BE49-F238E27FC236}">
                <a16:creationId xmlns:a16="http://schemas.microsoft.com/office/drawing/2014/main" id="{8EC4A7CD-10E1-44BF-9715-14A3AB341271}"/>
              </a:ext>
            </a:extLst>
          </p:cNvPr>
          <p:cNvSpPr txBox="1"/>
          <p:nvPr/>
        </p:nvSpPr>
        <p:spPr>
          <a:xfrm>
            <a:off x="6270164" y="3869860"/>
            <a:ext cx="1368000" cy="400110"/>
          </a:xfrm>
          <a:prstGeom prst="rect">
            <a:avLst/>
          </a:prstGeom>
          <a:solidFill>
            <a:schemeClr val="accent2"/>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r>
              <a:rPr lang="zh-CN" altLang="en-US" sz="2000">
                <a:solidFill>
                  <a:schemeClr val="bg1"/>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神态描写</a:t>
            </a:r>
          </a:p>
        </p:txBody>
      </p:sp>
      <p:cxnSp>
        <p:nvCxnSpPr>
          <p:cNvPr id="16" name="直接连接符 15">
            <a:extLst>
              <a:ext uri="{FF2B5EF4-FFF2-40B4-BE49-F238E27FC236}">
                <a16:creationId xmlns:a16="http://schemas.microsoft.com/office/drawing/2014/main" id="{52D3FE99-852A-FA0A-CD97-CE82D7D5F02A}"/>
              </a:ext>
            </a:extLst>
          </p:cNvPr>
          <p:cNvCxnSpPr/>
          <p:nvPr/>
        </p:nvCxnSpPr>
        <p:spPr>
          <a:xfrm>
            <a:off x="666361" y="3793671"/>
            <a:ext cx="1459894" cy="0"/>
          </a:xfrm>
          <a:prstGeom prst="line">
            <a:avLst/>
          </a:prstGeom>
          <a:ln w="76200">
            <a:solidFill>
              <a:srgbClr val="327DFA"/>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39706129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dur="1"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dur="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dur="1"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dur="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（二）语篇表达内容（</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故事环境</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4" name="文本框 33">
            <a:extLst>
              <a:ext uri="{FF2B5EF4-FFF2-40B4-BE49-F238E27FC236}">
                <a16:creationId xmlns:a16="http://schemas.microsoft.com/office/drawing/2014/main" id="{ED0D0DD0-9F43-F5B3-A452-51AA6778E8C7}"/>
              </a:ext>
            </a:extLst>
          </p:cNvPr>
          <p:cNvSpPr txBox="1"/>
          <p:nvPr/>
        </p:nvSpPr>
        <p:spPr>
          <a:xfrm>
            <a:off x="491319" y="1359843"/>
            <a:ext cx="11191159" cy="1015663"/>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原文的故事环境属于（☐自然环境 ☐社会环境），地点主要设置在</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，续写部分可能出现的地点：</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4" name="文本框 3">
            <a:extLst>
              <a:ext uri="{FF2B5EF4-FFF2-40B4-BE49-F238E27FC236}">
                <a16:creationId xmlns:a16="http://schemas.microsoft.com/office/drawing/2014/main" id="{E9DA77E4-1D31-6FCF-5F98-6A8252A04D22}"/>
              </a:ext>
            </a:extLst>
          </p:cNvPr>
          <p:cNvSpPr txBox="1"/>
          <p:nvPr/>
        </p:nvSpPr>
        <p:spPr>
          <a:xfrm>
            <a:off x="8378568" y="1440441"/>
            <a:ext cx="3249318"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“我”小时候居住的小村庄</a:t>
            </a:r>
          </a:p>
        </p:txBody>
      </p:sp>
      <p:sp>
        <p:nvSpPr>
          <p:cNvPr id="5" name="iconfont-1043-169336">
            <a:extLst>
              <a:ext uri="{FF2B5EF4-FFF2-40B4-BE49-F238E27FC236}">
                <a16:creationId xmlns:a16="http://schemas.microsoft.com/office/drawing/2014/main" id="{B1562CCF-E320-4DE9-D32B-464119AA001A}"/>
              </a:ext>
            </a:extLst>
          </p:cNvPr>
          <p:cNvSpPr/>
          <p:nvPr/>
        </p:nvSpPr>
        <p:spPr>
          <a:xfrm>
            <a:off x="4936909" y="1458637"/>
            <a:ext cx="336688" cy="335974"/>
          </a:xfrm>
          <a:custGeom>
            <a:gdLst>
              <a:gd name="T0" fmla="*/ 12436 w 12765"/>
              <a:gd name="T1" fmla="*/ 0 h 12739"/>
              <a:gd name="T2" fmla="*/ 4469 w 12765"/>
              <a:gd name="T3" fmla="*/ 7970 h 12739"/>
              <a:gd name="T4" fmla="*/ 1369 w 12765"/>
              <a:gd name="T5" fmla="*/ 5163 h 12739"/>
              <a:gd name="T6" fmla="*/ 0 w 12765"/>
              <a:gd name="T7" fmla="*/ 6438 h 12739"/>
              <a:gd name="T8" fmla="*/ 5357 w 12765"/>
              <a:gd name="T9" fmla="*/ 12739 h 12739"/>
              <a:gd name="T10" fmla="*/ 12765 w 12765"/>
              <a:gd name="T11" fmla="*/ 877 h 12739"/>
              <a:gd name="T12" fmla="*/ 12436 w 12765"/>
              <a:gd name="T13" fmla="*/ 0 h 12739"/>
            </a:gdLst>
            <a:cxnLst>
              <a:cxn ang="0">
                <a:pos x="T0" y="T1"/>
              </a:cxn>
              <a:cxn ang="0">
                <a:pos x="T2" y="T3"/>
              </a:cxn>
              <a:cxn ang="0">
                <a:pos x="T4" y="T5"/>
              </a:cxn>
              <a:cxn ang="0">
                <a:pos x="T6" y="T7"/>
              </a:cxn>
              <a:cxn ang="0">
                <a:pos x="T8" y="T9"/>
              </a:cxn>
              <a:cxn ang="0">
                <a:pos x="T10" y="T11"/>
              </a:cxn>
              <a:cxn ang="0">
                <a:pos x="T12" y="T13"/>
              </a:cxn>
            </a:cxnLst>
            <a:rect l="0" t="0" r="r" b="b"/>
            <a:pathLst>
              <a:path w="12765" h="12739">
                <a:moveTo>
                  <a:pt x="12436" y="0"/>
                </a:moveTo>
                <a:cubicBezTo>
                  <a:pt x="8552" y="2754"/>
                  <a:pt x="5734" y="6228"/>
                  <a:pt x="4469" y="7970"/>
                </a:cubicBezTo>
                <a:lnTo>
                  <a:pt x="1369" y="5163"/>
                </a:lnTo>
                <a:lnTo>
                  <a:pt x="0" y="6438"/>
                </a:lnTo>
                <a:lnTo>
                  <a:pt x="5357" y="12739"/>
                </a:lnTo>
                <a:cubicBezTo>
                  <a:pt x="6278" y="10010"/>
                  <a:pt x="9199" y="4669"/>
                  <a:pt x="12765" y="877"/>
                </a:cubicBezTo>
                <a:lnTo>
                  <a:pt x="12436"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US">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EB1FEE14-FE7F-DF83-5197-F26BEB49FB1B}"/>
              </a:ext>
            </a:extLst>
          </p:cNvPr>
          <p:cNvSpPr txBox="1"/>
          <p:nvPr/>
        </p:nvSpPr>
        <p:spPr>
          <a:xfrm>
            <a:off x="3478403" y="1893405"/>
            <a:ext cx="1571242"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“我”家等</a:t>
            </a:r>
          </a:p>
        </p:txBody>
      </p:sp>
    </p:spTree>
    <p:custDataLst>
      <p:tags r:id="rId2"/>
    </p:custDataLst>
    <p:extLst>
      <p:ext uri="{BB962C8B-B14F-4D97-AF65-F5344CB8AC3E}">
        <p14:creationId xmlns:p14="http://schemas.microsoft.com/office/powerpoint/2010/main" val="24486332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D558158C-37C9-2140-DDF7-DCCBDC7104A0}"/>
              </a:ext>
            </a:extLst>
          </p:cNvPr>
          <p:cNvSpPr txBox="1"/>
          <p:nvPr/>
        </p:nvSpPr>
        <p:spPr>
          <a:xfrm>
            <a:off x="660400" y="1055914"/>
            <a:ext cx="6997700" cy="3039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（三）语篇表达技巧（</a:t>
            </a:r>
            <a:r>
              <a:rPr lang="en-US" altLang="zh-CN"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how</a:t>
            </a: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4" name="文本框 33">
            <a:extLst>
              <a:ext uri="{FF2B5EF4-FFF2-40B4-BE49-F238E27FC236}">
                <a16:creationId xmlns:a16="http://schemas.microsoft.com/office/drawing/2014/main" id="{ED0D0DD0-9F43-F5B3-A452-51AA6778E8C7}"/>
              </a:ext>
            </a:extLst>
          </p:cNvPr>
          <p:cNvSpPr txBox="1"/>
          <p:nvPr/>
        </p:nvSpPr>
        <p:spPr>
          <a:xfrm>
            <a:off x="603259" y="1359843"/>
            <a:ext cx="10972783" cy="1015663"/>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下面句子运用的修辞手法为（☐比喻 ☐拟人 ☐夸张 ☐排比）。 </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Business took off like a rocket because Japanese bikes were very useful and popular for transport.</a:t>
            </a:r>
          </a:p>
        </p:txBody>
      </p:sp>
      <p:sp>
        <p:nvSpPr>
          <p:cNvPr id="4" name="iconfont-1043-169336">
            <a:extLst>
              <a:ext uri="{FF2B5EF4-FFF2-40B4-BE49-F238E27FC236}">
                <a16:creationId xmlns:a16="http://schemas.microsoft.com/office/drawing/2014/main" id="{4836789D-2E3A-40B7-E380-B779EFBE0E38}"/>
              </a:ext>
            </a:extLst>
          </p:cNvPr>
          <p:cNvSpPr/>
          <p:nvPr/>
        </p:nvSpPr>
        <p:spPr>
          <a:xfrm>
            <a:off x="4390467" y="1444990"/>
            <a:ext cx="336688" cy="335974"/>
          </a:xfrm>
          <a:custGeom>
            <a:gdLst>
              <a:gd name="T0" fmla="*/ 12436 w 12765"/>
              <a:gd name="T1" fmla="*/ 0 h 12739"/>
              <a:gd name="T2" fmla="*/ 4469 w 12765"/>
              <a:gd name="T3" fmla="*/ 7970 h 12739"/>
              <a:gd name="T4" fmla="*/ 1369 w 12765"/>
              <a:gd name="T5" fmla="*/ 5163 h 12739"/>
              <a:gd name="T6" fmla="*/ 0 w 12765"/>
              <a:gd name="T7" fmla="*/ 6438 h 12739"/>
              <a:gd name="T8" fmla="*/ 5357 w 12765"/>
              <a:gd name="T9" fmla="*/ 12739 h 12739"/>
              <a:gd name="T10" fmla="*/ 12765 w 12765"/>
              <a:gd name="T11" fmla="*/ 877 h 12739"/>
              <a:gd name="T12" fmla="*/ 12436 w 12765"/>
              <a:gd name="T13" fmla="*/ 0 h 12739"/>
            </a:gdLst>
            <a:cxnLst>
              <a:cxn ang="0">
                <a:pos x="T0" y="T1"/>
              </a:cxn>
              <a:cxn ang="0">
                <a:pos x="T2" y="T3"/>
              </a:cxn>
              <a:cxn ang="0">
                <a:pos x="T4" y="T5"/>
              </a:cxn>
              <a:cxn ang="0">
                <a:pos x="T6" y="T7"/>
              </a:cxn>
              <a:cxn ang="0">
                <a:pos x="T8" y="T9"/>
              </a:cxn>
              <a:cxn ang="0">
                <a:pos x="T10" y="T11"/>
              </a:cxn>
              <a:cxn ang="0">
                <a:pos x="T12" y="T13"/>
              </a:cxn>
            </a:cxnLst>
            <a:rect l="0" t="0" r="r" b="b"/>
            <a:pathLst>
              <a:path w="12765" h="12739">
                <a:moveTo>
                  <a:pt x="12436" y="0"/>
                </a:moveTo>
                <a:cubicBezTo>
                  <a:pt x="8552" y="2754"/>
                  <a:pt x="5734" y="6228"/>
                  <a:pt x="4469" y="7970"/>
                </a:cubicBezTo>
                <a:lnTo>
                  <a:pt x="1369" y="5163"/>
                </a:lnTo>
                <a:lnTo>
                  <a:pt x="0" y="6438"/>
                </a:lnTo>
                <a:lnTo>
                  <a:pt x="5357" y="12739"/>
                </a:lnTo>
                <a:cubicBezTo>
                  <a:pt x="6278" y="10010"/>
                  <a:pt x="9199" y="4669"/>
                  <a:pt x="12765" y="877"/>
                </a:cubicBezTo>
                <a:lnTo>
                  <a:pt x="12436"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US">
              <a:latin typeface="Times New Roman" panose="02020603050405020304" pitchFamily="18" charset="0"/>
              <a:cs typeface="Times New Roman" panose="02020603050405020304" pitchFamily="18" charset="0"/>
            </a:endParaRPr>
          </a:p>
        </p:txBody>
      </p:sp>
    </p:spTree>
    <p:custDataLst>
      <p:tags r:id="rId2"/>
    </p:custDataLst>
    <p:extLst>
      <p:ext uri="{BB962C8B-B14F-4D97-AF65-F5344CB8AC3E}">
        <p14:creationId xmlns:p14="http://schemas.microsoft.com/office/powerpoint/2010/main" val="29745795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 name="图片 19">
            <a:extLst>
              <a:ext uri="{FF2B5EF4-FFF2-40B4-BE49-F238E27FC236}">
                <a16:creationId xmlns:a16="http://schemas.microsoft.com/office/drawing/2014/main" id="{64EFD0F7-761B-E85E-DE4A-B9FC93E94243}"/>
              </a:ext>
            </a:extLst>
          </p:cNvPr>
          <p:cNvPicPr>
            <a:picLocks noChangeAspect="1"/>
          </p:cNvPicPr>
          <p:nvPr/>
        </p:nvPicPr>
        <p:blipFill>
          <a:blip r:embed="rId3"/>
          <a:stretch>
            <a:fillRect/>
          </a:stretch>
        </p:blipFill>
        <p:spPr>
          <a:xfrm>
            <a:off x="157420" y="867701"/>
            <a:ext cx="5738883" cy="5596161"/>
          </a:xfrm>
          <a:prstGeom prst="rect">
            <a:avLst/>
          </a:prstGeom>
        </p:spPr>
      </p:pic>
      <p:sp>
        <p:nvSpPr>
          <p:cNvPr id="4" name="矩形: 圆角 3">
            <a:extLst>
              <a:ext uri="{FF2B5EF4-FFF2-40B4-BE49-F238E27FC236}">
                <a16:creationId xmlns:a16="http://schemas.microsoft.com/office/drawing/2014/main" id="{2600641B-61F9-59A8-A645-2B164FDFBB79}"/>
              </a:ext>
            </a:extLst>
          </p:cNvPr>
          <p:cNvSpPr/>
          <p:nvPr/>
        </p:nvSpPr>
        <p:spPr>
          <a:xfrm>
            <a:off x="5912069" y="1250326"/>
            <a:ext cx="6085489" cy="7991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2" name="文本框 1">
            <a:extLst>
              <a:ext uri="{FF2B5EF4-FFF2-40B4-BE49-F238E27FC236}">
                <a16:creationId xmlns:a16="http://schemas.microsoft.com/office/drawing/2014/main" id="{2A4B11C7-D029-61F3-D24E-83AFC5EF1753}"/>
              </a:ext>
            </a:extLst>
          </p:cNvPr>
          <p:cNvSpPr txBox="1"/>
          <p:nvPr/>
        </p:nvSpPr>
        <p:spPr>
          <a:xfrm>
            <a:off x="4667419" y="875064"/>
            <a:ext cx="676669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a:solidFill>
                  <a:srgbClr val="FF0000"/>
                </a:solidFill>
                <a:latin typeface="Times New Roman" panose="02020603050405020304" pitchFamily="18" charset="0"/>
                <a:cs typeface="Times New Roman" panose="02020603050405020304" pitchFamily="18" charset="0"/>
              </a:rPr>
              <a:t>kindness   neighborliness </a:t>
            </a:r>
            <a:endParaRPr lang="zh-CN" altLang="en-US" sz="1600">
              <a:solidFill>
                <a:srgbClr val="FF0000"/>
              </a:solidFill>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A1708B93-3FFF-75E1-D1D2-25E3117AFB83}"/>
              </a:ext>
            </a:extLst>
          </p:cNvPr>
          <p:cNvSpPr txBox="1"/>
          <p:nvPr/>
        </p:nvSpPr>
        <p:spPr>
          <a:xfrm>
            <a:off x="5770175" y="1224345"/>
            <a:ext cx="6279931"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（冲突）“我”家遭遇突变，家境每况愈下。</a:t>
            </a:r>
          </a:p>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（行动）</a:t>
            </a:r>
            <a:r>
              <a:rPr lang="zh-CN" altLang="en-US" sz="1600" spc="-1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之前受到“我们”救济的</a:t>
            </a:r>
            <a:r>
              <a:rPr lang="en-US" altLang="zh-CN" sz="1600" spc="-1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Lim</a:t>
            </a:r>
            <a:r>
              <a:rPr lang="zh-CN" altLang="en-US" sz="1600" spc="-1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一家及时向“我们”伸出援手。</a:t>
            </a:r>
          </a:p>
          <a:p>
            <a:r>
              <a:rPr lang="zh-CN" altLang="en-US" sz="16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（解决）在</a:t>
            </a:r>
            <a:r>
              <a:rPr lang="en-US" altLang="zh-CN" sz="16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Lim</a:t>
            </a:r>
            <a:r>
              <a:rPr lang="zh-CN" altLang="en-US" sz="16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先生的帮助下，“我”家的情况逐渐好转</a:t>
            </a:r>
            <a:r>
              <a:rPr lang="zh-CN" altLang="zh-CN" sz="16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a:t>
            </a:r>
            <a:endPar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endParaRPr>
          </a:p>
        </p:txBody>
      </p:sp>
      <p:sp>
        <p:nvSpPr>
          <p:cNvPr id="7" name="文本框 6">
            <a:extLst>
              <a:ext uri="{FF2B5EF4-FFF2-40B4-BE49-F238E27FC236}">
                <a16:creationId xmlns:a16="http://schemas.microsoft.com/office/drawing/2014/main" id="{B50BA1DA-B070-866A-EBF1-52C7974D7FAB}"/>
              </a:ext>
            </a:extLst>
          </p:cNvPr>
          <p:cNvSpPr txBox="1"/>
          <p:nvPr/>
        </p:nvSpPr>
        <p:spPr>
          <a:xfrm>
            <a:off x="5964650" y="2081549"/>
            <a:ext cx="6048674"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事件线：</a:t>
            </a:r>
            <a:r>
              <a:rPr lang="en-US" altLang="zh-CN" sz="1600" spc="-1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The Lim family who lived opposite our house was poor… My mother took food to the Lim family even during hard times… The Lim family became much better off than before… My father’s health and his business got worse…They say that one good deed deserves another…</a:t>
            </a:r>
          </a:p>
          <a:p>
            <a:pPr algn="just"/>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情感线：</a:t>
            </a:r>
            <a:r>
              <a:rPr lang="en-US" altLang="zh-CN"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felt sorry for the family</a:t>
            </a:r>
            <a:r>
              <a:rPr lang="en-US" altLang="zh-CN" sz="1600" spc="-3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thought my mother was a kind-hearted soul… happy for them… confused and sad…</a:t>
            </a:r>
            <a:endParaRPr lang="zh-CN" altLang="en-US" sz="1600" spc="-3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806BA55B-6835-7D5A-C3BA-1427BED55295}"/>
              </a:ext>
            </a:extLst>
          </p:cNvPr>
          <p:cNvSpPr txBox="1"/>
          <p:nvPr/>
        </p:nvSpPr>
        <p:spPr>
          <a:xfrm>
            <a:off x="5922877" y="3737143"/>
            <a:ext cx="607468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Lim</a:t>
            </a:r>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先生帮“我”爸爸贷款扩大店铺的规模（第一段），“我”爸爸的生意逐渐恢复了（第二段）。</a:t>
            </a:r>
          </a:p>
        </p:txBody>
      </p:sp>
      <p:sp>
        <p:nvSpPr>
          <p:cNvPr id="9" name="文本框 8">
            <a:extLst>
              <a:ext uri="{FF2B5EF4-FFF2-40B4-BE49-F238E27FC236}">
                <a16:creationId xmlns:a16="http://schemas.microsoft.com/office/drawing/2014/main" id="{070991C8-5778-6CF3-7F74-7185A6258BFD}"/>
              </a:ext>
            </a:extLst>
          </p:cNvPr>
          <p:cNvSpPr txBox="1"/>
          <p:nvPr/>
        </p:nvSpPr>
        <p:spPr>
          <a:xfrm>
            <a:off x="4890056" y="6041286"/>
            <a:ext cx="7091737"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比喻 </a:t>
            </a:r>
            <a:r>
              <a:rPr lang="en-US" altLang="zh-CN"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(Business took off like a rocket because Japanese bikes were very useful and popular for transport.)</a:t>
            </a:r>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10" name="文本框 9">
            <a:extLst>
              <a:ext uri="{FF2B5EF4-FFF2-40B4-BE49-F238E27FC236}">
                <a16:creationId xmlns:a16="http://schemas.microsoft.com/office/drawing/2014/main" id="{C4122C8D-0D30-6C10-C9B0-3196C0DB88E7}"/>
              </a:ext>
            </a:extLst>
          </p:cNvPr>
          <p:cNvSpPr txBox="1"/>
          <p:nvPr/>
        </p:nvSpPr>
        <p:spPr>
          <a:xfrm>
            <a:off x="4761802" y="5442899"/>
            <a:ext cx="384617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原文环境：“我”小时候居住的小村庄</a:t>
            </a:r>
          </a:p>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续写环境：“我”家等</a:t>
            </a:r>
          </a:p>
        </p:txBody>
      </p:sp>
      <p:sp>
        <p:nvSpPr>
          <p:cNvPr id="11" name="文本框 10">
            <a:extLst>
              <a:ext uri="{FF2B5EF4-FFF2-40B4-BE49-F238E27FC236}">
                <a16:creationId xmlns:a16="http://schemas.microsoft.com/office/drawing/2014/main" id="{9840308A-E757-851A-5522-5B07D526D7C3}"/>
              </a:ext>
            </a:extLst>
          </p:cNvPr>
          <p:cNvSpPr txBox="1"/>
          <p:nvPr/>
        </p:nvSpPr>
        <p:spPr>
          <a:xfrm>
            <a:off x="5948094" y="4408323"/>
            <a:ext cx="3541288"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主要人物：“我”家和</a:t>
            </a:r>
            <a:r>
              <a:rPr lang="en-US" altLang="zh-CN"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Lim</a:t>
            </a:r>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家</a:t>
            </a:r>
            <a:endParaRPr lang="en-US" altLang="zh-CN" sz="16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次要人物：</a:t>
            </a:r>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为“我”爸爸看病的医生</a:t>
            </a:r>
          </a:p>
        </p:txBody>
      </p:sp>
      <p:sp>
        <p:nvSpPr>
          <p:cNvPr id="12" name="文本框 11">
            <a:extLst>
              <a:ext uri="{FF2B5EF4-FFF2-40B4-BE49-F238E27FC236}">
                <a16:creationId xmlns:a16="http://schemas.microsoft.com/office/drawing/2014/main" id="{ACBA877B-227A-6E4E-2E1F-DD752369D4FE}"/>
              </a:ext>
            </a:extLst>
          </p:cNvPr>
          <p:cNvSpPr txBox="1"/>
          <p:nvPr/>
        </p:nvSpPr>
        <p:spPr>
          <a:xfrm>
            <a:off x="5975130" y="5071625"/>
            <a:ext cx="41895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妈妈：心地善良</a:t>
            </a:r>
          </a:p>
        </p:txBody>
      </p:sp>
      <p:sp>
        <p:nvSpPr>
          <p:cNvPr id="13" name="矩形: 圆角 12">
            <a:extLst>
              <a:ext uri="{FF2B5EF4-FFF2-40B4-BE49-F238E27FC236}">
                <a16:creationId xmlns:a16="http://schemas.microsoft.com/office/drawing/2014/main" id="{89109467-19FF-8401-E2EB-3EA88ED7982A}"/>
              </a:ext>
            </a:extLst>
          </p:cNvPr>
          <p:cNvSpPr/>
          <p:nvPr/>
        </p:nvSpPr>
        <p:spPr>
          <a:xfrm>
            <a:off x="5931681" y="2096813"/>
            <a:ext cx="6065878" cy="156078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4" name="矩形: 圆角 13">
            <a:extLst>
              <a:ext uri="{FF2B5EF4-FFF2-40B4-BE49-F238E27FC236}">
                <a16:creationId xmlns:a16="http://schemas.microsoft.com/office/drawing/2014/main" id="{26B5BC84-543F-DBB1-EB52-DE4354078E85}"/>
              </a:ext>
            </a:extLst>
          </p:cNvPr>
          <p:cNvSpPr/>
          <p:nvPr/>
        </p:nvSpPr>
        <p:spPr>
          <a:xfrm>
            <a:off x="5936299" y="3733515"/>
            <a:ext cx="6061259" cy="57677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5" name="矩形: 圆角 14">
            <a:extLst>
              <a:ext uri="{FF2B5EF4-FFF2-40B4-BE49-F238E27FC236}">
                <a16:creationId xmlns:a16="http://schemas.microsoft.com/office/drawing/2014/main" id="{3A907601-7823-12FF-5D9F-40F409F39755}"/>
              </a:ext>
            </a:extLst>
          </p:cNvPr>
          <p:cNvSpPr/>
          <p:nvPr/>
        </p:nvSpPr>
        <p:spPr>
          <a:xfrm>
            <a:off x="5958390" y="4418337"/>
            <a:ext cx="3474721" cy="56270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6" name="矩形: 圆角 15">
            <a:extLst>
              <a:ext uri="{FF2B5EF4-FFF2-40B4-BE49-F238E27FC236}">
                <a16:creationId xmlns:a16="http://schemas.microsoft.com/office/drawing/2014/main" id="{C9345763-8BC1-0118-0123-08E6E522E181}"/>
              </a:ext>
            </a:extLst>
          </p:cNvPr>
          <p:cNvSpPr/>
          <p:nvPr/>
        </p:nvSpPr>
        <p:spPr>
          <a:xfrm>
            <a:off x="5975799" y="5074876"/>
            <a:ext cx="1938488" cy="34829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7" name="矩形: 圆角 16">
            <a:extLst>
              <a:ext uri="{FF2B5EF4-FFF2-40B4-BE49-F238E27FC236}">
                <a16:creationId xmlns:a16="http://schemas.microsoft.com/office/drawing/2014/main" id="{ACDA7EE5-D48F-DF4F-AD21-ABBBEA147FDF}"/>
              </a:ext>
            </a:extLst>
          </p:cNvPr>
          <p:cNvSpPr/>
          <p:nvPr/>
        </p:nvSpPr>
        <p:spPr>
          <a:xfrm>
            <a:off x="4776221" y="5462143"/>
            <a:ext cx="3815986" cy="54864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8" name="矩形: 圆角 17">
            <a:extLst>
              <a:ext uri="{FF2B5EF4-FFF2-40B4-BE49-F238E27FC236}">
                <a16:creationId xmlns:a16="http://schemas.microsoft.com/office/drawing/2014/main" id="{D387ED87-9C52-3431-F539-EA963764DE6C}"/>
              </a:ext>
            </a:extLst>
          </p:cNvPr>
          <p:cNvSpPr/>
          <p:nvPr/>
        </p:nvSpPr>
        <p:spPr>
          <a:xfrm>
            <a:off x="4922380" y="6042092"/>
            <a:ext cx="6870552" cy="5755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19" name="矩形: 圆角 18">
            <a:extLst>
              <a:ext uri="{FF2B5EF4-FFF2-40B4-BE49-F238E27FC236}">
                <a16:creationId xmlns:a16="http://schemas.microsoft.com/office/drawing/2014/main" id="{CC5918F0-7C03-3186-E168-1C59025C7631}"/>
              </a:ext>
            </a:extLst>
          </p:cNvPr>
          <p:cNvSpPr/>
          <p:nvPr/>
        </p:nvSpPr>
        <p:spPr>
          <a:xfrm>
            <a:off x="4653561" y="898363"/>
            <a:ext cx="2330557" cy="2840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Tree>
    <p:custDataLst>
      <p:tags r:id="rId4"/>
    </p:custDataLst>
    <p:extLst>
      <p:ext uri="{BB962C8B-B14F-4D97-AF65-F5344CB8AC3E}">
        <p14:creationId xmlns:p14="http://schemas.microsoft.com/office/powerpoint/2010/main" val="2812764928"/>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6A288E7F-E779-27D7-EB35-CAE17BEE5538}"/>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（一）构思续写两段主要情节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519AF0AB-B66E-54CD-CA1D-1EF02C64FB70}"/>
              </a:ext>
            </a:extLst>
          </p:cNvPr>
          <p:cNvSpPr txBox="1"/>
          <p:nvPr/>
        </p:nvSpPr>
        <p:spPr>
          <a:xfrm>
            <a:off x="603259" y="1359843"/>
            <a:ext cx="10972783" cy="1938992"/>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结合原文解读中对主题、情节、人物、环境等要素的分析以及对续写第一段、第二段首句的分析，可以构思续写第一段和第二段的主要情节。</a:t>
            </a:r>
          </a:p>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续写第一段的主要情节为：</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a:t>
            </a:r>
          </a:p>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续写第二段的主要情节为：</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a:t>
            </a:r>
          </a:p>
        </p:txBody>
      </p:sp>
      <p:sp>
        <p:nvSpPr>
          <p:cNvPr id="4" name="文本框 3">
            <a:extLst>
              <a:ext uri="{FF2B5EF4-FFF2-40B4-BE49-F238E27FC236}">
                <a16:creationId xmlns:a16="http://schemas.microsoft.com/office/drawing/2014/main" id="{E1566578-A3EE-EF4D-E26C-03A8EACA0D8A}"/>
              </a:ext>
            </a:extLst>
          </p:cNvPr>
          <p:cNvSpPr txBox="1"/>
          <p:nvPr/>
        </p:nvSpPr>
        <p:spPr>
          <a:xfrm>
            <a:off x="4208068" y="2317296"/>
            <a:ext cx="6096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先生在各个方面帮助“我”家。</a:t>
            </a:r>
          </a:p>
        </p:txBody>
      </p:sp>
      <p:sp>
        <p:nvSpPr>
          <p:cNvPr id="5" name="文本框 4">
            <a:extLst>
              <a:ext uri="{FF2B5EF4-FFF2-40B4-BE49-F238E27FC236}">
                <a16:creationId xmlns:a16="http://schemas.microsoft.com/office/drawing/2014/main" id="{0F348606-5B47-E23C-2193-3454F12543E1}"/>
              </a:ext>
            </a:extLst>
          </p:cNvPr>
          <p:cNvSpPr txBox="1"/>
          <p:nvPr/>
        </p:nvSpPr>
        <p:spPr>
          <a:xfrm>
            <a:off x="4196193" y="2775462"/>
            <a:ext cx="6650264"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父亲病情、店铺生意和“我们”的学业逐渐好转。</a:t>
            </a:r>
          </a:p>
        </p:txBody>
      </p:sp>
    </p:spTree>
    <p:extLst>
      <p:ext uri="{BB962C8B-B14F-4D97-AF65-F5344CB8AC3E}">
        <p14:creationId xmlns:p14="http://schemas.microsoft.com/office/powerpoint/2010/main" val="28956560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6A288E7F-E779-27D7-EB35-CAE17BEE5538}"/>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（二）构思续写“四点”内容</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519AF0AB-B66E-54CD-CA1D-1EF02C64FB70}"/>
              </a:ext>
            </a:extLst>
          </p:cNvPr>
          <p:cNvSpPr txBox="1"/>
          <p:nvPr/>
        </p:nvSpPr>
        <p:spPr>
          <a:xfrm>
            <a:off x="603259" y="1359843"/>
            <a:ext cx="10972783" cy="1015663"/>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根据原文解读和两个段首句推测两段首尾部分“四点”（①②③④）的内容，确保段落当中和段落之间情节</a:t>
            </a:r>
            <a:r>
              <a:rPr lang="zh-CN" altLang="en-US"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连贯</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以及文章的主题和结局</a:t>
            </a:r>
            <a:r>
              <a:rPr lang="zh-CN" altLang="en-US" b="1">
                <a:solidFill>
                  <a:schemeClr val="accent2"/>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积极向上</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grpSp>
        <p:nvGrpSpPr>
          <p:cNvPr id="6" name="组合 5">
            <a:extLst>
              <a:ext uri="{FF2B5EF4-FFF2-40B4-BE49-F238E27FC236}">
                <a16:creationId xmlns:a16="http://schemas.microsoft.com/office/drawing/2014/main" id="{BEA2DAFD-D614-97A9-9DF3-C84298BF451B}"/>
              </a:ext>
            </a:extLst>
          </p:cNvPr>
          <p:cNvGrpSpPr/>
          <p:nvPr/>
        </p:nvGrpSpPr>
        <p:grpSpPr>
          <a:xfrm>
            <a:off x="695325" y="2473699"/>
            <a:ext cx="11019197" cy="3355749"/>
            <a:chOff x="0" y="-2"/>
            <a:chExt cx="6284984" cy="1219947"/>
          </a:xfrm>
        </p:grpSpPr>
        <p:grpSp>
          <p:nvGrpSpPr>
            <p:cNvPr id="7" name="组合 6">
              <a:extLst>
                <a:ext uri="{FF2B5EF4-FFF2-40B4-BE49-F238E27FC236}">
                  <a16:creationId xmlns:a16="http://schemas.microsoft.com/office/drawing/2014/main" id="{4F281C60-4DAB-EA7D-B29B-A0E9FB74D609}"/>
                </a:ext>
              </a:extLst>
            </p:cNvPr>
            <p:cNvGrpSpPr/>
            <p:nvPr/>
          </p:nvGrpSpPr>
          <p:grpSpPr>
            <a:xfrm>
              <a:off x="0" y="2"/>
              <a:ext cx="2952502" cy="1219943"/>
              <a:chOff x="0" y="35561"/>
              <a:chExt cx="2952681" cy="1220363"/>
            </a:xfrm>
          </p:grpSpPr>
          <p:sp>
            <p:nvSpPr>
              <p:cNvPr id="18" name="矩形: 圆角 17">
                <a:extLst>
                  <a:ext uri="{FF2B5EF4-FFF2-40B4-BE49-F238E27FC236}">
                    <a16:creationId xmlns:a16="http://schemas.microsoft.com/office/drawing/2014/main" id="{B551F14F-14EA-E5D6-8562-176B9E8059F1}"/>
                  </a:ext>
                </a:extLst>
              </p:cNvPr>
              <p:cNvSpPr/>
              <p:nvPr/>
            </p:nvSpPr>
            <p:spPr>
              <a:xfrm>
                <a:off x="289" y="1026424"/>
                <a:ext cx="2952179" cy="229500"/>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72000" rtlCol="0" anchor="b" anchorCtr="0"/>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_______________________________________</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grpSp>
            <p:nvGrpSpPr>
              <p:cNvPr id="19" name="组合 18">
                <a:extLst>
                  <a:ext uri="{FF2B5EF4-FFF2-40B4-BE49-F238E27FC236}">
                    <a16:creationId xmlns:a16="http://schemas.microsoft.com/office/drawing/2014/main" id="{86CE8882-A902-5821-18EE-EA7ABB30DD53}"/>
                  </a:ext>
                </a:extLst>
              </p:cNvPr>
              <p:cNvGrpSpPr/>
              <p:nvPr/>
            </p:nvGrpSpPr>
            <p:grpSpPr>
              <a:xfrm>
                <a:off x="0" y="35561"/>
                <a:ext cx="2952681" cy="990868"/>
                <a:chOff x="0" y="410856"/>
                <a:chExt cx="2953121" cy="991324"/>
              </a:xfrm>
            </p:grpSpPr>
            <p:sp>
              <p:nvSpPr>
                <p:cNvPr id="20" name="矩形: 圆角 19">
                  <a:extLst>
                    <a:ext uri="{FF2B5EF4-FFF2-40B4-BE49-F238E27FC236}">
                      <a16:creationId xmlns:a16="http://schemas.microsoft.com/office/drawing/2014/main" id="{925FE377-85EB-8BA7-8186-E22A82BC940F}"/>
                    </a:ext>
                  </a:extLst>
                </p:cNvPr>
                <p:cNvSpPr/>
                <p:nvPr/>
              </p:nvSpPr>
              <p:spPr>
                <a:xfrm>
                  <a:off x="502" y="772049"/>
                  <a:ext cx="2952619" cy="229607"/>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72000" rtlCol="0" anchor="b" anchorCtr="0"/>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_______________________________________</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21" name="矩形: 圆角 20">
                  <a:extLst>
                    <a:ext uri="{FF2B5EF4-FFF2-40B4-BE49-F238E27FC236}">
                      <a16:creationId xmlns:a16="http://schemas.microsoft.com/office/drawing/2014/main" id="{A27BE942-C5CE-F174-2F9C-5B1D2F2D5C06}"/>
                    </a:ext>
                  </a:extLst>
                </p:cNvPr>
                <p:cNvSpPr/>
                <p:nvPr/>
              </p:nvSpPr>
              <p:spPr>
                <a:xfrm>
                  <a:off x="305" y="1087061"/>
                  <a:ext cx="2952619" cy="229607"/>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22" name="矩形: 圆角 21">
                  <a:extLst>
                    <a:ext uri="{FF2B5EF4-FFF2-40B4-BE49-F238E27FC236}">
                      <a16:creationId xmlns:a16="http://schemas.microsoft.com/office/drawing/2014/main" id="{CE5DC0E6-C42E-E052-4F5D-A9CFBF603F6F}"/>
                    </a:ext>
                  </a:extLst>
                </p:cNvPr>
                <p:cNvSpPr/>
                <p:nvPr/>
              </p:nvSpPr>
              <p:spPr>
                <a:xfrm>
                  <a:off x="0" y="410856"/>
                  <a:ext cx="2952619" cy="275528"/>
                </a:xfrm>
                <a:prstGeom prst="roundRect">
                  <a:avLst>
                    <a:gd name="adj" fmla="val 13139"/>
                  </a:avLst>
                </a:prstGeom>
                <a:solidFill>
                  <a:schemeClr val="accent5">
                    <a:lumMod val="40000"/>
                    <a:lumOff val="60000"/>
                  </a:schemeClr>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just" fontAlgn="ctr"/>
                  <a:r>
                    <a:rPr lang="en-US" b="1"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Para. 1:</a:t>
                  </a: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They say that one good deed deserves another.</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cxnSp>
              <p:nvCxnSpPr>
                <p:cNvPr id="23" name="直接箭头连接符 22">
                  <a:extLst>
                    <a:ext uri="{FF2B5EF4-FFF2-40B4-BE49-F238E27FC236}">
                      <a16:creationId xmlns:a16="http://schemas.microsoft.com/office/drawing/2014/main" id="{FCF94C1F-CC68-192B-00EB-2B5DAB457F8B}"/>
                    </a:ext>
                  </a:extLst>
                </p:cNvPr>
                <p:cNvCxnSpPr>
                  <a:stCxn id="22" idx="2"/>
                  <a:endCxn id="20" idx="0"/>
                </p:cNvCxnSpPr>
                <p:nvPr/>
              </p:nvCxnSpPr>
              <p:spPr>
                <a:xfrm>
                  <a:off x="1476309" y="686384"/>
                  <a:ext cx="502" cy="85665"/>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26F6FDBA-72B1-4F59-278D-7F7C3382297B}"/>
                    </a:ext>
                  </a:extLst>
                </p:cNvPr>
                <p:cNvCxnSpPr>
                  <a:stCxn id="20" idx="2"/>
                  <a:endCxn id="21" idx="0"/>
                </p:cNvCxnSpPr>
                <p:nvPr/>
              </p:nvCxnSpPr>
              <p:spPr>
                <a:xfrm flipH="1">
                  <a:off x="1476615" y="1001656"/>
                  <a:ext cx="197" cy="85405"/>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545B8522-F465-F36E-6948-2440DE3FC523}"/>
                    </a:ext>
                  </a:extLst>
                </p:cNvPr>
                <p:cNvCxnSpPr>
                  <a:stCxn id="21" idx="2"/>
                  <a:endCxn id="18" idx="0"/>
                </p:cNvCxnSpPr>
                <p:nvPr/>
              </p:nvCxnSpPr>
              <p:spPr>
                <a:xfrm flipH="1">
                  <a:off x="1476599" y="1316668"/>
                  <a:ext cx="16" cy="85512"/>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8" name="组合 7">
              <a:extLst>
                <a:ext uri="{FF2B5EF4-FFF2-40B4-BE49-F238E27FC236}">
                  <a16:creationId xmlns:a16="http://schemas.microsoft.com/office/drawing/2014/main" id="{05AA6E91-FAB8-0001-3594-E53F8D61B9CE}"/>
                </a:ext>
              </a:extLst>
            </p:cNvPr>
            <p:cNvGrpSpPr/>
            <p:nvPr/>
          </p:nvGrpSpPr>
          <p:grpSpPr>
            <a:xfrm>
              <a:off x="3332636" y="-2"/>
              <a:ext cx="2952348" cy="1219880"/>
              <a:chOff x="-71471" y="35557"/>
              <a:chExt cx="2952527" cy="1220300"/>
            </a:xfrm>
          </p:grpSpPr>
          <p:sp>
            <p:nvSpPr>
              <p:cNvPr id="10" name="矩形: 圆角 9">
                <a:extLst>
                  <a:ext uri="{FF2B5EF4-FFF2-40B4-BE49-F238E27FC236}">
                    <a16:creationId xmlns:a16="http://schemas.microsoft.com/office/drawing/2014/main" id="{98A6D6A4-B226-3F8E-9F40-C7235E7D814A}"/>
                  </a:ext>
                </a:extLst>
              </p:cNvPr>
              <p:cNvSpPr/>
              <p:nvPr/>
            </p:nvSpPr>
            <p:spPr>
              <a:xfrm>
                <a:off x="-71471" y="1026357"/>
                <a:ext cx="2952179" cy="229500"/>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72000" rtlCol="0" anchor="b" anchorCtr="0"/>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④ _______________________________________</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grpSp>
            <p:nvGrpSpPr>
              <p:cNvPr id="11" name="组合 10">
                <a:extLst>
                  <a:ext uri="{FF2B5EF4-FFF2-40B4-BE49-F238E27FC236}">
                    <a16:creationId xmlns:a16="http://schemas.microsoft.com/office/drawing/2014/main" id="{DB938AE1-297B-0751-1309-1F1A5FC2A31D}"/>
                  </a:ext>
                </a:extLst>
              </p:cNvPr>
              <p:cNvGrpSpPr/>
              <p:nvPr/>
            </p:nvGrpSpPr>
            <p:grpSpPr>
              <a:xfrm>
                <a:off x="-71453" y="35557"/>
                <a:ext cx="2952509" cy="990797"/>
                <a:chOff x="-71464" y="410855"/>
                <a:chExt cx="2952949" cy="991259"/>
              </a:xfrm>
            </p:grpSpPr>
            <p:sp>
              <p:nvSpPr>
                <p:cNvPr id="12" name="矩形: 圆角 11">
                  <a:extLst>
                    <a:ext uri="{FF2B5EF4-FFF2-40B4-BE49-F238E27FC236}">
                      <a16:creationId xmlns:a16="http://schemas.microsoft.com/office/drawing/2014/main" id="{7C8D2C6D-4CE1-0EDC-7D9D-233D7EBA1287}"/>
                    </a:ext>
                  </a:extLst>
                </p:cNvPr>
                <p:cNvSpPr/>
                <p:nvPr/>
              </p:nvSpPr>
              <p:spPr>
                <a:xfrm>
                  <a:off x="-71267" y="771844"/>
                  <a:ext cx="2952619" cy="229607"/>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72000" rtlCol="0" anchor="b" anchorCtr="0"/>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③ _______________________________________</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13" name="矩形: 圆角 12">
                  <a:extLst>
                    <a:ext uri="{FF2B5EF4-FFF2-40B4-BE49-F238E27FC236}">
                      <a16:creationId xmlns:a16="http://schemas.microsoft.com/office/drawing/2014/main" id="{709B0EB4-D280-BFFD-F5C6-DF911EF03956}"/>
                    </a:ext>
                  </a:extLst>
                </p:cNvPr>
                <p:cNvSpPr/>
                <p:nvPr/>
              </p:nvSpPr>
              <p:spPr>
                <a:xfrm>
                  <a:off x="-71464" y="1087062"/>
                  <a:ext cx="2952619" cy="229607"/>
                </a:xfrm>
                <a:prstGeom prst="roundRect">
                  <a:avLst/>
                </a:prstGeom>
                <a:solidFill>
                  <a:schemeClr val="accent5">
                    <a:lumMod val="20000"/>
                    <a:lumOff val="80000"/>
                  </a:schemeClr>
                </a:solidFill>
                <a:ln w="952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ctr"/>
                  <a:r>
                    <a:rPr lang="zh-CN"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14" name="矩形: 圆角 13">
                  <a:extLst>
                    <a:ext uri="{FF2B5EF4-FFF2-40B4-BE49-F238E27FC236}">
                      <a16:creationId xmlns:a16="http://schemas.microsoft.com/office/drawing/2014/main" id="{8347AE7C-5FD4-00F7-3192-89CDB856EC5F}"/>
                    </a:ext>
                  </a:extLst>
                </p:cNvPr>
                <p:cNvSpPr/>
                <p:nvPr/>
              </p:nvSpPr>
              <p:spPr>
                <a:xfrm>
                  <a:off x="-71135" y="410855"/>
                  <a:ext cx="2952620" cy="275528"/>
                </a:xfrm>
                <a:prstGeom prst="roundRect">
                  <a:avLst>
                    <a:gd name="adj" fmla="val 13139"/>
                  </a:avLst>
                </a:prstGeom>
                <a:solidFill>
                  <a:schemeClr val="accent5">
                    <a:lumMod val="40000"/>
                    <a:lumOff val="60000"/>
                  </a:schemeClr>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just" fontAlgn="ctr"/>
                  <a:r>
                    <a:rPr lang="en-US" b="1"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Para. 2:</a:t>
                  </a:r>
                  <a:r>
                    <a:rPr lang="en-US" kern="1200">
                      <a:solidFill>
                        <a:srgbClr val="000000"/>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a:t>
                  </a:r>
                  <a:r>
                    <a:rPr lang="en-US">
                      <a:solidFill>
                        <a:srgbClr val="00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With the help of Mr. Lim, the situation in my family took a turn for the better.</a:t>
                  </a:r>
                  <a:endParaRPr lang="zh-CN" kern="100">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cxnSp>
              <p:nvCxnSpPr>
                <p:cNvPr id="15" name="直接箭头连接符 14">
                  <a:extLst>
                    <a:ext uri="{FF2B5EF4-FFF2-40B4-BE49-F238E27FC236}">
                      <a16:creationId xmlns:a16="http://schemas.microsoft.com/office/drawing/2014/main" id="{9E4A66D1-7B2D-4659-E45B-01F7F2E80696}"/>
                    </a:ext>
                  </a:extLst>
                </p:cNvPr>
                <p:cNvCxnSpPr>
                  <a:stCxn id="14" idx="2"/>
                  <a:endCxn id="12" idx="0"/>
                </p:cNvCxnSpPr>
                <p:nvPr/>
              </p:nvCxnSpPr>
              <p:spPr>
                <a:xfrm flipH="1">
                  <a:off x="1405043" y="686383"/>
                  <a:ext cx="133" cy="85461"/>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F15F3571-E1C2-F60F-FFEF-0F664A956E31}"/>
                    </a:ext>
                  </a:extLst>
                </p:cNvPr>
                <p:cNvCxnSpPr>
                  <a:stCxn id="12" idx="2"/>
                  <a:endCxn id="13" idx="0"/>
                </p:cNvCxnSpPr>
                <p:nvPr/>
              </p:nvCxnSpPr>
              <p:spPr>
                <a:xfrm flipH="1">
                  <a:off x="1404845" y="1001451"/>
                  <a:ext cx="197" cy="85612"/>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EB655F25-A7D4-3CD5-BA13-FFC10A3939C3}"/>
                    </a:ext>
                  </a:extLst>
                </p:cNvPr>
                <p:cNvCxnSpPr>
                  <a:stCxn id="13" idx="2"/>
                  <a:endCxn id="10" idx="0"/>
                </p:cNvCxnSpPr>
                <p:nvPr/>
              </p:nvCxnSpPr>
              <p:spPr>
                <a:xfrm flipH="1">
                  <a:off x="1404827" y="1316669"/>
                  <a:ext cx="18" cy="85445"/>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cxnSp>
          <p:nvCxnSpPr>
            <p:cNvPr id="9" name="连接符: 肘形 8">
              <a:extLst>
                <a:ext uri="{FF2B5EF4-FFF2-40B4-BE49-F238E27FC236}">
                  <a16:creationId xmlns:a16="http://schemas.microsoft.com/office/drawing/2014/main" id="{961984A2-901D-EBBC-7428-84A844772B98}"/>
                </a:ext>
              </a:extLst>
            </p:cNvPr>
            <p:cNvCxnSpPr>
              <a:stCxn id="18" idx="3"/>
              <a:endCxn id="14" idx="1"/>
            </p:cNvCxnSpPr>
            <p:nvPr/>
          </p:nvCxnSpPr>
          <p:spPr>
            <a:xfrm flipV="1">
              <a:off x="2952289" y="137652"/>
              <a:ext cx="380694" cy="967584"/>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E1566578-A3EE-EF4D-E26C-03A8EACA0D8A}"/>
              </a:ext>
            </a:extLst>
          </p:cNvPr>
          <p:cNvSpPr txBox="1"/>
          <p:nvPr/>
        </p:nvSpPr>
        <p:spPr>
          <a:xfrm>
            <a:off x="1206250" y="3571315"/>
            <a:ext cx="4680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先生给“我”父亲介绍名医。</a:t>
            </a:r>
          </a:p>
        </p:txBody>
      </p:sp>
      <p:sp>
        <p:nvSpPr>
          <p:cNvPr id="5" name="文本框 4">
            <a:extLst>
              <a:ext uri="{FF2B5EF4-FFF2-40B4-BE49-F238E27FC236}">
                <a16:creationId xmlns:a16="http://schemas.microsoft.com/office/drawing/2014/main" id="{0F348606-5B47-E23C-2193-3454F12543E1}"/>
              </a:ext>
            </a:extLst>
          </p:cNvPr>
          <p:cNvSpPr txBox="1"/>
          <p:nvPr/>
        </p:nvSpPr>
        <p:spPr>
          <a:xfrm>
            <a:off x="1209711" y="5301796"/>
            <a:ext cx="4680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先生资助“我们”的学业。</a:t>
            </a:r>
          </a:p>
        </p:txBody>
      </p:sp>
      <p:sp>
        <p:nvSpPr>
          <p:cNvPr id="26" name="文本框 25">
            <a:extLst>
              <a:ext uri="{FF2B5EF4-FFF2-40B4-BE49-F238E27FC236}">
                <a16:creationId xmlns:a16="http://schemas.microsoft.com/office/drawing/2014/main" id="{2B700AB1-C89C-0CCD-557F-F37D3F12E51E}"/>
              </a:ext>
            </a:extLst>
          </p:cNvPr>
          <p:cNvSpPr txBox="1"/>
          <p:nvPr/>
        </p:nvSpPr>
        <p:spPr>
          <a:xfrm>
            <a:off x="7031313" y="3571315"/>
            <a:ext cx="4680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“我”父亲的病渐渐好转。</a:t>
            </a:r>
          </a:p>
        </p:txBody>
      </p:sp>
      <p:sp>
        <p:nvSpPr>
          <p:cNvPr id="27" name="文本框 26">
            <a:extLst>
              <a:ext uri="{FF2B5EF4-FFF2-40B4-BE49-F238E27FC236}">
                <a16:creationId xmlns:a16="http://schemas.microsoft.com/office/drawing/2014/main" id="{53724E0E-2B53-F86B-961D-C7AFF2D0BA61}"/>
              </a:ext>
            </a:extLst>
          </p:cNvPr>
          <p:cNvSpPr txBox="1"/>
          <p:nvPr/>
        </p:nvSpPr>
        <p:spPr>
          <a:xfrm>
            <a:off x="7014792" y="5208858"/>
            <a:ext cx="4680000" cy="4955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两家人亲如一家。</a:t>
            </a:r>
          </a:p>
        </p:txBody>
      </p:sp>
    </p:spTree>
    <p:extLst>
      <p:ext uri="{BB962C8B-B14F-4D97-AF65-F5344CB8AC3E}">
        <p14:creationId xmlns:p14="http://schemas.microsoft.com/office/powerpoint/2010/main" val="8150756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6" grpId="0"/>
      <p:bldP spid="27"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6A288E7F-E779-27D7-EB35-CAE17BEE5538}"/>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（三）构思续写段落细节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519AF0AB-B66E-54CD-CA1D-1EF02C64FB70}"/>
              </a:ext>
            </a:extLst>
          </p:cNvPr>
          <p:cNvSpPr txBox="1"/>
          <p:nvPr/>
        </p:nvSpPr>
        <p:spPr>
          <a:xfrm>
            <a:off x="603259" y="1359843"/>
            <a:ext cx="10972783" cy="3785652"/>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确定合适的主干情节之后，接下来构思两段的具体细节。 </a:t>
            </a:r>
          </a:p>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续写第一段：</a:t>
            </a:r>
          </a:p>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How might Mr. Lim help us with my father’s illness?</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How did Mr. Lim help my father with his business?</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③ What would Mr. Lim do when my brothers and I had to give up our studies?</a:t>
            </a:r>
            <a:endPar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a:p>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p:txBody>
      </p:sp>
      <p:sp>
        <p:nvSpPr>
          <p:cNvPr id="4" name="文本框 3">
            <a:extLst>
              <a:ext uri="{FF2B5EF4-FFF2-40B4-BE49-F238E27FC236}">
                <a16:creationId xmlns:a16="http://schemas.microsoft.com/office/drawing/2014/main" id="{E1566578-A3EE-EF4D-E26C-03A8EACA0D8A}"/>
              </a:ext>
            </a:extLst>
          </p:cNvPr>
          <p:cNvSpPr txBox="1"/>
          <p:nvPr/>
        </p:nvSpPr>
        <p:spPr>
          <a:xfrm>
            <a:off x="1129393" y="2808244"/>
            <a:ext cx="609600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Mr. Lim managed to find a skilled doctor for my father.</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5" name="文本框 4">
            <a:extLst>
              <a:ext uri="{FF2B5EF4-FFF2-40B4-BE49-F238E27FC236}">
                <a16:creationId xmlns:a16="http://schemas.microsoft.com/office/drawing/2014/main" id="{0F348606-5B47-E23C-2193-3454F12543E1}"/>
              </a:ext>
            </a:extLst>
          </p:cNvPr>
          <p:cNvSpPr txBox="1"/>
          <p:nvPr/>
        </p:nvSpPr>
        <p:spPr>
          <a:xfrm>
            <a:off x="1129392" y="3716788"/>
            <a:ext cx="9654721"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Mr. Lim arranged a loan for my father’s business.</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 name="文本框 5">
            <a:extLst>
              <a:ext uri="{FF2B5EF4-FFF2-40B4-BE49-F238E27FC236}">
                <a16:creationId xmlns:a16="http://schemas.microsoft.com/office/drawing/2014/main" id="{506DDAA3-3743-7AC8-7D3E-08E2FFBC0FD9}"/>
              </a:ext>
            </a:extLst>
          </p:cNvPr>
          <p:cNvSpPr txBox="1"/>
          <p:nvPr/>
        </p:nvSpPr>
        <p:spPr>
          <a:xfrm>
            <a:off x="1129393" y="4637207"/>
            <a:ext cx="6650264"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Mr. Lim sponsored my brothers and me to go to school.</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Tree>
    <p:extLst>
      <p:ext uri="{BB962C8B-B14F-4D97-AF65-F5344CB8AC3E}">
        <p14:creationId xmlns:p14="http://schemas.microsoft.com/office/powerpoint/2010/main" val="27775204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6A288E7F-E779-27D7-EB35-CAE17BEE5538}"/>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（三）构思续写段落细节</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519AF0AB-B66E-54CD-CA1D-1EF02C64FB70}"/>
              </a:ext>
            </a:extLst>
          </p:cNvPr>
          <p:cNvSpPr txBox="1"/>
          <p:nvPr/>
        </p:nvSpPr>
        <p:spPr>
          <a:xfrm>
            <a:off x="603259" y="1359843"/>
            <a:ext cx="10972783" cy="3754874"/>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续写第二段：</a:t>
            </a:r>
          </a:p>
          <a:p>
            <a:pPr>
              <a:lnSpc>
                <a:spcPct val="130000"/>
              </a:lnSpc>
            </a:pP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How was my father’s condition?</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How was my father’s business?</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③ How were my brothers and I doing at school?</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④ How was the relationship between the two families</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endPar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a:p>
            <a:pPr>
              <a:lnSpc>
                <a:spcPct val="130000"/>
              </a:lnSpc>
            </a:pP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_________________________________________________________________________</a:t>
            </a:r>
          </a:p>
        </p:txBody>
      </p:sp>
      <p:sp>
        <p:nvSpPr>
          <p:cNvPr id="4" name="文本框 3">
            <a:extLst>
              <a:ext uri="{FF2B5EF4-FFF2-40B4-BE49-F238E27FC236}">
                <a16:creationId xmlns:a16="http://schemas.microsoft.com/office/drawing/2014/main" id="{E1566578-A3EE-EF4D-E26C-03A8EACA0D8A}"/>
              </a:ext>
            </a:extLst>
          </p:cNvPr>
          <p:cNvSpPr txBox="1"/>
          <p:nvPr/>
        </p:nvSpPr>
        <p:spPr>
          <a:xfrm>
            <a:off x="1094696" y="2188013"/>
            <a:ext cx="697775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My father gradually recovered from his illness.</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5" name="文本框 4">
            <a:extLst>
              <a:ext uri="{FF2B5EF4-FFF2-40B4-BE49-F238E27FC236}">
                <a16:creationId xmlns:a16="http://schemas.microsoft.com/office/drawing/2014/main" id="{0F348606-5B47-E23C-2193-3454F12543E1}"/>
              </a:ext>
            </a:extLst>
          </p:cNvPr>
          <p:cNvSpPr txBox="1"/>
          <p:nvPr/>
        </p:nvSpPr>
        <p:spPr>
          <a:xfrm>
            <a:off x="1094696" y="2989682"/>
            <a:ext cx="933183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His business recovered and my father opened a small supermarket in the village.</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6" name="文本框 5">
            <a:extLst>
              <a:ext uri="{FF2B5EF4-FFF2-40B4-BE49-F238E27FC236}">
                <a16:creationId xmlns:a16="http://schemas.microsoft.com/office/drawing/2014/main" id="{506DDAA3-3743-7AC8-7D3E-08E2FFBC0FD9}"/>
              </a:ext>
            </a:extLst>
          </p:cNvPr>
          <p:cNvSpPr txBox="1"/>
          <p:nvPr/>
        </p:nvSpPr>
        <p:spPr>
          <a:xfrm>
            <a:off x="1094696" y="3767601"/>
            <a:ext cx="6650264"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My brothers and I were top students in the school.</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7" name="文本框 6">
            <a:extLst>
              <a:ext uri="{FF2B5EF4-FFF2-40B4-BE49-F238E27FC236}">
                <a16:creationId xmlns:a16="http://schemas.microsoft.com/office/drawing/2014/main" id="{6D1ACD4C-2E75-7F3A-4F6B-6A3419D0DAD1}"/>
              </a:ext>
            </a:extLst>
          </p:cNvPr>
          <p:cNvSpPr txBox="1"/>
          <p:nvPr/>
        </p:nvSpPr>
        <p:spPr>
          <a:xfrm>
            <a:off x="1094696" y="4562391"/>
            <a:ext cx="6778644"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    The children from the two families were as close as brothers.</a:t>
            </a:r>
            <a:endParaRPr lang="zh-CN" altLang="en-US"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Tree>
    <p:extLst>
      <p:ext uri="{BB962C8B-B14F-4D97-AF65-F5344CB8AC3E}">
        <p14:creationId xmlns:p14="http://schemas.microsoft.com/office/powerpoint/2010/main" val="11674582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4B2F4DEF-F3FC-212B-1D7D-5F3D0B4AAB05}"/>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根据提示和要求，完成下列内容优化</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B9745863-7206-7FA5-3265-B2B59F32F602}"/>
              </a:ext>
            </a:extLst>
          </p:cNvPr>
          <p:cNvSpPr txBox="1"/>
          <p:nvPr/>
        </p:nvSpPr>
        <p:spPr>
          <a:xfrm>
            <a:off x="603259" y="1359843"/>
            <a:ext cx="10972783" cy="2862322"/>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1. Mr. Lim managed to find a skilled doctor for my father.</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使用定语从句，改写优化句子，凸显这位医生的医术高明（</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provide a cure</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Mr. Lim managed to find a skilled doctor _________________________ for my father.</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使用介词短语</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based on</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，改写优化句子的内容，说明</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Mr. 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针对父亲的病情请来了医生（</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medical condition</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Mr. Lim managed to find a skilled doctor for my father _________________________.</a:t>
            </a:r>
          </a:p>
        </p:txBody>
      </p:sp>
      <p:sp>
        <p:nvSpPr>
          <p:cNvPr id="4" name="文本框 3">
            <a:extLst>
              <a:ext uri="{FF2B5EF4-FFF2-40B4-BE49-F238E27FC236}">
                <a16:creationId xmlns:a16="http://schemas.microsoft.com/office/drawing/2014/main" id="{52BEB10C-19D9-03AB-9B16-8807373F6DBE}"/>
              </a:ext>
            </a:extLst>
          </p:cNvPr>
          <p:cNvSpPr txBox="1"/>
          <p:nvPr/>
        </p:nvSpPr>
        <p:spPr>
          <a:xfrm>
            <a:off x="5260115" y="2352900"/>
            <a:ext cx="3385129"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who provided an accurate cure</a:t>
            </a:r>
          </a:p>
        </p:txBody>
      </p:sp>
      <p:sp>
        <p:nvSpPr>
          <p:cNvPr id="5" name="文本框 4">
            <a:extLst>
              <a:ext uri="{FF2B5EF4-FFF2-40B4-BE49-F238E27FC236}">
                <a16:creationId xmlns:a16="http://schemas.microsoft.com/office/drawing/2014/main" id="{4D343BF9-5958-E69F-708D-AA52136F0B12}"/>
              </a:ext>
            </a:extLst>
          </p:cNvPr>
          <p:cNvSpPr txBox="1"/>
          <p:nvPr/>
        </p:nvSpPr>
        <p:spPr>
          <a:xfrm>
            <a:off x="6644908" y="3715020"/>
            <a:ext cx="3410202"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based on his medical condition</a:t>
            </a:r>
          </a:p>
        </p:txBody>
      </p:sp>
    </p:spTree>
    <p:extLst>
      <p:ext uri="{BB962C8B-B14F-4D97-AF65-F5344CB8AC3E}">
        <p14:creationId xmlns:p14="http://schemas.microsoft.com/office/powerpoint/2010/main" val="9722158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4B2F4DEF-F3FC-212B-1D7D-5F3D0B4AAB05}"/>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根据提示和要求，完成下列内容优化</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B9745863-7206-7FA5-3265-B2B59F32F602}"/>
              </a:ext>
            </a:extLst>
          </p:cNvPr>
          <p:cNvSpPr txBox="1"/>
          <p:nvPr/>
        </p:nvSpPr>
        <p:spPr>
          <a:xfrm>
            <a:off x="603259" y="1359843"/>
            <a:ext cx="10972783" cy="2862322"/>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2. His business recovered.</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使用宾语从句，改写优化句子，凸显父亲对于生意恢复的骄傲。</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_______________ his business had recovered.</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补充细节，描写父亲的店铺生意扩张的过程（</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small shop, village mini-market</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），增强文章真实感。</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His business ______________________________________________.</a:t>
            </a:r>
          </a:p>
        </p:txBody>
      </p:sp>
      <p:sp>
        <p:nvSpPr>
          <p:cNvPr id="4" name="文本框 3">
            <a:extLst>
              <a:ext uri="{FF2B5EF4-FFF2-40B4-BE49-F238E27FC236}">
                <a16:creationId xmlns:a16="http://schemas.microsoft.com/office/drawing/2014/main" id="{52BEB10C-19D9-03AB-9B16-8807373F6DBE}"/>
              </a:ext>
            </a:extLst>
          </p:cNvPr>
          <p:cNvSpPr txBox="1"/>
          <p:nvPr/>
        </p:nvSpPr>
        <p:spPr>
          <a:xfrm>
            <a:off x="1016432" y="2355365"/>
            <a:ext cx="2240088"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He was proud that</a:t>
            </a:r>
          </a:p>
        </p:txBody>
      </p:sp>
      <p:sp>
        <p:nvSpPr>
          <p:cNvPr id="5" name="文本框 4">
            <a:extLst>
              <a:ext uri="{FF2B5EF4-FFF2-40B4-BE49-F238E27FC236}">
                <a16:creationId xmlns:a16="http://schemas.microsoft.com/office/drawing/2014/main" id="{4D343BF9-5958-E69F-708D-AA52136F0B12}"/>
              </a:ext>
            </a:extLst>
          </p:cNvPr>
          <p:cNvSpPr txBox="1"/>
          <p:nvPr/>
        </p:nvSpPr>
        <p:spPr>
          <a:xfrm>
            <a:off x="2378688" y="3724055"/>
            <a:ext cx="5957802"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expanded from the small shop to the village mini-market</a:t>
            </a:r>
          </a:p>
        </p:txBody>
      </p:sp>
    </p:spTree>
    <p:extLst>
      <p:ext uri="{BB962C8B-B14F-4D97-AF65-F5344CB8AC3E}">
        <p14:creationId xmlns:p14="http://schemas.microsoft.com/office/powerpoint/2010/main" val="28767625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4B2F4DEF-F3FC-212B-1D7D-5F3D0B4AAB05}"/>
              </a:ext>
            </a:extLst>
          </p:cNvPr>
          <p:cNvSpPr txBox="1"/>
          <p:nvPr/>
        </p:nvSpPr>
        <p:spPr>
          <a:xfrm>
            <a:off x="660400" y="1055914"/>
            <a:ext cx="6997700" cy="27186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ctr">
              <a:lnSpc>
                <a:spcPts val="1400"/>
              </a:lnSpc>
            </a:pPr>
            <a:r>
              <a:rPr lang="zh-CN" altLang="en-US" sz="2000"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根据提示和要求，完成下列内容优化</a:t>
            </a:r>
            <a:endParaRPr lang="zh-CN" altLang="zh-CN" b="1" kern="100">
              <a:solidFill>
                <a:schemeClr val="accent5"/>
              </a:solidFill>
              <a:effectLst/>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endParaRPr>
          </a:p>
        </p:txBody>
      </p:sp>
      <p:sp>
        <p:nvSpPr>
          <p:cNvPr id="3" name="文本框 2">
            <a:extLst>
              <a:ext uri="{FF2B5EF4-FFF2-40B4-BE49-F238E27FC236}">
                <a16:creationId xmlns:a16="http://schemas.microsoft.com/office/drawing/2014/main" id="{B9745863-7206-7FA5-3265-B2B59F32F602}"/>
              </a:ext>
            </a:extLst>
          </p:cNvPr>
          <p:cNvSpPr txBox="1"/>
          <p:nvPr/>
        </p:nvSpPr>
        <p:spPr>
          <a:xfrm>
            <a:off x="603259" y="1359843"/>
            <a:ext cx="10972783" cy="2400657"/>
          </a:xfrm>
          <a:prstGeom prst="rect">
            <a:avLst/>
          </a:prstGeom>
          <a:noFill/>
        </p:spPr>
        <p:txBody>
          <a:bodyPr wrap="square" rtlCol="0">
            <a:spAutoFit/>
          </a:bodyPr>
          <a:lstStyle>
            <a:defPPr>
              <a:defRPr lang="zh-CN"/>
            </a:defPPr>
            <a:lvl1pPr marL="0" indent="457200" algn="just" defTabSz="914400" rtl="0" eaLnBrk="1" latinLnBrk="0" hangingPunct="1">
              <a:lnSpc>
                <a:spcPct val="150000"/>
              </a:lnSpc>
              <a:defRPr sz="2000" kern="1200">
                <a:solidFill>
                  <a:schemeClr val="tx1"/>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3. When my parents thanked Mr. Lim, he simply said that he was just repaying kindness.</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①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使用介词短语，体现“我”父母感谢</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Lim</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先生的原因（</a:t>
            </a:r>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for</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My parents thanked Mr. Lim _____________.</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② </a:t>
            </a:r>
            <a:r>
              <a:rPr lang="zh-CN" altLang="en-US">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使用直接引语和定语从句，改写优化句中的间接引语。</a:t>
            </a:r>
          </a:p>
          <a:p>
            <a:pPr marL="360000" indent="0"/>
            <a:r>
              <a:rPr lang="en-US" altLang="zh-CN">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He simply said, “ _______________________________________________________.”</a:t>
            </a:r>
          </a:p>
        </p:txBody>
      </p:sp>
      <p:sp>
        <p:nvSpPr>
          <p:cNvPr id="7" name="文本框 6">
            <a:extLst>
              <a:ext uri="{FF2B5EF4-FFF2-40B4-BE49-F238E27FC236}">
                <a16:creationId xmlns:a16="http://schemas.microsoft.com/office/drawing/2014/main" id="{2375CFF3-509C-D55A-3C62-A8AD3C487C52}"/>
              </a:ext>
            </a:extLst>
          </p:cNvPr>
          <p:cNvSpPr txBox="1"/>
          <p:nvPr/>
        </p:nvSpPr>
        <p:spPr>
          <a:xfrm>
            <a:off x="3985018" y="2352418"/>
            <a:ext cx="1978878"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for his past help</a:t>
            </a:r>
          </a:p>
        </p:txBody>
      </p:sp>
      <p:sp>
        <p:nvSpPr>
          <p:cNvPr id="8" name="文本框 7">
            <a:extLst>
              <a:ext uri="{FF2B5EF4-FFF2-40B4-BE49-F238E27FC236}">
                <a16:creationId xmlns:a16="http://schemas.microsoft.com/office/drawing/2014/main" id="{507B46CF-12FD-E7EA-6156-0B6263EEF602}"/>
              </a:ext>
            </a:extLst>
          </p:cNvPr>
          <p:cNvSpPr txBox="1"/>
          <p:nvPr/>
        </p:nvSpPr>
        <p:spPr>
          <a:xfrm>
            <a:off x="2876437" y="3264341"/>
            <a:ext cx="7036987"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rgbClr val="FF0000"/>
                </a:solidFill>
                <a:latin typeface="Times New Roman" panose="02020603050405020304" pitchFamily="18" charset="0"/>
                <a:ea typeface="思源黑体 CN Regular" panose="020b0500000000000000" pitchFamily="34" charset="-122"/>
                <a:cs typeface="Times New Roman" panose="02020603050405020304" pitchFamily="18" charset="0"/>
                <a:sym typeface="思源黑体 CN Regular" panose="020b0500000000000000" pitchFamily="34" charset="-122"/>
              </a:rPr>
              <a:t>I was just repaying the kindness you had shown to me years before</a:t>
            </a:r>
          </a:p>
        </p:txBody>
      </p:sp>
    </p:spTree>
    <p:extLst>
      <p:ext uri="{BB962C8B-B14F-4D97-AF65-F5344CB8AC3E}">
        <p14:creationId xmlns:p14="http://schemas.microsoft.com/office/powerpoint/2010/main" val="16748735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https://d.book118.com/487110112053006026</a:t>
            </a:r>
          </a:p>
        </p:txBody>
      </p:sp>
    </p:spTree>
  </p:cSld>
  <p:clrMapOvr>
    <a:masterClrMapping/>
  </p:clrMapOvr>
  <p:transition/>
  <p:timing/>
</p:sld>
</file>

<file path=ppt/tags/tag1.xml><?xml version="1.0" encoding="utf-8"?>
<p:tagLst xmlns:p="http://schemas.openxmlformats.org/presentationml/2006/main">
  <p:tag name="ISLIDE.ICON" val="#373082;"/>
</p:tagLst>
</file>

<file path=ppt/tags/tag2.xml><?xml version="1.0" encoding="utf-8"?>
<p:tagLst xmlns:p="http://schemas.openxmlformats.org/presentationml/2006/main">
  <p:tag name="ISLIDE.ICON" val="#373082;"/>
</p:tagLst>
</file>

<file path=ppt/tags/tag3.xml><?xml version="1.0" encoding="utf-8"?>
<p:tagLst xmlns:p="http://schemas.openxmlformats.org/presentationml/2006/main">
  <p:tag name="ISLIDE.ICON" val="#140417;"/>
</p:tagLst>
</file>

<file path=ppt/tags/tag4.xml><?xml version="1.0" encoding="utf-8"?>
<p:tagLst xmlns:p="http://schemas.openxmlformats.org/presentationml/2006/main">
  <p:tag name="ISLIDE.ICON" val="#140417;"/>
</p:tagLst>
</file>

<file path=ppt/tags/tag5.xml><?xml version="1.0" encoding="utf-8"?>
<p:tagLst xmlns:p="http://schemas.openxmlformats.org/presentationml/2006/main">
  <p:tag name="ISLIDE.ICON" val="#140417;"/>
</p:tagLst>
</file>

<file path=ppt/tags/tag6.xml><?xml version="1.0" encoding="utf-8"?>
<p:tagLst xmlns:p="http://schemas.openxmlformats.org/presentationml/2006/main">
  <p:tag name="ISLIDE.ICON" val="#140417;"/>
</p:tagLst>
</file>

<file path=ppt/tags/tag7.xml><?xml version="1.0" encoding="utf-8"?>
<p:tagLst xmlns:p="http://schemas.openxmlformats.org/presentationml/2006/main">
  <p:tag name="ISLIDE.ICON" val="#140417;"/>
</p:tagLst>
</file>

<file path=ppt/tags/tag8.xml><?xml version="1.0" encoding="utf-8"?>
<p:tagLst xmlns:p="http://schemas.openxmlformats.org/presentationml/2006/main">
  <p:tag name="ISLIDE.ICON" val="#140417;"/>
</p:tagLst>
</file>

<file path=ppt/tags/tag9.xml><?xml version="1.0" encoding="utf-8"?>
<p:tagLst xmlns:p="http://schemas.openxmlformats.org/presentationml/2006/main">
  <p:tag name="ISLIDE.ICON" val="#373082;"/>
</p:tagLst>
</file>

<file path=ppt/tags/tag10.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327DFA"/>
      </a:accent5>
      <a:accent6>
        <a:srgbClr val="70AD47"/>
      </a:accent6>
      <a:hlink>
        <a:srgbClr val="5B9BD5"/>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221</Paragraphs>
  <Slides>28</Slides>
  <Notes>3</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28</vt:i4>
      </vt:variant>
    </vt:vector>
  </HeadingPairs>
  <TitlesOfParts>
    <vt:vector baseType="lpstr" size="38">
      <vt:lpstr>Arial</vt:lpstr>
      <vt:lpstr>Calibri</vt:lpstr>
      <vt:lpstr>等线 Light</vt:lpstr>
      <vt:lpstr>等线</vt:lpstr>
      <vt:lpstr>思源黑体 CN Bold</vt:lpstr>
      <vt:lpstr>微软雅黑</vt:lpstr>
      <vt:lpstr>Times New Roman</vt:lpstr>
      <vt:lpstr>思源黑体 CN Regular</vt:lpstr>
      <vt:lpstr>宋体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2024-08-31T10:05:57.157</cp:lastPrinted>
  <dcterms:created xsi:type="dcterms:W3CDTF">2024-08-31T02:05:57Z</dcterms:created>
  <dcterms:modified xsi:type="dcterms:W3CDTF">2024-08-31T02:05:58Z</dcterms:modified>
</cp:coreProperties>
</file>