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9"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5"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 Target="../slides/slide30.xml" TargetMode="Internal" /><Relationship Id="rId2"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8B6E0C6-27F1-4EA4-9CE1-98C655F5EE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A9E90B-5BD7-426B-B9F9-0927B9E7F5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0FD446-E02D-4A26-8B8D-E73611BE4D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82332EC-886D-4E57-98BC-A8099D00AD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3E92FD-0851-4ED7-BBCA-B7889F6A01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7DF8CD-6B01-4C8D-80A7-88B8FEA167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93D95F1-8093-4B78-BE65-CDA530A8AF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504BEB-BB3E-460A-8B11-0372FC5BEB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39F797-A3F3-4FE6-B28A-9AA5315B7A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887CC1-8997-4B02-973E-38976CDCCB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BECC3A-4D3F-485C-A341-F6F3E8AD0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自定义版式">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自定义版式">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自定义版式">
    <p:spTree>
      <p:nvGrpSpPr>
        <p:cNvPr id="1" name=""/>
        <p:cNvGrpSpPr/>
        <p:nvPr/>
      </p:nvGrpSpPr>
      <p:grpSpPr>
        <a:xfrm>
          <a:off x="0" y="0"/>
          <a:ext cx="0" cy="0"/>
        </a:xfrm>
      </p:grpSpPr>
      <p:sp>
        <p:nvSpPr>
          <p:cNvPr id="6" name="圆角矩形 5">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7" name="圆角矩形 6">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6_标题幻灯片">
    <p:spTree>
      <p:nvGrpSpPr>
        <p:cNvPr id="1" name=""/>
        <p:cNvGrpSpPr/>
        <p:nvPr/>
      </p:nvGrpSpPr>
      <p:grpSpPr>
        <a:xfrm>
          <a:off x="0" y="0"/>
          <a:ext cx="0" cy="0"/>
        </a:xfrm>
      </p:grpSpPr>
      <p:sp>
        <p:nvSpPr>
          <p:cNvPr id="16" name="圆角矩形 15">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7" name="圆角矩形 16">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3_标题幻灯片">
    <p:spTree>
      <p:nvGrpSpPr>
        <p:cNvPr id="1" name=""/>
        <p:cNvGrpSpPr/>
        <p:nvPr/>
      </p:nvGrpSpPr>
      <p:grpSpPr>
        <a:xfrm>
          <a:off x="0" y="0"/>
          <a:ext cx="0" cy="0"/>
        </a:xfrm>
      </p:grpSpPr>
      <p:sp>
        <p:nvSpPr>
          <p:cNvPr id="10" name="矩形 9"/>
          <p:cNvSpPr/>
          <p:nvPr userDrawn="1"/>
        </p:nvSpPr>
        <p:spPr>
          <a:xfrm>
            <a:off x="0" y="5733256"/>
            <a:ext cx="12192000" cy="1124744"/>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_标题幻灯片">
    <p:spTree>
      <p:nvGrpSpPr>
        <p:cNvPr id="1" name=""/>
        <p:cNvGrpSpPr/>
        <p:nvPr/>
      </p:nvGrpSpPr>
      <p:grpSpPr>
        <a:xfrm>
          <a:off x="0" y="0"/>
          <a:ext cx="0" cy="0"/>
        </a:xfrm>
      </p:grpSpPr>
      <p:sp>
        <p:nvSpPr>
          <p:cNvPr id="11" name="矩形 10"/>
          <p:cNvSpPr/>
          <p:nvPr userDrawn="1"/>
        </p:nvSpPr>
        <p:spPr>
          <a:xfrm>
            <a:off x="0" y="5157192"/>
            <a:ext cx="12192000" cy="1700808"/>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2_标题幻灯片">
    <p:spTree>
      <p:nvGrpSpPr>
        <p:cNvPr id="1" name=""/>
        <p:cNvGrpSpPr/>
        <p:nvPr/>
      </p:nvGrpSpPr>
      <p:grpSpPr>
        <a:xfrm>
          <a:off x="0" y="0"/>
          <a:ext cx="0" cy="0"/>
        </a:xfrm>
      </p:grpSpPr>
      <p:sp>
        <p:nvSpPr>
          <p:cNvPr id="12" name="矩形 11"/>
          <p:cNvSpPr/>
          <p:nvPr userDrawn="1"/>
        </p:nvSpPr>
        <p:spPr>
          <a:xfrm>
            <a:off x="0" y="4615840"/>
            <a:ext cx="12192000" cy="2242160"/>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6_标题幻灯片">
    <p:spTree>
      <p:nvGrpSpPr>
        <p:cNvPr id="1" name=""/>
        <p:cNvGrpSpPr/>
        <p:nvPr/>
      </p:nvGrpSpPr>
      <p:grpSpPr>
        <a:xfrm>
          <a:off x="0" y="0"/>
          <a:ext cx="0" cy="0"/>
        </a:xfrm>
      </p:grpSpPr>
      <p:sp>
        <p:nvSpPr>
          <p:cNvPr id="12" name="矩形 11"/>
          <p:cNvSpPr/>
          <p:nvPr userDrawn="1"/>
        </p:nvSpPr>
        <p:spPr>
          <a:xfrm>
            <a:off x="0" y="4119937"/>
            <a:ext cx="12192000" cy="2738063"/>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7_标题幻灯片">
    <p:spTree>
      <p:nvGrpSpPr>
        <p:cNvPr id="1" name=""/>
        <p:cNvGrpSpPr/>
        <p:nvPr/>
      </p:nvGrpSpPr>
      <p:grpSpPr>
        <a:xfrm>
          <a:off x="0" y="0"/>
          <a:ext cx="0" cy="0"/>
        </a:xfrm>
      </p:grpSpPr>
      <p:sp>
        <p:nvSpPr>
          <p:cNvPr id="12" name="矩形 11"/>
          <p:cNvSpPr/>
          <p:nvPr userDrawn="1"/>
        </p:nvSpPr>
        <p:spPr>
          <a:xfrm>
            <a:off x="0" y="4057902"/>
            <a:ext cx="12192000" cy="2800097"/>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7_标题幻灯片">
    <p:spTree>
      <p:nvGrpSpPr>
        <p:cNvPr id="1" name=""/>
        <p:cNvGrpSpPr/>
        <p:nvPr/>
      </p:nvGrpSpPr>
      <p:grpSpPr>
        <a:xfrm>
          <a:off x="0" y="0"/>
          <a:ext cx="0" cy="0"/>
        </a:xfrm>
      </p:grpSpPr>
      <p:sp>
        <p:nvSpPr>
          <p:cNvPr id="12" name="矩形 11"/>
          <p:cNvSpPr/>
          <p:nvPr userDrawn="1"/>
        </p:nvSpPr>
        <p:spPr>
          <a:xfrm>
            <a:off x="0" y="3246634"/>
            <a:ext cx="12192000" cy="3611366"/>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4_标题幻灯片">
    <p:spTree>
      <p:nvGrpSpPr>
        <p:cNvPr id="1" name=""/>
        <p:cNvGrpSpPr/>
        <p:nvPr/>
      </p:nvGrpSpPr>
      <p:grpSpPr>
        <a:xfrm>
          <a:off x="0" y="0"/>
          <a:ext cx="0" cy="0"/>
        </a:xfrm>
      </p:grpSpPr>
      <p:sp>
        <p:nvSpPr>
          <p:cNvPr id="11" name="矩形 10"/>
          <p:cNvSpPr/>
          <p:nvPr userDrawn="1"/>
        </p:nvSpPr>
        <p:spPr>
          <a:xfrm>
            <a:off x="0" y="3092521"/>
            <a:ext cx="12192000" cy="3765478"/>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8_标题幻灯片">
    <p:spTree>
      <p:nvGrpSpPr>
        <p:cNvPr id="1" name=""/>
        <p:cNvGrpSpPr/>
        <p:nvPr/>
      </p:nvGrpSpPr>
      <p:grpSpPr>
        <a:xfrm>
          <a:off x="0" y="0"/>
          <a:ext cx="0" cy="0"/>
        </a:xfrm>
      </p:grpSpPr>
      <p:sp>
        <p:nvSpPr>
          <p:cNvPr id="13" name="矩形 12"/>
          <p:cNvSpPr/>
          <p:nvPr userDrawn="1"/>
        </p:nvSpPr>
        <p:spPr>
          <a:xfrm>
            <a:off x="0" y="2953922"/>
            <a:ext cx="12192000" cy="3904078"/>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5_标题幻灯片">
    <p:spTree>
      <p:nvGrpSpPr>
        <p:cNvPr id="1" name=""/>
        <p:cNvGrpSpPr/>
        <p:nvPr/>
      </p:nvGrpSpPr>
      <p:grpSpPr>
        <a:xfrm>
          <a:off x="0" y="0"/>
          <a:ext cx="0" cy="0"/>
        </a:xfrm>
      </p:grpSpPr>
      <p:sp>
        <p:nvSpPr>
          <p:cNvPr id="12" name="矩形 11"/>
          <p:cNvSpPr/>
          <p:nvPr userDrawn="1"/>
        </p:nvSpPr>
        <p:spPr>
          <a:xfrm>
            <a:off x="0" y="2413194"/>
            <a:ext cx="12192000" cy="4444806"/>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标题和内容">
    <p:spTree>
      <p:nvGrpSpPr>
        <p:cNvPr id="1" name=""/>
        <p:cNvGrpSpPr/>
        <p:nvPr/>
      </p:nvGrpSpPr>
      <p:grpSpPr>
        <a:xfrm>
          <a:off x="0" y="0"/>
          <a:ext cx="0" cy="0"/>
        </a:xfrm>
      </p:grpSpPr>
      <p:sp>
        <p:nvSpPr>
          <p:cNvPr id="10" name="矩形 9"/>
          <p:cNvSpPr/>
          <p:nvPr userDrawn="1"/>
        </p:nvSpPr>
        <p:spPr>
          <a:xfrm>
            <a:off x="0" y="1874469"/>
            <a:ext cx="12192000" cy="4983529"/>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标题和内容">
    <p:spTree>
      <p:nvGrpSpPr>
        <p:cNvPr id="1" name=""/>
        <p:cNvGrpSpPr/>
        <p:nvPr/>
      </p:nvGrpSpPr>
      <p:grpSpPr>
        <a:xfrm>
          <a:off x="0" y="0"/>
          <a:ext cx="0" cy="0"/>
        </a:xfrm>
      </p:grpSpPr>
      <p:sp>
        <p:nvSpPr>
          <p:cNvPr id="9" name="矩形 8"/>
          <p:cNvSpPr/>
          <p:nvPr userDrawn="1"/>
        </p:nvSpPr>
        <p:spPr>
          <a:xfrm>
            <a:off x="0" y="1287169"/>
            <a:ext cx="12192000" cy="5570829"/>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7_标题和内容">
    <p:spTree>
      <p:nvGrpSpPr>
        <p:cNvPr id="1" name=""/>
        <p:cNvGrpSpPr/>
        <p:nvPr/>
      </p:nvGrpSpPr>
      <p:grpSpPr>
        <a:xfrm>
          <a:off x="0" y="0"/>
          <a:ext cx="0" cy="0"/>
        </a:xfrm>
      </p:grpSpPr>
      <p:sp>
        <p:nvSpPr>
          <p:cNvPr id="9" name="矩形 8"/>
          <p:cNvSpPr/>
          <p:nvPr userDrawn="1"/>
        </p:nvSpPr>
        <p:spPr>
          <a:xfrm>
            <a:off x="0" y="1458930"/>
            <a:ext cx="12192000" cy="5399068"/>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
        <p:nvSpPr>
          <p:cNvPr id="18" name="圆角矩形 17">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9" name="圆角矩形 18">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3_标题和内容">
    <p:spTree>
      <p:nvGrpSpPr>
        <p:cNvPr id="1" name=""/>
        <p:cNvGrpSpPr/>
        <p:nvPr/>
      </p:nvGrpSpPr>
      <p:grpSpPr>
        <a:xfrm>
          <a:off x="0" y="0"/>
          <a:ext cx="0" cy="0"/>
        </a:xfrm>
      </p:grpSpPr>
      <p:sp>
        <p:nvSpPr>
          <p:cNvPr id="2" name="矩形 1"/>
          <p:cNvSpPr/>
          <p:nvPr userDrawn="1"/>
        </p:nvSpPr>
        <p:spPr>
          <a:xfrm>
            <a:off x="0" y="0"/>
            <a:ext cx="12192000" cy="6858000"/>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p>
        </p:txBody>
      </p:sp>
      <p:sp>
        <p:nvSpPr>
          <p:cNvPr id="17" name="圆角矩形 16">
            <a:hlinkClick r:id="rId1" action="ppaction://hlinksldjump"/>
          </p:cNvPr>
          <p:cNvSpPr/>
          <p:nvPr userDrawn="1"/>
        </p:nvSpPr>
        <p:spPr>
          <a:xfrm>
            <a:off x="999708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主题一</a:t>
            </a:r>
            <a:endParaRPr lang="zh-CN" altLang="en-US" sz="1400">
              <a:ln>
                <a:solidFill>
                  <a:schemeClr val="bg1"/>
                </a:solidFill>
              </a:ln>
              <a:solidFill>
                <a:schemeClr val="bg1"/>
              </a:solidFill>
            </a:endParaRPr>
          </a:p>
        </p:txBody>
      </p:sp>
      <p:sp>
        <p:nvSpPr>
          <p:cNvPr id="18" name="圆角矩形 17">
            <a:hlinkClick action="ppaction://hlinksldjump?num=38"/>
          </p:cNvPr>
          <p:cNvSpPr/>
          <p:nvPr userDrawn="1"/>
        </p:nvSpPr>
        <p:spPr>
          <a:xfrm>
            <a:off x="11104520" y="6512560"/>
            <a:ext cx="1005840" cy="274320"/>
          </a:xfrm>
          <a:prstGeom prst="roundRect">
            <a:avLst>
              <a:gd name="adj" fmla="val 50000"/>
            </a:avLst>
          </a:prstGeom>
          <a:solidFill>
            <a:srgbClr val="7F7F7F"/>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1400" smtClean="0">
                <a:ln>
                  <a:solidFill>
                    <a:schemeClr val="bg1"/>
                  </a:solidFill>
                </a:ln>
                <a:solidFill>
                  <a:schemeClr val="bg1"/>
                </a:solidFill>
              </a:rPr>
              <a:t>主题二</a:t>
            </a:r>
            <a:endParaRPr lang="zh-CN" altLang="en-US" sz="1400">
              <a:ln>
                <a:solidFill>
                  <a:schemeClr val="bg1"/>
                </a:solidFill>
              </a:ln>
              <a:solidFill>
                <a:schemeClr val="bg1"/>
              </a:solidFill>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9_标题幻灯片">
    <p:spTree>
      <p:nvGrpSpPr>
        <p:cNvPr id="1" name=""/>
        <p:cNvGrpSpPr/>
        <p:nvPr/>
      </p:nvGrpSpPr>
      <p:grpSpPr>
        <a:xfrm>
          <a:off x="0" y="0"/>
          <a:ext cx="0" cy="0"/>
        </a:xfrm>
      </p:grpSpPr>
      <p:sp>
        <p:nvSpPr>
          <p:cNvPr id="4" name="矩形 3"/>
          <p:cNvSpPr/>
          <p:nvPr userDrawn="1"/>
        </p:nvSpPr>
        <p:spPr>
          <a:xfrm>
            <a:off x="0" y="5733256"/>
            <a:ext cx="12192000" cy="1124744"/>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0_标题幻灯片">
    <p:spTree>
      <p:nvGrpSpPr>
        <p:cNvPr id="1" name=""/>
        <p:cNvGrpSpPr/>
        <p:nvPr/>
      </p:nvGrpSpPr>
      <p:grpSpPr>
        <a:xfrm>
          <a:off x="0" y="0"/>
          <a:ext cx="0" cy="0"/>
        </a:xfrm>
      </p:grpSpPr>
      <p:sp>
        <p:nvSpPr>
          <p:cNvPr id="4" name="矩形 3"/>
          <p:cNvSpPr/>
          <p:nvPr userDrawn="1"/>
        </p:nvSpPr>
        <p:spPr>
          <a:xfrm>
            <a:off x="0" y="5157192"/>
            <a:ext cx="12192000" cy="1700808"/>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1_标题幻灯片">
    <p:spTree>
      <p:nvGrpSpPr>
        <p:cNvPr id="1" name=""/>
        <p:cNvGrpSpPr/>
        <p:nvPr/>
      </p:nvGrpSpPr>
      <p:grpSpPr>
        <a:xfrm>
          <a:off x="0" y="0"/>
          <a:ext cx="0" cy="0"/>
        </a:xfrm>
      </p:grpSpPr>
      <p:sp>
        <p:nvSpPr>
          <p:cNvPr id="4" name="矩形 3"/>
          <p:cNvSpPr/>
          <p:nvPr userDrawn="1"/>
        </p:nvSpPr>
        <p:spPr>
          <a:xfrm>
            <a:off x="0" y="4615840"/>
            <a:ext cx="12192000" cy="2242160"/>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2_标题幻灯片">
    <p:spTree>
      <p:nvGrpSpPr>
        <p:cNvPr id="1" name=""/>
        <p:cNvGrpSpPr/>
        <p:nvPr/>
      </p:nvGrpSpPr>
      <p:grpSpPr>
        <a:xfrm>
          <a:off x="0" y="0"/>
          <a:ext cx="0" cy="0"/>
        </a:xfrm>
      </p:grpSpPr>
      <p:sp>
        <p:nvSpPr>
          <p:cNvPr id="4" name="矩形 3"/>
          <p:cNvSpPr/>
          <p:nvPr userDrawn="1"/>
        </p:nvSpPr>
        <p:spPr>
          <a:xfrm>
            <a:off x="0" y="4057902"/>
            <a:ext cx="12192000" cy="2800097"/>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3_标题幻灯片">
    <p:spTree>
      <p:nvGrpSpPr>
        <p:cNvPr id="1" name=""/>
        <p:cNvGrpSpPr/>
        <p:nvPr/>
      </p:nvGrpSpPr>
      <p:grpSpPr>
        <a:xfrm>
          <a:off x="0" y="0"/>
          <a:ext cx="0" cy="0"/>
        </a:xfrm>
      </p:grpSpPr>
      <p:sp>
        <p:nvSpPr>
          <p:cNvPr id="4" name="矩形 3"/>
          <p:cNvSpPr/>
          <p:nvPr userDrawn="1"/>
        </p:nvSpPr>
        <p:spPr>
          <a:xfrm>
            <a:off x="0" y="3505783"/>
            <a:ext cx="12192000" cy="3352216"/>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4_标题幻灯片">
    <p:spTree>
      <p:nvGrpSpPr>
        <p:cNvPr id="1" name=""/>
        <p:cNvGrpSpPr/>
        <p:nvPr/>
      </p:nvGrpSpPr>
      <p:grpSpPr>
        <a:xfrm>
          <a:off x="0" y="0"/>
          <a:ext cx="0" cy="0"/>
        </a:xfrm>
      </p:grpSpPr>
      <p:sp>
        <p:nvSpPr>
          <p:cNvPr id="4" name="矩形 3"/>
          <p:cNvSpPr/>
          <p:nvPr userDrawn="1"/>
        </p:nvSpPr>
        <p:spPr>
          <a:xfrm>
            <a:off x="0" y="2953922"/>
            <a:ext cx="12192000" cy="3904078"/>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15_标题幻灯片">
    <p:spTree>
      <p:nvGrpSpPr>
        <p:cNvPr id="1" name=""/>
        <p:cNvGrpSpPr/>
        <p:nvPr/>
      </p:nvGrpSpPr>
      <p:grpSpPr>
        <a:xfrm>
          <a:off x="0" y="0"/>
          <a:ext cx="0" cy="0"/>
        </a:xfrm>
      </p:grpSpPr>
      <p:sp>
        <p:nvSpPr>
          <p:cNvPr id="4" name="矩形 3"/>
          <p:cNvSpPr/>
          <p:nvPr userDrawn="1"/>
        </p:nvSpPr>
        <p:spPr>
          <a:xfrm>
            <a:off x="0" y="2413194"/>
            <a:ext cx="12192000" cy="4444806"/>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4_标题和内容">
    <p:spTree>
      <p:nvGrpSpPr>
        <p:cNvPr id="1" name=""/>
        <p:cNvGrpSpPr/>
        <p:nvPr/>
      </p:nvGrpSpPr>
      <p:grpSpPr>
        <a:xfrm>
          <a:off x="0" y="0"/>
          <a:ext cx="0" cy="0"/>
        </a:xfrm>
      </p:grpSpPr>
      <p:sp>
        <p:nvSpPr>
          <p:cNvPr id="3" name="矩形 2"/>
          <p:cNvSpPr/>
          <p:nvPr userDrawn="1"/>
        </p:nvSpPr>
        <p:spPr>
          <a:xfrm>
            <a:off x="0" y="1874469"/>
            <a:ext cx="12192000" cy="4983529"/>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5_标题和内容">
    <p:spTree>
      <p:nvGrpSpPr>
        <p:cNvPr id="1" name=""/>
        <p:cNvGrpSpPr/>
        <p:nvPr/>
      </p:nvGrpSpPr>
      <p:grpSpPr>
        <a:xfrm>
          <a:off x="0" y="0"/>
          <a:ext cx="0" cy="0"/>
        </a:xfrm>
      </p:grpSpPr>
      <p:sp>
        <p:nvSpPr>
          <p:cNvPr id="3" name="矩形 2"/>
          <p:cNvSpPr/>
          <p:nvPr userDrawn="1"/>
        </p:nvSpPr>
        <p:spPr>
          <a:xfrm>
            <a:off x="0" y="1287169"/>
            <a:ext cx="12192000" cy="5570829"/>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ln>
                <a:solidFill>
                  <a:sysClr val="windowText" lastClr="000000"/>
                </a:solidFill>
              </a:ln>
            </a:endParaRPr>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6_标题和内容">
    <p:spTree>
      <p:nvGrpSpPr>
        <p:cNvPr id="1" name=""/>
        <p:cNvGrpSpPr/>
        <p:nvPr/>
      </p:nvGrpSpPr>
      <p:grpSpPr>
        <a:xfrm>
          <a:off x="0" y="0"/>
          <a:ext cx="0" cy="0"/>
        </a:xfrm>
      </p:grpSpPr>
      <p:sp>
        <p:nvSpPr>
          <p:cNvPr id="2" name="矩形 1"/>
          <p:cNvSpPr/>
          <p:nvPr userDrawn="1"/>
        </p:nvSpPr>
        <p:spPr>
          <a:xfrm>
            <a:off x="0" y="0"/>
            <a:ext cx="12192000" cy="6858000"/>
          </a:xfrm>
          <a:prstGeom prst="rect">
            <a:avLst/>
          </a:prstGeom>
          <a:solidFill>
            <a:srgbClr val="E8F4F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Tree>
  </p:cSld>
  <p:clrMapOvr>
    <a:masterClrMapping/>
  </p:clrMapOvr>
  <mc:AlternateContent>
    <mc:Choice xmlns:p14="http://schemas.microsoft.com/office/powerpoint/2010/main" Requires="p14">
      <p:transition p14:dur="0"/>
    </mc:Choice>
    <mc:Fallback>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slideLayout" Target="../slideLayouts/slideLayout32.xml" /><Relationship Id="rId22" Type="http://schemas.openxmlformats.org/officeDocument/2006/relationships/slideLayout" Target="../slideLayouts/slideLayout33.xml" /><Relationship Id="rId23" Type="http://schemas.openxmlformats.org/officeDocument/2006/relationships/slideLayout" Target="../slideLayouts/slideLayout34.xml" /><Relationship Id="rId24" Type="http://schemas.openxmlformats.org/officeDocument/2006/relationships/slideLayout" Target="../slideLayouts/slideLayout35.xml" /><Relationship Id="rId25" Type="http://schemas.openxmlformats.org/officeDocument/2006/relationships/slideLayout" Target="../slideLayouts/slideLayout36.xml" /><Relationship Id="rId26" Type="http://schemas.openxmlformats.org/officeDocument/2006/relationships/slideLayout" Target="../slideLayouts/slideLayout37.xml" /><Relationship Id="rId27" Type="http://schemas.openxmlformats.org/officeDocument/2006/relationships/slideLayout" Target="../slideLayouts/slideLayout38.xml" /><Relationship Id="rId28" Type="http://schemas.openxmlformats.org/officeDocument/2006/relationships/slideLayout" Target="../slideLayouts/slideLayout39.xml" /><Relationship Id="rId29" Type="http://schemas.openxmlformats.org/officeDocument/2006/relationships/slideLayout" Target="../slideLayouts/slideLayout40.xml" /><Relationship Id="rId3" Type="http://schemas.openxmlformats.org/officeDocument/2006/relationships/slideLayout" Target="../slideLayouts/slideLayout14.xml" /><Relationship Id="rId30" Type="http://schemas.openxmlformats.org/officeDocument/2006/relationships/image" Target="../media/image1.jpeg" /><Relationship Id="rId31" Type="http://schemas.openxmlformats.org/officeDocument/2006/relationships/theme" Target="../theme/theme2.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blipFill rotWithShape="0">
          <a:blip r:embed="rId30"/>
          <a:stretch>
            <a:fillRect/>
          </a:stretch>
        </a:blipFill>
        <a:effectLst/>
      </p:bgPr>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 id="2147483679" r:id="rId20"/>
    <p:sldLayoutId id="2147483680" r:id="rId21"/>
    <p:sldLayoutId id="2147483681" r:id="rId22"/>
    <p:sldLayoutId id="2147483682" r:id="rId23"/>
    <p:sldLayoutId id="2147483683" r:id="rId24"/>
    <p:sldLayoutId id="2147483684" r:id="rId25"/>
    <p:sldLayoutId id="2147483685" r:id="rId26"/>
    <p:sldLayoutId id="2147483686" r:id="rId27"/>
    <p:sldLayoutId id="2147483687" r:id="rId28"/>
    <p:sldLayoutId id="2147483688" r:id="rId29"/>
  </p:sldLayoutIdLst>
  <mc:AlternateContent>
    <mc:Choice xmlns:p14="http://schemas.microsoft.com/office/powerpoint/2010/main" Requires="p14">
      <p:transition p14:dur="0"/>
    </mc:Choice>
    <mc:Fallback>
      <p:transition/>
    </mc:Fallback>
  </mc:AlternateContent>
  <p:timing/>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itchFamily="34" charset="0"/>
        <a:buChar char="•"/>
        <a:defRPr sz="1350" kern="1200">
          <a:solidFill>
            <a:schemeClr val="tx1"/>
          </a:solidFill>
          <a:latin typeface="+mn-lt"/>
          <a:ea typeface="+mn-ea"/>
          <a:cs typeface="+mn-cs"/>
        </a:defRPr>
      </a:lvl9pPr>
    </p:bodyStyle>
    <p:otherStyle>
      <a:defPPr>
        <a:defRPr lang="zh-CN"/>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5.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6.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7.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8.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9.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10.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0.xml" /><Relationship Id="rId2" Type="http://schemas.openxmlformats.org/officeDocument/2006/relationships/image" Target="../media/image1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40.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3306114300605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p:nvPr/>
        </p:nvSpPr>
        <p:spPr>
          <a:xfrm>
            <a:off x="1205" y="2239767"/>
            <a:ext cx="12206328" cy="2007034"/>
          </a:xfrm>
          <a:prstGeom prst="rect">
            <a:avLst/>
          </a:prstGeom>
          <a:solidFill>
            <a:schemeClr val="bg1">
              <a:alpha val="41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sz="2800"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sz="2800"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sz="2800"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sz="2800" kern="1200">
                <a:solidFill>
                  <a:srgbClr val="FFFFFF"/>
                </a:solidFill>
                <a:latin typeface="Calibri"/>
                <a:ea typeface="宋体" panose="02010600030101010101" pitchFamily="2" charset="-122"/>
                <a:cs typeface="+mn-cs"/>
              </a:defRPr>
            </a:lvl5pPr>
            <a:lvl6pPr marL="2286000" algn="l" defTabSz="914400" rtl="0" eaLnBrk="1" latinLnBrk="0" hangingPunct="1">
              <a:defRPr sz="2800" kern="1200">
                <a:solidFill>
                  <a:srgbClr val="FFFFFF"/>
                </a:solidFill>
                <a:latin typeface="Calibri"/>
                <a:ea typeface="宋体" panose="02010600030101010101" pitchFamily="2" charset="-122"/>
                <a:cs typeface="+mn-cs"/>
              </a:defRPr>
            </a:lvl6pPr>
            <a:lvl7pPr marL="2743200" algn="l" defTabSz="914400" rtl="0" eaLnBrk="1" latinLnBrk="0" hangingPunct="1">
              <a:defRPr sz="2800" kern="1200">
                <a:solidFill>
                  <a:srgbClr val="FFFFFF"/>
                </a:solidFill>
                <a:latin typeface="Calibri"/>
                <a:ea typeface="宋体" panose="02010600030101010101" pitchFamily="2" charset="-122"/>
                <a:cs typeface="+mn-cs"/>
              </a:defRPr>
            </a:lvl7pPr>
            <a:lvl8pPr marL="3200400" algn="l" defTabSz="914400" rtl="0" eaLnBrk="1" latinLnBrk="0" hangingPunct="1">
              <a:defRPr sz="2800" kern="1200">
                <a:solidFill>
                  <a:srgbClr val="FFFFFF"/>
                </a:solidFill>
                <a:latin typeface="Calibri"/>
                <a:ea typeface="宋体" panose="02010600030101010101" pitchFamily="2" charset="-122"/>
                <a:cs typeface="+mn-cs"/>
              </a:defRPr>
            </a:lvl8pPr>
            <a:lvl9pPr marL="3657600" algn="l" defTabSz="914400" rtl="0" eaLnBrk="1" latinLnBrk="0" hangingPunct="1">
              <a:defRPr sz="2800" kern="1200">
                <a:solidFill>
                  <a:srgbClr val="FFFFFF"/>
                </a:solidFill>
                <a:latin typeface="Calibri"/>
                <a:ea typeface="宋体" panose="02010600030101010101" pitchFamily="2" charset="-122"/>
                <a:cs typeface="+mn-cs"/>
              </a:defRPr>
            </a:lvl9pPr>
          </a:lstStyle>
          <a:p>
            <a:pPr algn="ctr"/>
            <a:endParaRPr lang="zh-CN" altLang="en-US"/>
          </a:p>
        </p:txBody>
      </p:sp>
      <p:sp>
        <p:nvSpPr>
          <p:cNvPr id="3" name="矩形 2"/>
          <p:cNvSpPr/>
          <p:nvPr/>
        </p:nvSpPr>
        <p:spPr>
          <a:xfrm>
            <a:off x="1" y="2365812"/>
            <a:ext cx="12207532" cy="1766190"/>
          </a:xfrm>
          <a:prstGeom prst="rect">
            <a:avLst/>
          </a:prstGeom>
          <a:solidFill>
            <a:schemeClr val="bg1">
              <a:alpha val="84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sz="2800"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sz="2800"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sz="2800"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sz="2800" kern="1200">
                <a:solidFill>
                  <a:srgbClr val="FFFFFF"/>
                </a:solidFill>
                <a:latin typeface="Calibri"/>
                <a:ea typeface="宋体" panose="02010600030101010101" pitchFamily="2" charset="-122"/>
                <a:cs typeface="+mn-cs"/>
              </a:defRPr>
            </a:lvl5pPr>
            <a:lvl6pPr marL="2286000" algn="l" defTabSz="914400" rtl="0" eaLnBrk="1" latinLnBrk="0" hangingPunct="1">
              <a:defRPr sz="2800" kern="1200">
                <a:solidFill>
                  <a:srgbClr val="FFFFFF"/>
                </a:solidFill>
                <a:latin typeface="Calibri"/>
                <a:ea typeface="宋体" panose="02010600030101010101" pitchFamily="2" charset="-122"/>
                <a:cs typeface="+mn-cs"/>
              </a:defRPr>
            </a:lvl6pPr>
            <a:lvl7pPr marL="2743200" algn="l" defTabSz="914400" rtl="0" eaLnBrk="1" latinLnBrk="0" hangingPunct="1">
              <a:defRPr sz="2800" kern="1200">
                <a:solidFill>
                  <a:srgbClr val="FFFFFF"/>
                </a:solidFill>
                <a:latin typeface="Calibri"/>
                <a:ea typeface="宋体" panose="02010600030101010101" pitchFamily="2" charset="-122"/>
                <a:cs typeface="+mn-cs"/>
              </a:defRPr>
            </a:lvl7pPr>
            <a:lvl8pPr marL="3200400" algn="l" defTabSz="914400" rtl="0" eaLnBrk="1" latinLnBrk="0" hangingPunct="1">
              <a:defRPr sz="2800" kern="1200">
                <a:solidFill>
                  <a:srgbClr val="FFFFFF"/>
                </a:solidFill>
                <a:latin typeface="Calibri"/>
                <a:ea typeface="宋体" panose="02010600030101010101" pitchFamily="2" charset="-122"/>
                <a:cs typeface="+mn-cs"/>
              </a:defRPr>
            </a:lvl8pPr>
            <a:lvl9pPr marL="3657600" algn="l" defTabSz="914400" rtl="0" eaLnBrk="1" latinLnBrk="0" hangingPunct="1">
              <a:defRPr sz="2800" kern="1200">
                <a:solidFill>
                  <a:srgbClr val="FFFFFF"/>
                </a:solidFill>
                <a:latin typeface="Calibri"/>
                <a:ea typeface="宋体" panose="02010600030101010101" pitchFamily="2" charset="-122"/>
                <a:cs typeface="+mn-cs"/>
              </a:defRPr>
            </a:lvl9pPr>
          </a:lstStyle>
          <a:p>
            <a:pPr algn="ctr"/>
            <a:endParaRPr lang="zh-CN" altLang="en-US"/>
          </a:p>
        </p:txBody>
      </p:sp>
      <p:sp>
        <p:nvSpPr>
          <p:cNvPr id="4" name="TextBox 19"/>
          <p:cNvSpPr txBox="1"/>
          <p:nvPr/>
        </p:nvSpPr>
        <p:spPr>
          <a:xfrm>
            <a:off x="0" y="2874278"/>
            <a:ext cx="12207533" cy="684803"/>
          </a:xfrm>
          <a:prstGeom prst="rect">
            <a:avLst/>
          </a:prstGeom>
          <a:noFill/>
        </p:spPr>
        <p:txBody>
          <a:bodyPr wrap="square" lIns="68580" tIns="34290" rIns="68580" bIns="34290" rtlCol="0">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zh-CN" altLang="en-US" sz="4000" b="1">
                <a:solidFill>
                  <a:srgbClr val="002060"/>
                </a:solidFill>
                <a:latin typeface="微软雅黑" panose="020b0503020204020204" pitchFamily="34" charset="-122"/>
                <a:ea typeface="微软雅黑" panose="020b0503020204020204" pitchFamily="34" charset="-122"/>
              </a:rPr>
              <a:t>第</a:t>
            </a:r>
            <a:r>
              <a:rPr lang="en-US" altLang="zh-CN" sz="4000" b="1">
                <a:solidFill>
                  <a:srgbClr val="002060"/>
                </a:solidFill>
                <a:latin typeface="微软雅黑" panose="020b0503020204020204" pitchFamily="34" charset="-122"/>
                <a:ea typeface="微软雅黑" panose="020b0503020204020204" pitchFamily="34" charset="-122"/>
              </a:rPr>
              <a:t>25</a:t>
            </a:r>
            <a:r>
              <a:rPr lang="zh-CN" altLang="en-US" sz="4000" b="1">
                <a:solidFill>
                  <a:srgbClr val="002060"/>
                </a:solidFill>
                <a:latin typeface="微软雅黑" panose="020b0503020204020204" pitchFamily="34" charset="-122"/>
                <a:ea typeface="微软雅黑" panose="020b0503020204020204" pitchFamily="34" charset="-122"/>
              </a:rPr>
              <a:t>讲　改革开放与社会主义现代化建设新时期</a:t>
            </a:r>
            <a:endParaRPr lang="en-US" altLang="zh-CN" sz="4000" b="1">
              <a:solidFill>
                <a:srgbClr val="002060"/>
              </a:solidFill>
              <a:latin typeface="微软雅黑" panose="020b0503020204020204" pitchFamily="34" charset="-122"/>
              <a:ea typeface="微软雅黑" panose="020b0503020204020204" pitchFamily="34" charset="-122"/>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文本框 1"/>
          <p:cNvSpPr txBox="1"/>
          <p:nvPr/>
        </p:nvSpPr>
        <p:spPr>
          <a:xfrm>
            <a:off x="1788494" y="1501253"/>
            <a:ext cx="942982" cy="3046988"/>
          </a:xfrm>
          <a:prstGeom prst="rect">
            <a:avLst/>
          </a:prstGeom>
          <a:noFill/>
        </p:spPr>
        <p:txBody>
          <a:bodyPr wrap="square" rtlCol="0">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kumimoji="1" lang="zh-CN" altLang="en-US" sz="4800" smtClean="0">
                <a:solidFill>
                  <a:srgbClr val="2C3814"/>
                </a:solidFill>
                <a:cs typeface="+mn-ea"/>
                <a:sym typeface="+mn-lt"/>
              </a:rPr>
              <a:t>内容索引</a:t>
            </a:r>
            <a:endParaRPr kumimoji="1" lang="zh-CN" altLang="en-US" sz="4800">
              <a:solidFill>
                <a:srgbClr val="2C3814"/>
              </a:solidFill>
              <a:cs typeface="+mn-ea"/>
              <a:sym typeface="+mn-lt"/>
            </a:endParaRPr>
          </a:p>
        </p:txBody>
      </p:sp>
      <p:grpSp>
        <p:nvGrpSpPr>
          <p:cNvPr id="3" name="组合 2"/>
          <p:cNvGrpSpPr/>
          <p:nvPr/>
        </p:nvGrpSpPr>
        <p:grpSpPr>
          <a:xfrm>
            <a:off x="1378713" y="765997"/>
            <a:ext cx="1105802" cy="815646"/>
            <a:chOff x="-1604504" y="2147667"/>
            <a:chExt cx="3687215" cy="2719712"/>
          </a:xfrm>
        </p:grpSpPr>
        <p:cxnSp>
          <p:nvCxnSpPr>
            <p:cNvPr id="4" name="直接连接符 3"/>
            <p:cNvCxnSpPr/>
            <p:nvPr/>
          </p:nvCxnSpPr>
          <p:spPr>
            <a:xfrm flipH="1">
              <a:off x="-1604504" y="2687623"/>
              <a:ext cx="2592288" cy="2179756"/>
            </a:xfrm>
            <a:prstGeom prst="line">
              <a:avLst/>
            </a:prstGeom>
            <a:noFill/>
            <a:ln w="76200" cap="flat" cmpd="sng" algn="ctr">
              <a:solidFill>
                <a:schemeClr val="tx2">
                  <a:lumMod val="50000"/>
                </a:schemeClr>
              </a:solidFill>
              <a:prstDash val="solid"/>
            </a:ln>
            <a:effectLst/>
          </p:spPr>
        </p:cxnSp>
        <p:cxnSp>
          <p:nvCxnSpPr>
            <p:cNvPr id="5" name="直接连接符 4"/>
            <p:cNvCxnSpPr/>
            <p:nvPr/>
          </p:nvCxnSpPr>
          <p:spPr>
            <a:xfrm flipH="1">
              <a:off x="-509577" y="2147667"/>
              <a:ext cx="2592288" cy="2179756"/>
            </a:xfrm>
            <a:prstGeom prst="line">
              <a:avLst/>
            </a:prstGeom>
            <a:noFill/>
            <a:ln w="12700" cap="flat" cmpd="sng" algn="ctr">
              <a:solidFill>
                <a:schemeClr val="tx2">
                  <a:lumMod val="50000"/>
                </a:schemeClr>
              </a:solidFill>
              <a:prstDash val="solid"/>
            </a:ln>
            <a:effectLst/>
          </p:spPr>
        </p:cxnSp>
      </p:grpSp>
      <p:grpSp>
        <p:nvGrpSpPr>
          <p:cNvPr id="6" name="组合 5"/>
          <p:cNvGrpSpPr/>
          <p:nvPr/>
        </p:nvGrpSpPr>
        <p:grpSpPr>
          <a:xfrm flipH="1" flipV="1">
            <a:off x="1707083" y="4455838"/>
            <a:ext cx="1105803" cy="815646"/>
            <a:chOff x="-1604504" y="2147667"/>
            <a:chExt cx="3687215" cy="2719712"/>
          </a:xfrm>
        </p:grpSpPr>
        <p:cxnSp>
          <p:nvCxnSpPr>
            <p:cNvPr id="7" name="直接连接符 6"/>
            <p:cNvCxnSpPr/>
            <p:nvPr/>
          </p:nvCxnSpPr>
          <p:spPr>
            <a:xfrm flipH="1">
              <a:off x="-1604504" y="2687623"/>
              <a:ext cx="2592288" cy="2179756"/>
            </a:xfrm>
            <a:prstGeom prst="line">
              <a:avLst/>
            </a:prstGeom>
            <a:noFill/>
            <a:ln w="76200" cap="flat" cmpd="sng" algn="ctr">
              <a:solidFill>
                <a:sysClr val="windowText" lastClr="000000">
                  <a:lumMod val="85000"/>
                  <a:lumOff val="15000"/>
                </a:sysClr>
              </a:solidFill>
              <a:prstDash val="solid"/>
            </a:ln>
            <a:effectLst/>
          </p:spPr>
        </p:cxnSp>
        <p:cxnSp>
          <p:nvCxnSpPr>
            <p:cNvPr id="8" name="直接连接符 7"/>
            <p:cNvCxnSpPr/>
            <p:nvPr/>
          </p:nvCxnSpPr>
          <p:spPr>
            <a:xfrm flipH="1">
              <a:off x="-509577" y="2147667"/>
              <a:ext cx="2592288" cy="2179756"/>
            </a:xfrm>
            <a:prstGeom prst="line">
              <a:avLst/>
            </a:prstGeom>
            <a:noFill/>
            <a:ln w="12700" cap="flat" cmpd="sng" algn="ctr">
              <a:solidFill>
                <a:sysClr val="windowText" lastClr="000000">
                  <a:lumMod val="85000"/>
                  <a:lumOff val="15000"/>
                </a:sysClr>
              </a:solidFill>
              <a:prstDash val="solid"/>
            </a:ln>
            <a:effectLst/>
          </p:spPr>
        </p:cxnSp>
      </p:grpSp>
      <p:grpSp>
        <p:nvGrpSpPr>
          <p:cNvPr id="9" name="组合 8"/>
          <p:cNvGrpSpPr/>
          <p:nvPr/>
        </p:nvGrpSpPr>
        <p:grpSpPr>
          <a:xfrm>
            <a:off x="4764013" y="1054236"/>
            <a:ext cx="804581" cy="804581"/>
            <a:chOff x="3685832" y="623962"/>
            <a:chExt cx="739840" cy="739840"/>
          </a:xfrm>
        </p:grpSpPr>
        <p:sp>
          <p:nvSpPr>
            <p:cNvPr id="10" name="椭圆 9"/>
            <p:cNvSpPr/>
            <p:nvPr/>
          </p:nvSpPr>
          <p:spPr>
            <a:xfrm>
              <a:off x="3685832" y="623962"/>
              <a:ext cx="739840" cy="739840"/>
            </a:xfrm>
            <a:prstGeom prst="ellipse">
              <a:avLst/>
            </a:prstGeom>
            <a:gradFill flip="none" rotWithShape="1">
              <a:gsLst>
                <a:gs pos="0">
                  <a:srgbClr val="FFFFFF">
                    <a:lumMod val="95000"/>
                    <a:lumOff val="5000"/>
                  </a:srgbClr>
                </a:gs>
                <a:gs pos="0">
                  <a:srgbClr val="FFFFFF">
                    <a:lumMod val="75000"/>
                  </a:srgbClr>
                </a:gs>
                <a:gs pos="70000">
                  <a:srgbClr val="FAFAFA"/>
                </a:gs>
              </a:gsLst>
              <a:lin ang="8100000" scaled="1"/>
            </a:gradFill>
            <a:ln w="25400" cap="flat" cmpd="sng" algn="ctr">
              <a:solidFill>
                <a:srgbClr val="FFFFFF"/>
              </a:solidFill>
              <a:prstDash val="solid"/>
            </a:ln>
            <a:effectLst>
              <a:outerShdw blurRad="254000" dist="190500" dir="8100000" algn="tr" rotWithShape="0">
                <a:prstClr val="black">
                  <a:alpha val="15000"/>
                </a:prstClr>
              </a:outerShdw>
            </a:effectLst>
          </p:spPr>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1219200" eaLnBrk="1" fontAlgn="auto" latinLnBrk="0" hangingPunct="1">
                <a:lnSpc>
                  <a:spcPct val="100000"/>
                </a:lnSpc>
                <a:spcBef>
                  <a:spcPct val="0"/>
                </a:spcBef>
                <a:spcAft>
                  <a:spcPct val="0"/>
                </a:spcAft>
                <a:buClrTx/>
                <a:buSzTx/>
                <a:buFontTx/>
                <a:buNone/>
                <a:defRPr/>
              </a:pPr>
              <a:endParaRPr kumimoji="0" lang="zh-CN" altLang="en-US" sz="2135" b="0" i="0" u="none" strike="noStrike" kern="0" cap="none" spc="0" normalizeH="0" baseline="0" noProof="0" smtClean="0">
                <a:ln>
                  <a:noFill/>
                </a:ln>
                <a:solidFill>
                  <a:srgbClr val="E93F30"/>
                </a:solidFill>
                <a:effectLst/>
                <a:uLnTx/>
                <a:uFillTx/>
                <a:latin typeface="Arial" pitchFamily="34" charset="0"/>
              </a:endParaRPr>
            </a:p>
          </p:txBody>
        </p:sp>
        <p:sp>
          <p:nvSpPr>
            <p:cNvPr id="11" name="TextBox 7"/>
            <p:cNvSpPr txBox="1"/>
            <p:nvPr/>
          </p:nvSpPr>
          <p:spPr>
            <a:xfrm>
              <a:off x="3786929" y="743838"/>
              <a:ext cx="537648" cy="500090"/>
            </a:xfrm>
            <a:prstGeom prst="rect">
              <a:avLst/>
            </a:prstGeom>
            <a:noFill/>
          </p:spPr>
          <p:txBody>
            <a:bodyPr wrap="none" rtlCol="0" anchor="ct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1219200" eaLnBrk="1" fontAlgn="auto" latinLnBrk="0" hangingPunct="1">
                <a:lnSpc>
                  <a:spcPct val="100000"/>
                </a:lnSpc>
                <a:spcBef>
                  <a:spcPct val="0"/>
                </a:spcBef>
                <a:spcAft>
                  <a:spcPct val="0"/>
                </a:spcAft>
                <a:buClrTx/>
                <a:buSzTx/>
                <a:buFontTx/>
                <a:buNone/>
                <a:defRPr/>
              </a:pPr>
              <a:r>
                <a:rPr kumimoji="0" lang="en-US" altLang="zh-CN" sz="3735" b="0" i="0" u="none" strike="noStrike" kern="0" cap="none" spc="0" normalizeH="0" baseline="0" noProof="0" smtClean="0">
                  <a:ln>
                    <a:noFill/>
                  </a:ln>
                  <a:solidFill>
                    <a:srgbClr val="000000">
                      <a:lumMod val="65000"/>
                      <a:lumOff val="35000"/>
                    </a:srgbClr>
                  </a:solidFill>
                  <a:effectLst>
                    <a:innerShdw blurRad="63500" dist="50800" dir="18900000">
                      <a:prstClr val="black">
                        <a:alpha val="30000"/>
                      </a:prstClr>
                    </a:innerShdw>
                  </a:effectLst>
                  <a:uLnTx/>
                  <a:uFillTx/>
                  <a:latin typeface="Arial" pitchFamily="34" charset="0"/>
                </a:rPr>
                <a:t>01</a:t>
              </a:r>
              <a:endParaRPr kumimoji="0" lang="zh-CN" altLang="en-US" sz="3735" b="0" i="0" u="none" strike="noStrike" kern="0" cap="none" spc="0" normalizeH="0" baseline="0" noProof="0" smtClean="0">
                <a:ln>
                  <a:noFill/>
                </a:ln>
                <a:solidFill>
                  <a:srgbClr val="000000">
                    <a:lumMod val="65000"/>
                    <a:lumOff val="35000"/>
                  </a:srgbClr>
                </a:solidFill>
                <a:effectLst>
                  <a:innerShdw blurRad="63500" dist="50800" dir="18900000">
                    <a:prstClr val="black">
                      <a:alpha val="30000"/>
                    </a:prstClr>
                  </a:innerShdw>
                </a:effectLst>
                <a:uLnTx/>
                <a:uFillTx/>
                <a:latin typeface="Arial" pitchFamily="34" charset="0"/>
              </a:endParaRPr>
            </a:p>
          </p:txBody>
        </p:sp>
      </p:grpSp>
      <p:grpSp>
        <p:nvGrpSpPr>
          <p:cNvPr id="12" name="组合 11"/>
          <p:cNvGrpSpPr/>
          <p:nvPr/>
        </p:nvGrpSpPr>
        <p:grpSpPr>
          <a:xfrm>
            <a:off x="4764013" y="2620813"/>
            <a:ext cx="804581" cy="804581"/>
            <a:chOff x="3685832" y="1673493"/>
            <a:chExt cx="739840" cy="739840"/>
          </a:xfrm>
        </p:grpSpPr>
        <p:sp>
          <p:nvSpPr>
            <p:cNvPr id="13" name="椭圆 12"/>
            <p:cNvSpPr/>
            <p:nvPr/>
          </p:nvSpPr>
          <p:spPr>
            <a:xfrm>
              <a:off x="3685832" y="1673493"/>
              <a:ext cx="739840" cy="739840"/>
            </a:xfrm>
            <a:prstGeom prst="ellipse">
              <a:avLst/>
            </a:prstGeom>
            <a:gradFill flip="none" rotWithShape="1">
              <a:gsLst>
                <a:gs pos="0">
                  <a:srgbClr val="FFFFFF">
                    <a:lumMod val="95000"/>
                    <a:lumOff val="5000"/>
                  </a:srgbClr>
                </a:gs>
                <a:gs pos="0">
                  <a:srgbClr val="FFFFFF">
                    <a:lumMod val="75000"/>
                  </a:srgbClr>
                </a:gs>
                <a:gs pos="70000">
                  <a:srgbClr val="FAFAFA"/>
                </a:gs>
              </a:gsLst>
              <a:lin ang="8100000" scaled="1"/>
            </a:gradFill>
            <a:ln w="25400" cap="flat" cmpd="sng" algn="ctr">
              <a:solidFill>
                <a:srgbClr val="FFFFFF"/>
              </a:solidFill>
              <a:prstDash val="solid"/>
            </a:ln>
            <a:effectLst>
              <a:outerShdw blurRad="254000" dist="190500" dir="8100000" algn="tr" rotWithShape="0">
                <a:prstClr val="black">
                  <a:alpha val="15000"/>
                </a:prstClr>
              </a:outerShdw>
            </a:effectLst>
          </p:spPr>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1219200" eaLnBrk="1" fontAlgn="auto" latinLnBrk="0" hangingPunct="1">
                <a:lnSpc>
                  <a:spcPct val="100000"/>
                </a:lnSpc>
                <a:spcBef>
                  <a:spcPct val="0"/>
                </a:spcBef>
                <a:spcAft>
                  <a:spcPct val="0"/>
                </a:spcAft>
                <a:buClrTx/>
                <a:buSzTx/>
                <a:buFontTx/>
                <a:buNone/>
                <a:defRPr/>
              </a:pPr>
              <a:endParaRPr kumimoji="0" lang="zh-CN" altLang="en-US" sz="2135" b="0" i="0" u="none" strike="noStrike" kern="0" cap="none" spc="0" normalizeH="0" baseline="0" noProof="0" smtClean="0">
                <a:ln>
                  <a:noFill/>
                </a:ln>
                <a:solidFill>
                  <a:srgbClr val="3574A0"/>
                </a:solidFill>
                <a:effectLst/>
                <a:uLnTx/>
                <a:uFillTx/>
                <a:latin typeface="Arial" pitchFamily="34" charset="0"/>
              </a:endParaRPr>
            </a:p>
          </p:txBody>
        </p:sp>
        <p:sp>
          <p:nvSpPr>
            <p:cNvPr id="14" name="TextBox 10"/>
            <p:cNvSpPr txBox="1"/>
            <p:nvPr/>
          </p:nvSpPr>
          <p:spPr>
            <a:xfrm>
              <a:off x="3786931" y="1793369"/>
              <a:ext cx="537648" cy="500090"/>
            </a:xfrm>
            <a:prstGeom prst="rect">
              <a:avLst/>
            </a:prstGeom>
            <a:noFill/>
          </p:spPr>
          <p:txBody>
            <a:bodyPr wrap="none" rtlCol="0" anchor="ct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1219200" eaLnBrk="1" fontAlgn="auto" latinLnBrk="0" hangingPunct="1">
                <a:lnSpc>
                  <a:spcPct val="100000"/>
                </a:lnSpc>
                <a:spcBef>
                  <a:spcPct val="0"/>
                </a:spcBef>
                <a:spcAft>
                  <a:spcPct val="0"/>
                </a:spcAft>
                <a:buClrTx/>
                <a:buSzTx/>
                <a:buFontTx/>
                <a:buNone/>
                <a:defRPr/>
              </a:pPr>
              <a:r>
                <a:rPr kumimoji="0" lang="en-US" altLang="zh-CN" sz="3735" b="0" i="0" u="none" strike="noStrike" kern="0" cap="none" spc="0" normalizeH="0" baseline="0" noProof="0" smtClean="0">
                  <a:ln>
                    <a:noFill/>
                  </a:ln>
                  <a:solidFill>
                    <a:srgbClr val="000000">
                      <a:lumMod val="65000"/>
                      <a:lumOff val="35000"/>
                    </a:srgbClr>
                  </a:solidFill>
                  <a:effectLst>
                    <a:innerShdw blurRad="63500" dist="50800" dir="18900000">
                      <a:prstClr val="black">
                        <a:alpha val="30000"/>
                      </a:prstClr>
                    </a:innerShdw>
                  </a:effectLst>
                  <a:uLnTx/>
                  <a:uFillTx/>
                  <a:latin typeface="Arial" pitchFamily="34" charset="0"/>
                </a:rPr>
                <a:t>02</a:t>
              </a:r>
              <a:endParaRPr kumimoji="0" lang="zh-CN" altLang="en-US" sz="3735" b="0" i="0" u="none" strike="noStrike" kern="0" cap="none" spc="0" normalizeH="0" baseline="0" noProof="0" smtClean="0">
                <a:ln>
                  <a:noFill/>
                </a:ln>
                <a:solidFill>
                  <a:srgbClr val="000000">
                    <a:lumMod val="65000"/>
                    <a:lumOff val="35000"/>
                  </a:srgbClr>
                </a:solidFill>
                <a:effectLst>
                  <a:innerShdw blurRad="63500" dist="50800" dir="18900000">
                    <a:prstClr val="black">
                      <a:alpha val="30000"/>
                    </a:prstClr>
                  </a:innerShdw>
                </a:effectLst>
                <a:uLnTx/>
                <a:uFillTx/>
                <a:latin typeface="Arial" pitchFamily="34" charset="0"/>
              </a:endParaRPr>
            </a:p>
          </p:txBody>
        </p:sp>
      </p:grpSp>
      <p:grpSp>
        <p:nvGrpSpPr>
          <p:cNvPr id="15" name="组合 14"/>
          <p:cNvGrpSpPr/>
          <p:nvPr/>
        </p:nvGrpSpPr>
        <p:grpSpPr>
          <a:xfrm>
            <a:off x="4764013" y="4187389"/>
            <a:ext cx="804581" cy="804581"/>
            <a:chOff x="3685832" y="2723024"/>
            <a:chExt cx="739840" cy="739840"/>
          </a:xfrm>
        </p:grpSpPr>
        <p:sp>
          <p:nvSpPr>
            <p:cNvPr id="16" name="椭圆 15"/>
            <p:cNvSpPr/>
            <p:nvPr/>
          </p:nvSpPr>
          <p:spPr>
            <a:xfrm>
              <a:off x="3685832" y="2723024"/>
              <a:ext cx="739840" cy="739840"/>
            </a:xfrm>
            <a:prstGeom prst="ellipse">
              <a:avLst/>
            </a:prstGeom>
            <a:gradFill flip="none" rotWithShape="1">
              <a:gsLst>
                <a:gs pos="0">
                  <a:srgbClr val="FFFFFF">
                    <a:lumMod val="95000"/>
                    <a:lumOff val="5000"/>
                  </a:srgbClr>
                </a:gs>
                <a:gs pos="0">
                  <a:srgbClr val="FFFFFF">
                    <a:lumMod val="75000"/>
                  </a:srgbClr>
                </a:gs>
                <a:gs pos="70000">
                  <a:srgbClr val="FAFAFA"/>
                </a:gs>
              </a:gsLst>
              <a:lin ang="8100000" scaled="1"/>
            </a:gradFill>
            <a:ln w="19050" cap="flat" cmpd="sng" algn="ctr">
              <a:solidFill>
                <a:srgbClr val="FFFFFF"/>
              </a:solidFill>
              <a:prstDash val="solid"/>
            </a:ln>
            <a:effectLst>
              <a:outerShdw blurRad="254000" dist="190500" dir="8100000" algn="tr" rotWithShape="0">
                <a:prstClr val="black">
                  <a:alpha val="15000"/>
                </a:prstClr>
              </a:outerShdw>
            </a:effectLst>
          </p:spPr>
          <p:txBody>
            <a:bodyPr rtlCol="0" anchor="ct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1219200" eaLnBrk="1" fontAlgn="auto" latinLnBrk="0" hangingPunct="1">
                <a:lnSpc>
                  <a:spcPct val="100000"/>
                </a:lnSpc>
                <a:spcBef>
                  <a:spcPct val="0"/>
                </a:spcBef>
                <a:spcAft>
                  <a:spcPct val="0"/>
                </a:spcAft>
                <a:buClrTx/>
                <a:buSzTx/>
                <a:buFontTx/>
                <a:buNone/>
                <a:defRPr/>
              </a:pPr>
              <a:endParaRPr kumimoji="0" lang="zh-CN" altLang="en-US" sz="2135" b="0" i="0" u="none" strike="noStrike" kern="0" cap="none" spc="0" normalizeH="0" baseline="0" noProof="0" smtClean="0">
                <a:ln>
                  <a:noFill/>
                </a:ln>
                <a:solidFill>
                  <a:srgbClr val="3574A0"/>
                </a:solidFill>
                <a:effectLst/>
                <a:uLnTx/>
                <a:uFillTx/>
                <a:latin typeface="Arial" pitchFamily="34" charset="0"/>
              </a:endParaRPr>
            </a:p>
          </p:txBody>
        </p:sp>
        <p:sp>
          <p:nvSpPr>
            <p:cNvPr id="17" name="TextBox 13"/>
            <p:cNvSpPr txBox="1"/>
            <p:nvPr/>
          </p:nvSpPr>
          <p:spPr>
            <a:xfrm>
              <a:off x="3786929" y="2842900"/>
              <a:ext cx="537648" cy="500090"/>
            </a:xfrm>
            <a:prstGeom prst="rect">
              <a:avLst/>
            </a:prstGeom>
            <a:noFill/>
          </p:spPr>
          <p:txBody>
            <a:bodyPr wrap="none" rtlCol="0" anchor="ct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marL="0" marR="0" lvl="0" indent="0" algn="ctr" defTabSz="1219200" eaLnBrk="1" fontAlgn="auto" latinLnBrk="0" hangingPunct="1">
                <a:lnSpc>
                  <a:spcPct val="100000"/>
                </a:lnSpc>
                <a:spcBef>
                  <a:spcPct val="0"/>
                </a:spcBef>
                <a:spcAft>
                  <a:spcPct val="0"/>
                </a:spcAft>
                <a:buClrTx/>
                <a:buSzTx/>
                <a:buFontTx/>
                <a:buNone/>
                <a:defRPr/>
              </a:pPr>
              <a:r>
                <a:rPr kumimoji="0" lang="en-US" altLang="zh-CN" sz="3735" b="0" i="0" u="none" strike="noStrike" kern="0" cap="none" spc="0" normalizeH="0" baseline="0" noProof="0" smtClean="0">
                  <a:ln>
                    <a:noFill/>
                  </a:ln>
                  <a:solidFill>
                    <a:srgbClr val="000000">
                      <a:lumMod val="65000"/>
                      <a:lumOff val="35000"/>
                    </a:srgbClr>
                  </a:solidFill>
                  <a:effectLst>
                    <a:innerShdw blurRad="63500" dist="50800" dir="18900000">
                      <a:prstClr val="black">
                        <a:alpha val="30000"/>
                      </a:prstClr>
                    </a:innerShdw>
                  </a:effectLst>
                  <a:uLnTx/>
                  <a:uFillTx/>
                  <a:latin typeface="Arial" pitchFamily="34" charset="0"/>
                </a:rPr>
                <a:t>03</a:t>
              </a:r>
              <a:endParaRPr kumimoji="0" lang="zh-CN" altLang="en-US" sz="3735" b="0" i="0" u="none" strike="noStrike" kern="0" cap="none" spc="0" normalizeH="0" baseline="0" noProof="0" smtClean="0">
                <a:ln>
                  <a:noFill/>
                </a:ln>
                <a:solidFill>
                  <a:srgbClr val="000000">
                    <a:lumMod val="65000"/>
                    <a:lumOff val="35000"/>
                  </a:srgbClr>
                </a:solidFill>
                <a:effectLst>
                  <a:innerShdw blurRad="63500" dist="50800" dir="18900000">
                    <a:prstClr val="black">
                      <a:alpha val="30000"/>
                    </a:prstClr>
                  </a:innerShdw>
                </a:effectLst>
                <a:uLnTx/>
                <a:uFillTx/>
                <a:latin typeface="Arial" pitchFamily="34" charset="0"/>
              </a:endParaRPr>
            </a:p>
          </p:txBody>
        </p:sp>
      </p:grpSp>
      <p:sp>
        <p:nvSpPr>
          <p:cNvPr id="18" name="矩形 17"/>
          <p:cNvSpPr/>
          <p:nvPr/>
        </p:nvSpPr>
        <p:spPr>
          <a:xfrm>
            <a:off x="5678538" y="1146702"/>
            <a:ext cx="3615092" cy="502445"/>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defTabSz="1219200"/>
            <a:r>
              <a:rPr lang="zh-CN" altLang="en-US" sz="2665" b="1">
                <a:solidFill>
                  <a:srgbClr val="4D4D4D"/>
                </a:solidFill>
                <a:latin typeface="方正姚体" panose="02010601030101010101" charset="-122"/>
                <a:ea typeface="方正姚体" panose="02010601030101010101" charset="-122"/>
                <a:cs typeface="方正姚体" panose="02010601030101010101" charset="-122"/>
              </a:rPr>
              <a:t>强</a:t>
            </a:r>
            <a:r>
              <a:rPr lang="zh-CN" altLang="en-US" sz="2665" b="1" smtClean="0">
                <a:solidFill>
                  <a:srgbClr val="4D4D4D"/>
                </a:solidFill>
                <a:latin typeface="方正姚体" panose="02010601030101010101" charset="-122"/>
                <a:ea typeface="方正姚体" panose="02010601030101010101" charset="-122"/>
                <a:cs typeface="方正姚体" panose="02010601030101010101" charset="-122"/>
              </a:rPr>
              <a:t>基础</a:t>
            </a:r>
            <a:r>
              <a:rPr lang="zh-CN" altLang="en-US" sz="2665" b="1">
                <a:solidFill>
                  <a:srgbClr val="4D4D4D"/>
                </a:solidFill>
                <a:latin typeface="方正姚体" panose="02010601030101010101" charset="-122"/>
                <a:ea typeface="方正姚体" panose="02010601030101010101" charset="-122"/>
                <a:cs typeface="方正姚体" panose="02010601030101010101" charset="-122"/>
              </a:rPr>
              <a:t>　</a:t>
            </a:r>
            <a:r>
              <a:rPr lang="zh-CN" altLang="en-US" sz="2665" b="1" smtClean="0">
                <a:solidFill>
                  <a:srgbClr val="4D4D4D"/>
                </a:solidFill>
                <a:latin typeface="方正姚体" panose="02010601030101010101" charset="-122"/>
                <a:ea typeface="方正姚体" panose="02010601030101010101" charset="-122"/>
                <a:cs typeface="方正姚体" panose="02010601030101010101" charset="-122"/>
              </a:rPr>
              <a:t>学</a:t>
            </a:r>
            <a:r>
              <a:rPr lang="zh-CN" altLang="en-US" sz="2665" b="1">
                <a:solidFill>
                  <a:srgbClr val="4D4D4D"/>
                </a:solidFill>
                <a:latin typeface="方正姚体" panose="02010601030101010101" charset="-122"/>
                <a:ea typeface="方正姚体" panose="02010601030101010101" charset="-122"/>
                <a:cs typeface="方正姚体" panose="02010601030101010101" charset="-122"/>
              </a:rPr>
              <a:t>考回归教材</a:t>
            </a:r>
            <a:endParaRPr lang="zh-CN" altLang="en-US" sz="2665" b="1">
              <a:solidFill>
                <a:srgbClr val="4D4D4D"/>
              </a:solidFill>
              <a:latin typeface="方正姚体" panose="02010601030101010101" charset="-122"/>
              <a:ea typeface="方正姚体" panose="02010601030101010101" charset="-122"/>
              <a:cs typeface="方正姚体" panose="02010601030101010101" charset="-122"/>
            </a:endParaRPr>
          </a:p>
        </p:txBody>
      </p:sp>
      <p:sp>
        <p:nvSpPr>
          <p:cNvPr id="19" name="矩形 18"/>
          <p:cNvSpPr/>
          <p:nvPr/>
        </p:nvSpPr>
        <p:spPr>
          <a:xfrm>
            <a:off x="5678538" y="2731560"/>
            <a:ext cx="3615092" cy="502445"/>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defTabSz="1219200"/>
            <a:r>
              <a:rPr lang="zh-CN" altLang="en-US" sz="2665" b="1">
                <a:solidFill>
                  <a:srgbClr val="4D4D4D"/>
                </a:solidFill>
                <a:latin typeface="方正姚体" panose="02010601030101010101" charset="-122"/>
                <a:ea typeface="方正姚体" panose="02010601030101010101" charset="-122"/>
                <a:cs typeface="方正姚体" panose="02010601030101010101" charset="-122"/>
              </a:rPr>
              <a:t>研</a:t>
            </a:r>
            <a:r>
              <a:rPr lang="zh-CN" altLang="en-US" sz="2665" b="1" smtClean="0">
                <a:solidFill>
                  <a:srgbClr val="4D4D4D"/>
                </a:solidFill>
                <a:latin typeface="方正姚体" panose="02010601030101010101" charset="-122"/>
                <a:ea typeface="方正姚体" panose="02010601030101010101" charset="-122"/>
                <a:cs typeface="方正姚体" panose="02010601030101010101" charset="-122"/>
              </a:rPr>
              <a:t>考点</a:t>
            </a:r>
            <a:r>
              <a:rPr lang="zh-CN" altLang="en-US" sz="2665" b="1">
                <a:solidFill>
                  <a:srgbClr val="4D4D4D"/>
                </a:solidFill>
                <a:latin typeface="方正姚体" panose="02010601030101010101" charset="-122"/>
                <a:ea typeface="方正姚体" panose="02010601030101010101" charset="-122"/>
                <a:cs typeface="方正姚体" panose="02010601030101010101" charset="-122"/>
              </a:rPr>
              <a:t>　</a:t>
            </a:r>
            <a:r>
              <a:rPr lang="zh-CN" altLang="en-US" sz="2665" b="1" smtClean="0">
                <a:solidFill>
                  <a:srgbClr val="4D4D4D"/>
                </a:solidFill>
                <a:latin typeface="方正姚体" panose="02010601030101010101" charset="-122"/>
                <a:ea typeface="方正姚体" panose="02010601030101010101" charset="-122"/>
                <a:cs typeface="方正姚体" panose="02010601030101010101" charset="-122"/>
              </a:rPr>
              <a:t>主题</a:t>
            </a:r>
            <a:r>
              <a:rPr lang="zh-CN" altLang="en-US" sz="2665" b="1">
                <a:solidFill>
                  <a:srgbClr val="4D4D4D"/>
                </a:solidFill>
                <a:latin typeface="方正姚体" panose="02010601030101010101" charset="-122"/>
                <a:ea typeface="方正姚体" panose="02010601030101010101" charset="-122"/>
                <a:cs typeface="方正姚体" panose="02010601030101010101" charset="-122"/>
              </a:rPr>
              <a:t>精准突破</a:t>
            </a:r>
            <a:endParaRPr lang="zh-CN" altLang="en-US" sz="2665" b="1">
              <a:solidFill>
                <a:srgbClr val="4D4D4D"/>
              </a:solidFill>
              <a:latin typeface="方正姚体" panose="02010601030101010101" charset="-122"/>
              <a:ea typeface="方正姚体" panose="02010601030101010101" charset="-122"/>
              <a:cs typeface="方正姚体" panose="02010601030101010101" charset="-122"/>
            </a:endParaRPr>
          </a:p>
        </p:txBody>
      </p:sp>
      <p:sp>
        <p:nvSpPr>
          <p:cNvPr id="20" name="矩形 19"/>
          <p:cNvSpPr/>
          <p:nvPr/>
        </p:nvSpPr>
        <p:spPr>
          <a:xfrm>
            <a:off x="5678538" y="4316417"/>
            <a:ext cx="3615092" cy="502445"/>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defTabSz="1219200"/>
            <a:r>
              <a:rPr lang="zh-CN" altLang="en-US" sz="2665" b="1">
                <a:solidFill>
                  <a:srgbClr val="4D4D4D"/>
                </a:solidFill>
                <a:latin typeface="方正姚体" panose="02010601030101010101" charset="-122"/>
                <a:ea typeface="方正姚体" panose="02010601030101010101" charset="-122"/>
                <a:cs typeface="方正姚体" panose="02010601030101010101" charset="-122"/>
              </a:rPr>
              <a:t>练</a:t>
            </a:r>
            <a:r>
              <a:rPr lang="zh-CN" altLang="en-US" sz="2665" b="1" smtClean="0">
                <a:solidFill>
                  <a:srgbClr val="4D4D4D"/>
                </a:solidFill>
                <a:latin typeface="方正姚体" panose="02010601030101010101" charset="-122"/>
                <a:ea typeface="方正姚体" panose="02010601030101010101" charset="-122"/>
                <a:cs typeface="方正姚体" panose="02010601030101010101" charset="-122"/>
              </a:rPr>
              <a:t>经典</a:t>
            </a:r>
            <a:r>
              <a:rPr lang="zh-CN" altLang="en-US" sz="2665" b="1">
                <a:solidFill>
                  <a:srgbClr val="4D4D4D"/>
                </a:solidFill>
                <a:latin typeface="方正姚体" panose="02010601030101010101" charset="-122"/>
                <a:ea typeface="方正姚体" panose="02010601030101010101" charset="-122"/>
                <a:cs typeface="方正姚体" panose="02010601030101010101" charset="-122"/>
              </a:rPr>
              <a:t>　</a:t>
            </a:r>
            <a:r>
              <a:rPr lang="zh-CN" altLang="en-US" sz="2665" b="1" smtClean="0">
                <a:solidFill>
                  <a:srgbClr val="4D4D4D"/>
                </a:solidFill>
                <a:latin typeface="方正姚体" panose="02010601030101010101" charset="-122"/>
                <a:ea typeface="方正姚体" panose="02010601030101010101" charset="-122"/>
                <a:cs typeface="方正姚体" panose="02010601030101010101" charset="-122"/>
              </a:rPr>
              <a:t>素养</a:t>
            </a:r>
            <a:r>
              <a:rPr lang="zh-CN" altLang="en-US" sz="2665" b="1">
                <a:solidFill>
                  <a:srgbClr val="4D4D4D"/>
                </a:solidFill>
                <a:latin typeface="方正姚体" panose="02010601030101010101" charset="-122"/>
                <a:ea typeface="方正姚体" panose="02010601030101010101" charset="-122"/>
                <a:cs typeface="方正姚体" panose="02010601030101010101" charset="-122"/>
              </a:rPr>
              <a:t>强化提升</a:t>
            </a:r>
            <a:endParaRPr lang="zh-CN" altLang="en-US" sz="2665" b="1">
              <a:solidFill>
                <a:srgbClr val="4D4D4D"/>
              </a:solidFill>
              <a:latin typeface="方正姚体" panose="02010601030101010101" charset="-122"/>
              <a:ea typeface="方正姚体" panose="02010601030101010101" charset="-122"/>
              <a:cs typeface="方正姚体" panose="02010601030101010101" charset="-122"/>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2" name="表格 1"/>
          <p:cNvGraphicFramePr>
            <a:graphicFrameLocks noGrp="1" noChangeAspect="1"/>
          </p:cNvGraphicFramePr>
          <p:nvPr/>
        </p:nvGraphicFramePr>
        <p:xfrm>
          <a:off x="381000" y="511879"/>
          <a:ext cx="11430000" cy="4704357"/>
        </p:xfrm>
        <a:graphic>
          <a:graphicData uri="http://schemas.openxmlformats.org/drawingml/2006/table">
            <a:tbl>
              <a:tblPr firstRow="1" firstCol="1" bandRow="1"/>
              <a:tblGrid>
                <a:gridCol w="11430000"/>
              </a:tblGrid>
              <a:tr h="0">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0030101010101" pitchFamily="49" charset="-122"/>
                          <a:cs typeface="Times New Roman" panose="02020603050405020304" pitchFamily="18" charset="0"/>
                        </a:rPr>
                        <a:t>课程标准</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260301">
                <a:tc>
                  <a:txBody>
                    <a:bodyPr vert="horz" wrap="square"/>
                    <a:lstStyle/>
                    <a:p>
                      <a:pPr>
                        <a:lnSpc>
                          <a:spcPct val="120000"/>
                        </a:lnSpc>
                        <a:spcAft>
                          <a:spcPct val="0"/>
                        </a:spcAft>
                        <a:tabLst>
                          <a:tab pos="1188085"/>
                          <a:tab pos="2163445"/>
                          <a:tab pos="3142615"/>
                          <a:tab pos="4190365"/>
                        </a:tabLst>
                      </a:pPr>
                      <a:r>
                        <a:rPr lang="en-US" sz="28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1</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认识真理标准问题的讨论和中共十一届三中全会的历史意义</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2</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认识改革开放以来中国在各个领域取得的成就、综合国力及国际影响力的不断提高</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3</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认识</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一国两制</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对实现祖国完全统一的重大意义</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4</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认识邓小平理论对建设中国特色社会主义的重要指导意义</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认识</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三个代表</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重要思想是加强和改进党的建设、推进我国社会主义自我完善和发展的强大理论武器</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认识科学发展观是马克思主义关于发展的世界观和方法论的集中</a:t>
                      </a:r>
                      <a:r>
                        <a:rPr lang="zh-CN" sz="2800"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体现</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6675" marR="66675"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mc:Choice xmlns:p14="http://schemas.microsoft.com/office/powerpoint/2010/main" Requires="p14">
      <p:transition p14:dur="0"/>
    </mc:Choice>
    <mc:Fallback>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2" name="表格 1"/>
          <p:cNvGraphicFramePr>
            <a:graphicFrameLocks noGrp="1" noChangeAspect="1"/>
          </p:cNvGraphicFramePr>
          <p:nvPr/>
        </p:nvGraphicFramePr>
        <p:xfrm>
          <a:off x="381000" y="1021034"/>
          <a:ext cx="11430000" cy="3208066"/>
        </p:xfrm>
        <a:graphic>
          <a:graphicData uri="http://schemas.openxmlformats.org/drawingml/2006/table">
            <a:tbl>
              <a:tblPr firstRow="1" firstCol="1" bandRow="1"/>
              <a:tblGrid>
                <a:gridCol w="11430000"/>
              </a:tblGrid>
              <a:tr h="0">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0030101010101" pitchFamily="49" charset="-122"/>
                          <a:cs typeface="Times New Roman" panose="02020603050405020304" pitchFamily="18" charset="0"/>
                        </a:rPr>
                        <a:t>课程标准</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764010">
                <a:tc>
                  <a:txBody>
                    <a:bodyPr vert="horz" wrap="square"/>
                    <a:lstStyle/>
                    <a:p>
                      <a:pPr>
                        <a:lnSpc>
                          <a:spcPct val="120000"/>
                        </a:lnSpc>
                        <a:spcAft>
                          <a:spcPct val="0"/>
                        </a:spcAft>
                        <a:tabLst>
                          <a:tab pos="1188085"/>
                          <a:tab pos="2163445"/>
                          <a:tab pos="3142615"/>
                          <a:tab pos="4190365"/>
                        </a:tabLst>
                      </a:pPr>
                      <a:r>
                        <a:rPr lang="en-US" sz="2800" b="1" smtClean="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5</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认识中国特色社会主义进入新时代的重大意义</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认清我国发展新的历史方位。认识习近平新时代中国特色社会主义思想是全党全国人民为实现中华民族伟大复兴而奋斗的行动指南</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p>
                      <a:pPr>
                        <a:lnSpc>
                          <a:spcPct val="120000"/>
                        </a:lnSpc>
                        <a:spcAft>
                          <a:spcPct val="0"/>
                        </a:spcAft>
                        <a:tabLst>
                          <a:tab pos="1188085"/>
                          <a:tab pos="2163445"/>
                          <a:tab pos="3142615"/>
                          <a:tab pos="4190365"/>
                        </a:tabLst>
                      </a:pPr>
                      <a:r>
                        <a:rPr lang="en-US" sz="2800" b="1">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6</a:t>
                      </a:r>
                      <a:r>
                        <a:rPr lang="en-US"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a:t>
                      </a:r>
                      <a:r>
                        <a:rPr lang="zh-CN" sz="2800">
                          <a:solidFill>
                            <a:srgbClr val="000000"/>
                          </a:solidFill>
                          <a:effectLst/>
                          <a:latin typeface="Times New Roman" panose="02020603050405020304" pitchFamily="18" charset="0"/>
                          <a:ea typeface="宋体" panose="02010600030101010101" pitchFamily="2" charset="-122"/>
                          <a:cs typeface="Times New Roman" panose="02020603050405020304" pitchFamily="18" charset="0"/>
                        </a:rPr>
                        <a:t>形成对中国特色社会主义道路、理论体系、制度、文化的形成过程及意义的系统认识</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66675" marR="66675"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spTree>
  </p:cSld>
  <p:clrMapOvr>
    <a:masterClrMapping/>
  </p:clrMapOvr>
  <mc:AlternateContent>
    <mc:Choice xmlns:p14="http://schemas.microsoft.com/office/powerpoint/2010/main" Requires="p14">
      <p:transition p14:dur="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 name="表格 3"/>
          <p:cNvGraphicFramePr>
            <a:graphicFrameLocks noGrp="1" noChangeAspect="1"/>
          </p:cNvGraphicFramePr>
          <p:nvPr/>
        </p:nvGraphicFramePr>
        <p:xfrm>
          <a:off x="381000" y="198751"/>
          <a:ext cx="11430000" cy="6087746"/>
        </p:xfrm>
        <a:graphic>
          <a:graphicData uri="http://schemas.openxmlformats.org/drawingml/2006/table">
            <a:tbl>
              <a:tblPr firstRow="1" firstCol="1" bandRow="1"/>
              <a:tblGrid>
                <a:gridCol w="11430000"/>
              </a:tblGrid>
              <a:tr h="0">
                <a:tc>
                  <a:txBody>
                    <a:bodyPr vert="horz" wrap="square"/>
                    <a:lstStyle/>
                    <a:p>
                      <a:pPr>
                        <a:lnSpc>
                          <a:spcPct val="120000"/>
                        </a:lnSpc>
                        <a:spcAft>
                          <a:spcPct val="0"/>
                        </a:spcAft>
                        <a:tabLst>
                          <a:tab pos="1188085"/>
                          <a:tab pos="2163445"/>
                          <a:tab pos="3142615"/>
                          <a:tab pos="4190365"/>
                        </a:tabLst>
                      </a:pPr>
                      <a:r>
                        <a:rPr lang="zh-CN" sz="2800">
                          <a:solidFill>
                            <a:srgbClr val="000000"/>
                          </a:solidFill>
                          <a:effectLst/>
                          <a:latin typeface="Arial" pitchFamily="34" charset="0"/>
                          <a:ea typeface="黑体" panose="02010600030101010101" pitchFamily="49" charset="-122"/>
                          <a:cs typeface="Times New Roman" panose="02020603050405020304" pitchFamily="18" charset="0"/>
                        </a:rPr>
                        <a:t>凝练要点</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28575"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643690">
                <a:tc>
                  <a:txBody>
                    <a:bodyPr vert="horz" wrap="square"/>
                    <a:lstStyle/>
                    <a:p>
                      <a:pPr>
                        <a:lnSpc>
                          <a:spcPct val="120000"/>
                        </a:lnSpc>
                        <a:spcAft>
                          <a:spcPct val="0"/>
                        </a:spcAft>
                        <a:tabLst>
                          <a:tab pos="1188085"/>
                          <a:tab pos="2163445"/>
                          <a:tab pos="3142615"/>
                          <a:tab pos="4190365"/>
                        </a:tabLst>
                      </a:pPr>
                      <a:r>
                        <a:rPr lang="en-US" sz="2800">
                          <a:solidFill>
                            <a:srgbClr val="000000"/>
                          </a:solidFill>
                          <a:effectLst/>
                          <a:latin typeface="NEU-BZ-S92"/>
                          <a:ea typeface="方正书宋_GBK" panose="03000509000000000000" pitchFamily="65" charset="-122"/>
                          <a:cs typeface="Times New Roman" panose="02020603050405020304" pitchFamily="18" charset="0"/>
                        </a:rPr>
                        <a:t> </a:t>
                      </a:r>
                      <a:endParaRPr lang="zh-CN" sz="2800">
                        <a:solidFill>
                          <a:srgbClr val="000000"/>
                        </a:solidFill>
                        <a:effectLst/>
                        <a:latin typeface="NEU-BZ-S92"/>
                        <a:ea typeface="方正书宋_GBK" panose="03000509000000000000" pitchFamily="65" charset="-122"/>
                        <a:cs typeface="Times New Roman" panose="02020603050405020304" pitchFamily="18" charset="0"/>
                      </a:endParaRPr>
                    </a:p>
                  </a:txBody>
                  <a:tcPr marL="0" marR="0" marT="0" marB="0" anchor="ctr">
                    <a:lnL w="28575" cap="flat" cmpd="sng" algn="ctr">
                      <a:solidFill>
                        <a:srgbClr val="000000"/>
                      </a:solidFill>
                      <a:prstDash val="solid"/>
                      <a:round/>
                      <a:headEnd type="none" w="med" len="med"/>
                      <a:tailEnd type="none" w="med" len="med"/>
                    </a:lnL>
                    <a:lnR w="2857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28575" cap="flat" cmpd="sng" algn="ctr">
                      <a:solidFill>
                        <a:srgbClr val="000000"/>
                      </a:solidFill>
                      <a:prstDash val="solid"/>
                      <a:round/>
                      <a:headEnd type="none" w="med" len="med"/>
                      <a:tailEnd type="none" w="med" len="med"/>
                    </a:lnB>
                  </a:tcPr>
                </a:tc>
              </a:tr>
            </a:tbl>
          </a:graphicData>
        </a:graphic>
      </p:graphicFrame>
      <p:pic>
        <p:nvPicPr>
          <p:cNvPr id="5" name="MLKXZ180.eps"/>
          <p:cNvPicPr>
            <a:picLocks noChangeAspect="1"/>
          </p:cNvPicPr>
          <p:nvPr/>
        </p:nvPicPr>
        <p:blipFill>
          <a:blip r:embed="rId2">
            <a:clrChange>
              <a:clrFrom>
                <a:srgbClr val="FFFFFF"/>
              </a:clrFrom>
              <a:clrTo>
                <a:srgbClr val="FFFFFF">
                  <a:alpha val="0"/>
                </a:srgbClr>
              </a:clrTo>
            </a:clrChange>
          </a:blip>
          <a:stretch>
            <a:fillRect/>
          </a:stretch>
        </p:blipFill>
        <p:spPr>
          <a:xfrm>
            <a:off x="2307377" y="847004"/>
            <a:ext cx="7577247" cy="5177211"/>
          </a:xfrm>
          <a:prstGeom prst="rect">
            <a:avLst/>
          </a:prstGeom>
        </p:spPr>
      </p:pic>
    </p:spTree>
  </p:cSld>
  <p:clrMapOvr>
    <a:masterClrMapping/>
  </p:clrMapOvr>
  <mc:AlternateContent>
    <mc:Choice xmlns:p14="http://schemas.microsoft.com/office/powerpoint/2010/main" Requires="p14">
      <p:transition p14:dur="0"/>
    </mc:Choice>
    <mc:Fallback>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 name="矩形 12"/>
          <p:cNvSpPr/>
          <p:nvPr/>
        </p:nvSpPr>
        <p:spPr>
          <a:xfrm>
            <a:off x="1205" y="2239767"/>
            <a:ext cx="12206328" cy="2007034"/>
          </a:xfrm>
          <a:prstGeom prst="rect">
            <a:avLst/>
          </a:prstGeom>
          <a:solidFill>
            <a:schemeClr val="bg1">
              <a:alpha val="41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sz="2800"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sz="2800"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sz="2800"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sz="2800" kern="1200">
                <a:solidFill>
                  <a:srgbClr val="FFFFFF"/>
                </a:solidFill>
                <a:latin typeface="Calibri"/>
                <a:ea typeface="宋体" panose="02010600030101010101" pitchFamily="2" charset="-122"/>
                <a:cs typeface="+mn-cs"/>
              </a:defRPr>
            </a:lvl5pPr>
            <a:lvl6pPr marL="2286000" algn="l" defTabSz="914400" rtl="0" eaLnBrk="1" latinLnBrk="0" hangingPunct="1">
              <a:defRPr sz="2800" kern="1200">
                <a:solidFill>
                  <a:srgbClr val="FFFFFF"/>
                </a:solidFill>
                <a:latin typeface="Calibri"/>
                <a:ea typeface="宋体" panose="02010600030101010101" pitchFamily="2" charset="-122"/>
                <a:cs typeface="+mn-cs"/>
              </a:defRPr>
            </a:lvl6pPr>
            <a:lvl7pPr marL="2743200" algn="l" defTabSz="914400" rtl="0" eaLnBrk="1" latinLnBrk="0" hangingPunct="1">
              <a:defRPr sz="2800" kern="1200">
                <a:solidFill>
                  <a:srgbClr val="FFFFFF"/>
                </a:solidFill>
                <a:latin typeface="Calibri"/>
                <a:ea typeface="宋体" panose="02010600030101010101" pitchFamily="2" charset="-122"/>
                <a:cs typeface="+mn-cs"/>
              </a:defRPr>
            </a:lvl7pPr>
            <a:lvl8pPr marL="3200400" algn="l" defTabSz="914400" rtl="0" eaLnBrk="1" latinLnBrk="0" hangingPunct="1">
              <a:defRPr sz="2800" kern="1200">
                <a:solidFill>
                  <a:srgbClr val="FFFFFF"/>
                </a:solidFill>
                <a:latin typeface="Calibri"/>
                <a:ea typeface="宋体" panose="02010600030101010101" pitchFamily="2" charset="-122"/>
                <a:cs typeface="+mn-cs"/>
              </a:defRPr>
            </a:lvl8pPr>
            <a:lvl9pPr marL="3657600" algn="l" defTabSz="914400" rtl="0" eaLnBrk="1" latinLnBrk="0" hangingPunct="1">
              <a:defRPr sz="2800" kern="1200">
                <a:solidFill>
                  <a:srgbClr val="FFFFFF"/>
                </a:solidFill>
                <a:latin typeface="Calibri"/>
                <a:ea typeface="宋体" panose="02010600030101010101" pitchFamily="2" charset="-122"/>
                <a:cs typeface="+mn-cs"/>
              </a:defRPr>
            </a:lvl9pPr>
          </a:lstStyle>
          <a:p>
            <a:pPr algn="ctr"/>
            <a:endParaRPr lang="zh-CN" altLang="en-US"/>
          </a:p>
        </p:txBody>
      </p:sp>
      <p:sp>
        <p:nvSpPr>
          <p:cNvPr id="14" name="矩形 13"/>
          <p:cNvSpPr/>
          <p:nvPr/>
        </p:nvSpPr>
        <p:spPr>
          <a:xfrm>
            <a:off x="1" y="2365812"/>
            <a:ext cx="12207532" cy="1766190"/>
          </a:xfrm>
          <a:prstGeom prst="rect">
            <a:avLst/>
          </a:prstGeom>
          <a:solidFill>
            <a:srgbClr val="159470">
              <a:alpha val="84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sz="2800"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sz="2800"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sz="2800"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sz="2800" kern="1200">
                <a:solidFill>
                  <a:srgbClr val="FFFFFF"/>
                </a:solidFill>
                <a:latin typeface="Calibri"/>
                <a:ea typeface="宋体" panose="02010600030101010101" pitchFamily="2" charset="-122"/>
                <a:cs typeface="+mn-cs"/>
              </a:defRPr>
            </a:lvl5pPr>
            <a:lvl6pPr marL="2286000" algn="l" defTabSz="914400" rtl="0" eaLnBrk="1" latinLnBrk="0" hangingPunct="1">
              <a:defRPr sz="2800" kern="1200">
                <a:solidFill>
                  <a:srgbClr val="FFFFFF"/>
                </a:solidFill>
                <a:latin typeface="Calibri"/>
                <a:ea typeface="宋体" panose="02010600030101010101" pitchFamily="2" charset="-122"/>
                <a:cs typeface="+mn-cs"/>
              </a:defRPr>
            </a:lvl6pPr>
            <a:lvl7pPr marL="2743200" algn="l" defTabSz="914400" rtl="0" eaLnBrk="1" latinLnBrk="0" hangingPunct="1">
              <a:defRPr sz="2800" kern="1200">
                <a:solidFill>
                  <a:srgbClr val="FFFFFF"/>
                </a:solidFill>
                <a:latin typeface="Calibri"/>
                <a:ea typeface="宋体" panose="02010600030101010101" pitchFamily="2" charset="-122"/>
                <a:cs typeface="+mn-cs"/>
              </a:defRPr>
            </a:lvl7pPr>
            <a:lvl8pPr marL="3200400" algn="l" defTabSz="914400" rtl="0" eaLnBrk="1" latinLnBrk="0" hangingPunct="1">
              <a:defRPr sz="2800" kern="1200">
                <a:solidFill>
                  <a:srgbClr val="FFFFFF"/>
                </a:solidFill>
                <a:latin typeface="Calibri"/>
                <a:ea typeface="宋体" panose="02010600030101010101" pitchFamily="2" charset="-122"/>
                <a:cs typeface="+mn-cs"/>
              </a:defRPr>
            </a:lvl8pPr>
            <a:lvl9pPr marL="3657600" algn="l" defTabSz="914400" rtl="0" eaLnBrk="1" latinLnBrk="0" hangingPunct="1">
              <a:defRPr sz="2800" kern="1200">
                <a:solidFill>
                  <a:srgbClr val="FFFFFF"/>
                </a:solidFill>
                <a:latin typeface="Calibri"/>
                <a:ea typeface="宋体" panose="02010600030101010101" pitchFamily="2" charset="-122"/>
                <a:cs typeface="+mn-cs"/>
              </a:defRPr>
            </a:lvl9pPr>
          </a:lstStyle>
          <a:p>
            <a:pPr algn="ctr"/>
            <a:endParaRPr lang="zh-CN" altLang="en-US"/>
          </a:p>
        </p:txBody>
      </p:sp>
      <p:sp>
        <p:nvSpPr>
          <p:cNvPr id="15" name="TextBox 19"/>
          <p:cNvSpPr txBox="1"/>
          <p:nvPr/>
        </p:nvSpPr>
        <p:spPr>
          <a:xfrm>
            <a:off x="0" y="2874278"/>
            <a:ext cx="12207533" cy="684803"/>
          </a:xfrm>
          <a:prstGeom prst="rect">
            <a:avLst/>
          </a:prstGeom>
          <a:noFill/>
        </p:spPr>
        <p:txBody>
          <a:bodyPr wrap="square" lIns="68580" tIns="34290" rIns="68580" bIns="34290" rtlCol="0">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en-US" altLang="zh-CN" sz="4000" b="1" smtClean="0">
                <a:solidFill>
                  <a:schemeClr val="bg1"/>
                </a:solidFill>
                <a:latin typeface="方正姚体" panose="02010601030101010101" charset="-122"/>
                <a:ea typeface="方正姚体" panose="02010601030101010101" charset="-122"/>
                <a:cs typeface="方正姚体" panose="02010601030101010101" charset="-122"/>
                <a:sym typeface="+mn-ea"/>
              </a:rPr>
              <a:t>1</a:t>
            </a:r>
            <a:r>
              <a:rPr lang="zh-CN" altLang="en-US" sz="4000" b="1" smtClean="0">
                <a:solidFill>
                  <a:schemeClr val="bg1"/>
                </a:solidFill>
                <a:latin typeface="方正姚体" panose="02010601030101010101" charset="-122"/>
                <a:ea typeface="方正姚体" panose="02010601030101010101" charset="-122"/>
                <a:cs typeface="方正姚体" panose="02010601030101010101" charset="-122"/>
                <a:sym typeface="+mn-ea"/>
              </a:rPr>
              <a:t>强</a:t>
            </a:r>
            <a:r>
              <a:rPr lang="zh-CN" altLang="en-US" sz="4000" b="1">
                <a:solidFill>
                  <a:schemeClr val="bg1"/>
                </a:solidFill>
                <a:latin typeface="方正姚体" panose="02010601030101010101" charset="-122"/>
                <a:ea typeface="方正姚体" panose="02010601030101010101" charset="-122"/>
                <a:cs typeface="方正姚体" panose="02010601030101010101" charset="-122"/>
                <a:sym typeface="+mn-ea"/>
              </a:rPr>
              <a:t>基础　学考回归教材</a:t>
            </a:r>
            <a:endParaRPr lang="zh-CN" altLang="en-US" sz="4000" b="1">
              <a:solidFill>
                <a:schemeClr val="bg1"/>
              </a:solidFill>
              <a:latin typeface="方正姚体" panose="02010601030101010101" charset="-122"/>
              <a:ea typeface="方正姚体" panose="02010601030101010101" charset="-122"/>
              <a:cs typeface="方正姚体" panose="02010601030101010101" charset="-122"/>
              <a:sym typeface="+mn-ea"/>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954954"/>
            <a:ext cx="11430000" cy="2813655"/>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Arial" pitchFamily="34" charset="0"/>
                <a:ea typeface="黑体" panose="02010600030101010101" pitchFamily="49" charset="-122"/>
                <a:cs typeface="Times New Roman" panose="02020603050405020304" pitchFamily="18" charset="0"/>
              </a:rPr>
              <a:t>一、中国特色社会主义的开创与发展</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一</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伟大的历史转折</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1</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中共十一届三中全会</a:t>
            </a:r>
            <a:r>
              <a:rPr lang="en-US" altLang="zh-CN">
                <a:solidFill>
                  <a:srgbClr val="000000"/>
                </a:solidFill>
                <a:cs typeface="Times New Roman" panose="02020603050405020304" pitchFamily="18" charset="0"/>
              </a:rPr>
              <a:t>(</a:t>
            </a:r>
            <a:r>
              <a:rPr lang="en-US" altLang="zh-CN" b="1">
                <a:solidFill>
                  <a:srgbClr val="000000"/>
                </a:solidFill>
                <a:cs typeface="Times New Roman" panose="02020603050405020304" pitchFamily="18" charset="0"/>
              </a:rPr>
              <a:t>1978</a:t>
            </a:r>
            <a:r>
              <a:rPr lang="zh-CN" altLang="zh-CN">
                <a:solidFill>
                  <a:srgbClr val="000000"/>
                </a:solidFill>
                <a:latin typeface="Arial" pitchFamily="34" charset="0"/>
                <a:ea typeface="黑体" panose="02010600030101010101" pitchFamily="49" charset="-122"/>
                <a:cs typeface="Times New Roman" panose="02020603050405020304" pitchFamily="18" charset="0"/>
              </a:rPr>
              <a:t>年</a:t>
            </a:r>
            <a:r>
              <a:rPr lang="en-US" altLang="zh-CN" b="1">
                <a:solidFill>
                  <a:srgbClr val="000000"/>
                </a:solidFill>
                <a:cs typeface="Times New Roman" panose="02020603050405020304" pitchFamily="18" charset="0"/>
              </a:rPr>
              <a:t>12</a:t>
            </a:r>
            <a:r>
              <a:rPr lang="zh-CN" altLang="zh-CN">
                <a:solidFill>
                  <a:srgbClr val="000000"/>
                </a:solidFill>
                <a:latin typeface="Arial" pitchFamily="34" charset="0"/>
                <a:ea typeface="黑体" panose="02010600030101010101" pitchFamily="49" charset="-122"/>
                <a:cs typeface="Times New Roman" panose="02020603050405020304" pitchFamily="18" charset="0"/>
              </a:rPr>
              <a:t>月</a:t>
            </a:r>
            <a:r>
              <a:rPr lang="en-US" altLang="zh-CN">
                <a:solidFill>
                  <a:srgbClr val="000000"/>
                </a:solidFill>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(1)</a:t>
            </a:r>
            <a:r>
              <a:rPr lang="zh-CN" altLang="zh-CN">
                <a:solidFill>
                  <a:srgbClr val="000000"/>
                </a:solidFill>
                <a:cs typeface="Times New Roman" panose="02020603050405020304" pitchFamily="18" charset="0"/>
              </a:rPr>
              <a:t>背景</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真理标准问题的讨论重新确立了实事求是的马克思主义思想路线</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成为拨乱反正和改革开放的思想先导。</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710909"/>
            <a:ext cx="11430000" cy="4013406"/>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a:t>
            </a:r>
            <a:r>
              <a:rPr lang="zh-CN" altLang="zh-CN">
                <a:solidFill>
                  <a:srgbClr val="000000"/>
                </a:solidFill>
                <a:cs typeface="Times New Roman" panose="02020603050405020304" pitchFamily="18" charset="0"/>
              </a:rPr>
              <a:t>内容</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①</a:t>
            </a:r>
            <a:r>
              <a:rPr lang="zh-CN" altLang="zh-CN">
                <a:solidFill>
                  <a:srgbClr val="000000"/>
                </a:solidFill>
                <a:cs typeface="Times New Roman" panose="02020603050405020304" pitchFamily="18" charset="0"/>
              </a:rPr>
              <a:t>决定停止使用</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以阶级斗争为纲</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的错误口号</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作出把全党工作着重点转移到</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上来、实行</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的历史性决策。</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②</a:t>
            </a:r>
            <a:r>
              <a:rPr lang="zh-CN" altLang="zh-CN">
                <a:solidFill>
                  <a:srgbClr val="000000"/>
                </a:solidFill>
                <a:cs typeface="Times New Roman" panose="02020603050405020304" pitchFamily="18" charset="0"/>
              </a:rPr>
              <a:t>重新确立了党的思想路线、政治路线和组织路线</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恢复了党</a:t>
            </a:r>
            <a:r>
              <a:rPr lang="zh-CN" altLang="zh-CN" smtClean="0">
                <a:solidFill>
                  <a:srgbClr val="000000"/>
                </a:solidFill>
                <a:cs typeface="Times New Roman" panose="02020603050405020304" pitchFamily="18" charset="0"/>
              </a:rPr>
              <a:t>的</a:t>
            </a:r>
            <a:endParaRPr lang="en-US" altLang="zh-CN" smtClean="0">
              <a:solidFill>
                <a:srgbClr val="000000"/>
              </a:solidFill>
              <a:cs typeface="Times New Roman" panose="02020603050405020304" pitchFamily="18" charset="0"/>
            </a:endParaRPr>
          </a:p>
          <a:p>
            <a:pPr>
              <a:lnSpc>
                <a:spcPct val="130000"/>
              </a:lnSpc>
              <a:spcAft>
                <a:spcPct val="0"/>
              </a:spcAft>
              <a:tabLst>
                <a:tab pos="1188085"/>
                <a:tab pos="2163445"/>
                <a:tab pos="3142615"/>
                <a:tab pos="4190365"/>
              </a:tabLst>
            </a:pP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的优良传统。</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(3)</a:t>
            </a:r>
            <a:r>
              <a:rPr lang="zh-CN" altLang="zh-CN">
                <a:solidFill>
                  <a:srgbClr val="000000"/>
                </a:solidFill>
                <a:cs typeface="Times New Roman" panose="02020603050405020304" pitchFamily="18" charset="0"/>
              </a:rPr>
              <a:t>意义</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具有深远意义的伟大转折</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开启了改革开放</a:t>
            </a:r>
            <a:r>
              <a:rPr lang="zh-CN" altLang="zh-CN" smtClean="0">
                <a:solidFill>
                  <a:srgbClr val="000000"/>
                </a:solidFill>
                <a:cs typeface="Times New Roman" panose="02020603050405020304" pitchFamily="18" charset="0"/>
              </a:rPr>
              <a:t>和</a:t>
            </a:r>
            <a:r>
              <a:rPr lang="zh-CN" altLang="zh-CN" u="sng">
                <a:solidFill>
                  <a:srgbClr val="000000"/>
                </a:solidFill>
                <a:uFill>
                  <a:solidFill>
                    <a:srgbClr val="000000"/>
                  </a:solidFill>
                </a:uFill>
                <a:cs typeface="Times New Roman" panose="02020603050405020304" pitchFamily="18" charset="0"/>
              </a:rPr>
              <a:t>　　　　　　　</a:t>
            </a:r>
            <a:r>
              <a:rPr lang="en-US" altLang="zh-CN" u="sng" smtClean="0">
                <a:solidFill>
                  <a:srgbClr val="000000"/>
                </a:solidFill>
                <a:uFill>
                  <a:solidFill>
                    <a:srgbClr val="000000"/>
                  </a:solidFill>
                </a:uFill>
                <a:cs typeface="Times New Roman" panose="02020603050405020304" pitchFamily="18" charset="0"/>
              </a:rPr>
              <a:t>   </a:t>
            </a:r>
            <a:r>
              <a:rPr lang="zh-CN" altLang="zh-CN" smtClean="0">
                <a:solidFill>
                  <a:srgbClr val="000000"/>
                </a:solidFill>
                <a:cs typeface="Times New Roman" panose="02020603050405020304" pitchFamily="18" charset="0"/>
              </a:rPr>
              <a:t>建设</a:t>
            </a:r>
            <a:r>
              <a:rPr lang="zh-CN" altLang="zh-CN">
                <a:solidFill>
                  <a:srgbClr val="000000"/>
                </a:solidFill>
                <a:cs typeface="Times New Roman" panose="02020603050405020304" pitchFamily="18" charset="0"/>
              </a:rPr>
              <a:t>新时期。</a:t>
            </a:r>
            <a:r>
              <a:rPr lang="en-US" altLang="zh-CN">
                <a:solidFill>
                  <a:srgbClr val="000000"/>
                </a:solidFill>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1592685" y="1868526"/>
            <a:ext cx="3416320"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社会主义现代化建设</a:t>
            </a:r>
            <a:endParaRPr lang="zh-CN" altLang="en-US"/>
          </a:p>
        </p:txBody>
      </p:sp>
      <p:sp>
        <p:nvSpPr>
          <p:cNvPr id="4" name="矩形 3"/>
          <p:cNvSpPr/>
          <p:nvPr/>
        </p:nvSpPr>
        <p:spPr>
          <a:xfrm>
            <a:off x="7290966" y="1878917"/>
            <a:ext cx="1620957"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改革开放</a:t>
            </a:r>
            <a:endParaRPr lang="zh-CN" altLang="en-US"/>
          </a:p>
        </p:txBody>
      </p:sp>
      <p:sp>
        <p:nvSpPr>
          <p:cNvPr id="5" name="矩形 4"/>
          <p:cNvSpPr/>
          <p:nvPr/>
        </p:nvSpPr>
        <p:spPr>
          <a:xfrm>
            <a:off x="793758" y="2974188"/>
            <a:ext cx="1980029"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民主集中制</a:t>
            </a:r>
            <a:endParaRPr lang="zh-CN" altLang="en-US"/>
          </a:p>
        </p:txBody>
      </p:sp>
      <p:sp>
        <p:nvSpPr>
          <p:cNvPr id="6" name="矩形 5"/>
          <p:cNvSpPr/>
          <p:nvPr/>
        </p:nvSpPr>
        <p:spPr>
          <a:xfrm>
            <a:off x="8529202" y="3524253"/>
            <a:ext cx="2698175"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社会主义现代化</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randombar(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4"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randombar(horizontal)">
                                      <p:cBhvr>
                                        <p:cTn id="2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53542"/>
            <a:ext cx="11430000" cy="6753900"/>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2</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平反冤假错案</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按照实事求是、有错必纠的原则加快平反冤假错案的步伐。</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3</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中共十一届六中全会</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(1)</a:t>
            </a:r>
            <a:r>
              <a:rPr lang="zh-CN" altLang="zh-CN">
                <a:solidFill>
                  <a:srgbClr val="000000"/>
                </a:solidFill>
                <a:cs typeface="Times New Roman" panose="02020603050405020304" pitchFamily="18" charset="0"/>
              </a:rPr>
              <a:t>时间</a:t>
            </a:r>
            <a:r>
              <a:rPr lang="en-US" altLang="zh-CN">
                <a:solidFill>
                  <a:srgbClr val="000000"/>
                </a:solidFill>
                <a:cs typeface="Times New Roman" panose="02020603050405020304" pitchFamily="18" charset="0"/>
              </a:rPr>
              <a:t>:</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年</a:t>
            </a:r>
            <a:r>
              <a:rPr lang="en-US" altLang="zh-CN">
                <a:solidFill>
                  <a:srgbClr val="000000"/>
                </a:solidFill>
                <a:cs typeface="Times New Roman" panose="02020603050405020304" pitchFamily="18" charset="0"/>
              </a:rPr>
              <a:t>6</a:t>
            </a:r>
            <a:r>
              <a:rPr lang="zh-CN" altLang="zh-CN">
                <a:solidFill>
                  <a:srgbClr val="000000"/>
                </a:solidFill>
                <a:cs typeface="Times New Roman" panose="02020603050405020304" pitchFamily="18" charset="0"/>
              </a:rPr>
              <a:t>月。</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a:t>
            </a:r>
            <a:r>
              <a:rPr lang="zh-CN" altLang="zh-CN">
                <a:solidFill>
                  <a:srgbClr val="000000"/>
                </a:solidFill>
                <a:cs typeface="Times New Roman" panose="02020603050405020304" pitchFamily="18" charset="0"/>
              </a:rPr>
              <a:t>内容</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审议和通过了《关于建国以来党的若干历史问题的决议》。</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(3)</a:t>
            </a:r>
            <a:r>
              <a:rPr lang="zh-CN" altLang="zh-CN">
                <a:solidFill>
                  <a:srgbClr val="000000"/>
                </a:solidFill>
                <a:cs typeface="Times New Roman" panose="02020603050405020304" pitchFamily="18" charset="0"/>
              </a:rPr>
              <a:t>意义</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科学总结了中华人民共和国成立以来社会主义革命和建设的历史经验</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对统一全党思想</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开展改革开放新的伟大革命</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打下了重要的思想基础。</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4</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修订宪法</a:t>
            </a:r>
            <a:r>
              <a:rPr lang="en-US" altLang="zh-CN">
                <a:solidFill>
                  <a:srgbClr val="000000"/>
                </a:solidFill>
                <a:cs typeface="Times New Roman" panose="02020603050405020304" pitchFamily="18" charset="0"/>
              </a:rPr>
              <a:t>:1982</a:t>
            </a:r>
            <a:r>
              <a:rPr lang="zh-CN" altLang="zh-CN">
                <a:solidFill>
                  <a:srgbClr val="000000"/>
                </a:solidFill>
                <a:cs typeface="Times New Roman" panose="02020603050405020304" pitchFamily="18" charset="0"/>
              </a:rPr>
              <a:t>年底</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五届全国人大五次会议通过了新修改的《</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》。这部宪法增加了适应改革开放和社会主义现代化建设的新规定</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标志着我国社会主义</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建设进入新的阶段。</a:t>
            </a:r>
            <a:r>
              <a:rPr lang="en-US" altLang="zh-CN">
                <a:solidFill>
                  <a:srgbClr val="000000"/>
                </a:solidFill>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1748003" y="1795791"/>
            <a:ext cx="902811"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en-US" altLang="zh-CN">
                <a:solidFill>
                  <a:srgbClr val="FF0000"/>
                </a:solidFill>
              </a:rPr>
              <a:t>1981</a:t>
            </a:r>
            <a:endParaRPr lang="zh-CN" altLang="en-US"/>
          </a:p>
        </p:txBody>
      </p:sp>
      <p:sp>
        <p:nvSpPr>
          <p:cNvPr id="4" name="矩形 3"/>
          <p:cNvSpPr/>
          <p:nvPr/>
        </p:nvSpPr>
        <p:spPr>
          <a:xfrm>
            <a:off x="880308" y="5110489"/>
            <a:ext cx="3416320"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中华人民共和国宪法</a:t>
            </a:r>
            <a:endParaRPr lang="zh-CN" altLang="en-US"/>
          </a:p>
        </p:txBody>
      </p:sp>
      <p:sp>
        <p:nvSpPr>
          <p:cNvPr id="5" name="矩形 4"/>
          <p:cNvSpPr/>
          <p:nvPr/>
        </p:nvSpPr>
        <p:spPr>
          <a:xfrm>
            <a:off x="7363703" y="5644100"/>
            <a:ext cx="1620957"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民主政治</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randombar(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197760"/>
            <a:ext cx="11430000" cy="5614422"/>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二</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改革开放进程</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1</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开始实施</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(1)</a:t>
            </a:r>
            <a:r>
              <a:rPr lang="zh-CN" altLang="zh-CN">
                <a:solidFill>
                  <a:srgbClr val="000000"/>
                </a:solidFill>
                <a:cs typeface="Times New Roman" panose="02020603050405020304" pitchFamily="18" charset="0"/>
              </a:rPr>
              <a:t>对内改革</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①</a:t>
            </a:r>
            <a:r>
              <a:rPr lang="zh-CN" altLang="zh-CN">
                <a:solidFill>
                  <a:srgbClr val="000000"/>
                </a:solidFill>
                <a:cs typeface="Times New Roman" panose="02020603050405020304" pitchFamily="18" charset="0"/>
              </a:rPr>
              <a:t>农村突破</a:t>
            </a:r>
            <a:r>
              <a:rPr lang="en-US" altLang="zh-CN">
                <a:solidFill>
                  <a:srgbClr val="000000"/>
                </a:solidFill>
                <a:cs typeface="Times New Roman" panose="02020603050405020304" pitchFamily="18" charset="0"/>
              </a:rPr>
              <a:t>:</a:t>
            </a:r>
            <a:r>
              <a:rPr lang="zh-CN" altLang="zh-CN" u="wavy">
                <a:solidFill>
                  <a:srgbClr val="000000"/>
                </a:solidFill>
                <a:uFill>
                  <a:solidFill>
                    <a:srgbClr val="00FFFF"/>
                  </a:solidFill>
                </a:uFill>
                <a:cs typeface="Times New Roman" panose="02020603050405020304" pitchFamily="18" charset="0"/>
              </a:rPr>
              <a:t>推广家庭联产承包责任制</a:t>
            </a:r>
            <a:r>
              <a:rPr lang="en-US" altLang="zh-CN" u="wavy">
                <a:solidFill>
                  <a:srgbClr val="000000"/>
                </a:solidFill>
                <a:uFill>
                  <a:solidFill>
                    <a:srgbClr val="00FFFF"/>
                  </a:solidFill>
                </a:uFill>
                <a:cs typeface="Times New Roman" panose="02020603050405020304" pitchFamily="18" charset="0"/>
              </a:rPr>
              <a:t>,</a:t>
            </a:r>
            <a:r>
              <a:rPr lang="zh-CN" altLang="zh-CN" u="wavy">
                <a:solidFill>
                  <a:srgbClr val="000000"/>
                </a:solidFill>
                <a:uFill>
                  <a:solidFill>
                    <a:srgbClr val="00FFFF"/>
                  </a:solidFill>
                </a:uFill>
                <a:cs typeface="Times New Roman" panose="02020603050405020304" pitchFamily="18" charset="0"/>
              </a:rPr>
              <a:t>促进了农业增产和农民增收</a:t>
            </a:r>
            <a:r>
              <a:rPr lang="zh-CN" altLang="zh-CN" baseline="30000">
                <a:solidFill>
                  <a:srgbClr val="000000"/>
                </a:solidFill>
                <a:latin typeface="NEU-BZ-S92"/>
                <a:cs typeface="宋体" panose="02010600030101010101" pitchFamily="2" charset="-122"/>
              </a:rPr>
              <a:t>①</a:t>
            </a:r>
            <a:r>
              <a:rPr lang="zh-CN" altLang="zh-CN">
                <a:solidFill>
                  <a:srgbClr val="000000"/>
                </a:solidFill>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②</a:t>
            </a:r>
            <a:r>
              <a:rPr lang="zh-CN" altLang="zh-CN">
                <a:solidFill>
                  <a:srgbClr val="000000"/>
                </a:solidFill>
                <a:cs typeface="Times New Roman" panose="02020603050405020304" pitchFamily="18" charset="0"/>
              </a:rPr>
              <a:t>城市改革</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扩大企业</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为主要内容进行推进。</a:t>
            </a:r>
            <a:r>
              <a:rPr lang="en-US" altLang="zh-CN">
                <a:solidFill>
                  <a:srgbClr val="000000"/>
                </a:solidFill>
                <a:cs typeface="Times New Roman" panose="02020603050405020304" pitchFamily="18" charset="0"/>
              </a:rPr>
              <a:t>1984</a:t>
            </a:r>
            <a:r>
              <a:rPr lang="zh-CN" altLang="zh-CN">
                <a:solidFill>
                  <a:srgbClr val="000000"/>
                </a:solidFill>
                <a:cs typeface="Times New Roman" panose="02020603050405020304" pitchFamily="18" charset="0"/>
              </a:rPr>
              <a:t>年</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城市改革全面展开。</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a:t>
            </a:r>
            <a:r>
              <a:rPr lang="zh-CN" altLang="zh-CN">
                <a:solidFill>
                  <a:srgbClr val="000000"/>
                </a:solidFill>
                <a:cs typeface="Times New Roman" panose="02020603050405020304" pitchFamily="18" charset="0"/>
              </a:rPr>
              <a:t>对外开放</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①</a:t>
            </a:r>
            <a:r>
              <a:rPr lang="en-US" altLang="zh-CN">
                <a:solidFill>
                  <a:srgbClr val="000000"/>
                </a:solidFill>
                <a:cs typeface="Times New Roman" panose="02020603050405020304" pitchFamily="18" charset="0"/>
              </a:rPr>
              <a:t>1980</a:t>
            </a:r>
            <a:r>
              <a:rPr lang="zh-CN" altLang="zh-CN">
                <a:solidFill>
                  <a:srgbClr val="000000"/>
                </a:solidFill>
                <a:cs typeface="Times New Roman" panose="02020603050405020304" pitchFamily="18" charset="0"/>
              </a:rPr>
              <a:t>年</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党和国家决定在</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、珠海、汕头、厦门设立经济特区。</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②</a:t>
            </a:r>
            <a:r>
              <a:rPr lang="zh-CN" altLang="zh-CN">
                <a:solidFill>
                  <a:srgbClr val="000000"/>
                </a:solidFill>
                <a:cs typeface="Times New Roman" panose="02020603050405020304" pitchFamily="18" charset="0"/>
              </a:rPr>
              <a:t>我国还相继开放沿海港口城市、沿海经济开放区</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建立海南经济特区、上海浦东新区。</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4353231" y="2471360"/>
            <a:ext cx="1261884"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自主权</a:t>
            </a:r>
            <a:endParaRPr lang="zh-CN" altLang="en-US"/>
          </a:p>
        </p:txBody>
      </p:sp>
      <p:sp>
        <p:nvSpPr>
          <p:cNvPr id="4" name="矩形 3"/>
          <p:cNvSpPr/>
          <p:nvPr/>
        </p:nvSpPr>
        <p:spPr>
          <a:xfrm>
            <a:off x="4712304" y="4131380"/>
            <a:ext cx="902811"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深圳</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120719"/>
            <a:ext cx="1989647" cy="592213"/>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2</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逐步</a:t>
            </a:r>
            <a:r>
              <a:rPr lang="zh-CN" altLang="zh-CN" smtClean="0">
                <a:solidFill>
                  <a:srgbClr val="000000"/>
                </a:solidFill>
                <a:latin typeface="Arial" pitchFamily="34" charset="0"/>
                <a:ea typeface="黑体" panose="02010600030101010101" pitchFamily="49" charset="-122"/>
                <a:cs typeface="Times New Roman" panose="02020603050405020304" pitchFamily="18" charset="0"/>
              </a:rPr>
              <a:t>深化</a:t>
            </a:r>
            <a:r>
              <a:rPr lang="en-US" altLang="zh-CN" smtClean="0">
                <a:solidFill>
                  <a:srgbClr val="000000"/>
                </a:solidFill>
                <a:latin typeface="Arial" pitchFamily="34" charset="0"/>
                <a:ea typeface="黑体" panose="02010600030101010101" pitchFamily="49"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MLKXZ181.eps" descr="id:2147508920;FounderCES"/>
          <p:cNvPicPr>
            <a:picLocks noChangeAspect="1"/>
          </p:cNvPicPr>
          <p:nvPr/>
        </p:nvPicPr>
        <p:blipFill>
          <a:blip r:embed="rId2">
            <a:clrChange>
              <a:clrFrom>
                <a:srgbClr val="FFFFFF"/>
              </a:clrFrom>
              <a:clrTo>
                <a:srgbClr val="FFFFFF">
                  <a:alpha val="0"/>
                </a:srgbClr>
              </a:clrTo>
            </a:clrChange>
          </a:blip>
          <a:stretch>
            <a:fillRect/>
          </a:stretch>
        </p:blipFill>
        <p:spPr>
          <a:xfrm>
            <a:off x="381000" y="847004"/>
            <a:ext cx="11430000" cy="5240652"/>
          </a:xfrm>
          <a:prstGeom prst="rect">
            <a:avLst/>
          </a:prstGeom>
        </p:spPr>
      </p:pic>
      <p:sp>
        <p:nvSpPr>
          <p:cNvPr id="4" name="矩形 3"/>
          <p:cNvSpPr/>
          <p:nvPr/>
        </p:nvSpPr>
        <p:spPr>
          <a:xfrm>
            <a:off x="4088222" y="878177"/>
            <a:ext cx="1261884"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建设</a:t>
            </a:r>
            <a:r>
              <a:rPr lang="zh-CN" altLang="zh-CN" smtClean="0">
                <a:solidFill>
                  <a:srgbClr val="FF0000"/>
                </a:solidFill>
                <a:cs typeface="Times New Roman" panose="02020603050405020304" pitchFamily="18" charset="0"/>
              </a:rPr>
              <a:t>有</a:t>
            </a:r>
            <a:endParaRPr lang="zh-CN" altLang="en-US"/>
          </a:p>
        </p:txBody>
      </p:sp>
      <p:sp>
        <p:nvSpPr>
          <p:cNvPr id="5" name="矩形 4"/>
          <p:cNvSpPr/>
          <p:nvPr/>
        </p:nvSpPr>
        <p:spPr>
          <a:xfrm>
            <a:off x="272617" y="1306119"/>
            <a:ext cx="3416320"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smtClean="0">
                <a:solidFill>
                  <a:srgbClr val="FF0000"/>
                </a:solidFill>
                <a:cs typeface="Times New Roman" panose="02020603050405020304" pitchFamily="18" charset="0"/>
              </a:rPr>
              <a:t>中国</a:t>
            </a:r>
            <a:r>
              <a:rPr lang="zh-CN" altLang="zh-CN">
                <a:solidFill>
                  <a:srgbClr val="FF0000"/>
                </a:solidFill>
                <a:cs typeface="Times New Roman" panose="02020603050405020304" pitchFamily="18" charset="0"/>
              </a:rPr>
              <a:t>特色的社会主义</a:t>
            </a:r>
            <a:endParaRPr lang="zh-CN" altLang="en-US"/>
          </a:p>
        </p:txBody>
      </p:sp>
      <p:sp>
        <p:nvSpPr>
          <p:cNvPr id="6" name="矩形 5"/>
          <p:cNvSpPr/>
          <p:nvPr/>
        </p:nvSpPr>
        <p:spPr>
          <a:xfrm>
            <a:off x="303790" y="2912937"/>
            <a:ext cx="3057247"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以经济建设为中心</a:t>
            </a:r>
            <a:endParaRPr lang="zh-CN" altLang="en-US"/>
          </a:p>
        </p:txBody>
      </p:sp>
      <p:sp>
        <p:nvSpPr>
          <p:cNvPr id="7" name="矩形 6"/>
          <p:cNvSpPr/>
          <p:nvPr/>
        </p:nvSpPr>
        <p:spPr>
          <a:xfrm>
            <a:off x="9155549" y="3477721"/>
            <a:ext cx="2339102"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世界贸易组织</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par>
                                <p:cTn id="8" presetID="14" presetClass="entr" presetSubtype="10" dur="50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randombar(horizontal)">
                                      <p:cBhvr>
                                        <p:cTn id="10" dur="500"/>
                                        <p:tgtEl>
                                          <p:spTgt spid="4"/>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14" presetClass="entr" presetSubtype="10" dur="50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randombar(horizontal)">
                                      <p:cBhvr>
                                        <p:cTn id="15" dur="500"/>
                                        <p:tgtEl>
                                          <p:spTgt spid="6"/>
                                        </p:tgtEl>
                                      </p:cBhvr>
                                    </p:animEffect>
                                  </p:childTnLst>
                                </p:cTn>
                              </p:par>
                            </p:childTnLst>
                          </p:cTn>
                        </p:par>
                      </p:childTnLst>
                    </p:cTn>
                  </p:par>
                  <p:par>
                    <p:cTn id="16" fill="hold" nodeType="clickPar">
                      <p:stCondLst>
                        <p:cond delay="indefinite"/>
                      </p:stCondLst>
                      <p:childTnLst>
                        <p:par>
                          <p:cTn id="17" fill="hold">
                            <p:stCondLst>
                              <p:cond delay="0"/>
                            </p:stCondLst>
                            <p:childTnLst>
                              <p:par>
                                <p:cTn id="18" presetID="14" presetClass="entr" presetSubtype="10" dur="500" fill="hold" grpId="0" nodeType="clickEffect">
                                  <p:stCondLst>
                                    <p:cond delay="0"/>
                                  </p:stCondLst>
                                  <p:childTnLst>
                                    <p:set>
                                      <p:cBhvr>
                                        <p:cTn id="19" dur="1" fill="hold">
                                          <p:stCondLst>
                                            <p:cond delay="0"/>
                                          </p:stCondLst>
                                        </p:cTn>
                                        <p:tgtEl>
                                          <p:spTgt spid="7"/>
                                        </p:tgtEl>
                                        <p:attrNameLst>
                                          <p:attrName>style.visibility</p:attrName>
                                        </p:attrNameLst>
                                      </p:cBhvr>
                                      <p:to>
                                        <p:strVal val="visible"/>
                                      </p:to>
                                    </p:set>
                                    <p:animEffect transition="in" filter="randombar(horizontal)">
                                      <p:cBhvr>
                                        <p:cTn id="20"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126567"/>
            <a:ext cx="11430000" cy="592213"/>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三</a:t>
            </a:r>
            <a:r>
              <a:rPr lang="en-US" altLang="zh-CN">
                <a:solidFill>
                  <a:srgbClr val="000000"/>
                </a:solidFill>
                <a:cs typeface="Times New Roman" panose="02020603050405020304" pitchFamily="18" charset="0"/>
              </a:rPr>
              <a:t>)</a:t>
            </a:r>
            <a:r>
              <a:rPr lang="zh-CN" altLang="zh-CN" u="wavy">
                <a:solidFill>
                  <a:srgbClr val="000000"/>
                </a:solidFill>
                <a:uFill>
                  <a:solidFill>
                    <a:srgbClr val="00FFFF"/>
                  </a:solidFill>
                </a:uFill>
                <a:latin typeface="Arial" pitchFamily="34" charset="0"/>
                <a:ea typeface="黑体" panose="02010600030101010101" pitchFamily="49" charset="-122"/>
                <a:cs typeface="Times New Roman" panose="02020603050405020304" pitchFamily="18" charset="0"/>
              </a:rPr>
              <a:t>中国特色社会主义理论体系的概括提出</a:t>
            </a:r>
            <a:r>
              <a:rPr lang="zh-CN" altLang="zh-CN" baseline="30000" smtClean="0">
                <a:solidFill>
                  <a:srgbClr val="000000"/>
                </a:solidFill>
                <a:latin typeface="NEU-BZ-S92"/>
                <a:cs typeface="宋体" panose="02010600030101010101" pitchFamily="2" charset="-122"/>
              </a:rPr>
              <a:t>③</a:t>
            </a:r>
            <a:r>
              <a:rPr lang="en-US" altLang="zh-CN" baseline="30000" smtClean="0">
                <a:solidFill>
                  <a:srgbClr val="000000"/>
                </a:solidFill>
                <a:latin typeface="NEU-BZ-S92"/>
                <a:cs typeface="宋体" panose="02010600030101010101" pitchFamily="2" charset="-122"/>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MLKXZ182.eps" descr="id:2147508927;FounderCES"/>
          <p:cNvPicPr>
            <a:picLocks noChangeAspect="1"/>
          </p:cNvPicPr>
          <p:nvPr/>
        </p:nvPicPr>
        <p:blipFill>
          <a:blip r:embed="rId2">
            <a:clrChange>
              <a:clrFrom>
                <a:srgbClr val="FFFFFF"/>
              </a:clrFrom>
              <a:clrTo>
                <a:srgbClr val="FFFFFF">
                  <a:alpha val="0"/>
                </a:srgbClr>
              </a:clrTo>
            </a:clrChange>
          </a:blip>
          <a:stretch>
            <a:fillRect/>
          </a:stretch>
        </p:blipFill>
        <p:spPr>
          <a:xfrm>
            <a:off x="381000" y="853863"/>
            <a:ext cx="11430000" cy="5381210"/>
          </a:xfrm>
          <a:prstGeom prst="rect">
            <a:avLst/>
          </a:prstGeom>
        </p:spPr>
      </p:pic>
      <p:sp>
        <p:nvSpPr>
          <p:cNvPr id="4" name="矩形 3"/>
          <p:cNvSpPr/>
          <p:nvPr/>
        </p:nvSpPr>
        <p:spPr>
          <a:xfrm>
            <a:off x="8566157" y="1889309"/>
            <a:ext cx="1980029"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中共十五大</a:t>
            </a:r>
            <a:endParaRPr lang="zh-CN" altLang="en-US"/>
          </a:p>
        </p:txBody>
      </p:sp>
      <p:sp>
        <p:nvSpPr>
          <p:cNvPr id="5" name="矩形 4"/>
          <p:cNvSpPr/>
          <p:nvPr/>
        </p:nvSpPr>
        <p:spPr>
          <a:xfrm>
            <a:off x="6544564" y="3759017"/>
            <a:ext cx="1980029"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中共十六大</a:t>
            </a:r>
            <a:endParaRPr lang="zh-CN" altLang="en-US"/>
          </a:p>
        </p:txBody>
      </p:sp>
      <p:sp>
        <p:nvSpPr>
          <p:cNvPr id="6" name="矩形 5"/>
          <p:cNvSpPr/>
          <p:nvPr/>
        </p:nvSpPr>
        <p:spPr>
          <a:xfrm>
            <a:off x="6554955" y="5691071"/>
            <a:ext cx="1980029"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中共十七大</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randombar(horizontal)">
                                      <p:cBhvr>
                                        <p:cTn id="7" dur="500"/>
                                        <p:tgtEl>
                                          <p:spTgt spid="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randombar(horizontal)">
                                      <p:cBhvr>
                                        <p:cTn id="12" dur="500"/>
                                        <p:tgtEl>
                                          <p:spTgt spid="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randombar(horizontal)">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10" name="组合 9"/>
          <p:cNvGrpSpPr/>
          <p:nvPr/>
        </p:nvGrpSpPr>
        <p:grpSpPr>
          <a:xfrm>
            <a:off x="354874" y="114315"/>
            <a:ext cx="3189391" cy="652486"/>
            <a:chOff x="354874" y="961884"/>
            <a:chExt cx="3189391" cy="652486"/>
          </a:xfrm>
        </p:grpSpPr>
        <p:sp>
          <p:nvSpPr>
            <p:cNvPr id="11" name="Freeform 10"/>
            <p:cNvSpPr/>
            <p:nvPr/>
          </p:nvSpPr>
          <p:spPr bwMode="auto">
            <a:xfrm>
              <a:off x="356419" y="1327316"/>
              <a:ext cx="3187846" cy="192535"/>
            </a:xfrm>
            <a:prstGeom prst="roundRect">
              <a:avLst/>
            </a:prstGeom>
            <a:solidFill>
              <a:srgbClr val="00AEAD"/>
            </a:solidFill>
            <a:ln>
              <a:noFill/>
            </a:ln>
          </p:spPr>
          <p:txBody>
            <a:bodyPr/>
            <a:lstStyle>
              <a:defPPr>
                <a:defRPr lang="zh-CN"/>
              </a:defPPr>
              <a:lvl1pPr algn="l" rtl="0" eaLnBrk="0" fontAlgn="base" hangingPunct="0">
                <a:spcBef>
                  <a:spcPct val="0"/>
                </a:spcBef>
                <a:spcAft>
                  <a:spcPct val="0"/>
                </a:spcAft>
                <a:defRPr sz="28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sz="28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sz="28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sz="28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sz="2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2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2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2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2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rgbClr val="AFD7EC"/>
                </a:solidFill>
              </a:endParaRPr>
            </a:p>
          </p:txBody>
        </p:sp>
        <p:sp>
          <p:nvSpPr>
            <p:cNvPr id="12" name="矩形 11"/>
            <p:cNvSpPr>
              <a:spLocks noChangeAspect="1"/>
            </p:cNvSpPr>
            <p:nvPr/>
          </p:nvSpPr>
          <p:spPr>
            <a:xfrm>
              <a:off x="354874" y="961884"/>
              <a:ext cx="3170921" cy="652486"/>
            </a:xfrm>
            <a:prstGeom prst="rect">
              <a:avLst/>
            </a:prstGeom>
          </p:spPr>
          <p:txBody>
            <a:bodyPr wrap="squar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en-US">
                  <a:ea typeface="黑体" panose="02010600030101010101" pitchFamily="49" charset="-122"/>
                  <a:cs typeface="Times New Roman" panose="02020603050405020304" pitchFamily="18" charset="0"/>
                </a:rPr>
                <a:t>学考转换</a:t>
              </a:r>
              <a:r>
                <a:rPr lang="en-US" altLang="zh-CN" smtClean="0">
                  <a:ea typeface="黑体" panose="02010600030101010101" pitchFamily="49" charset="-122"/>
                  <a:cs typeface="Times New Roman" panose="02020603050405020304" pitchFamily="18" charset="0"/>
                </a:rPr>
                <a:t>•</a:t>
              </a:r>
              <a:r>
                <a:rPr lang="zh-CN" altLang="en-US">
                  <a:ea typeface="黑体" panose="02010600030101010101" pitchFamily="49" charset="-122"/>
                  <a:cs typeface="Times New Roman" panose="02020603050405020304" pitchFamily="18" charset="0"/>
                </a:rPr>
                <a:t>回归教材</a:t>
              </a:r>
              <a:endParaRPr lang="zh-CN" altLang="en-US" sz="2800">
                <a:latin typeface="Times New Roman" panose="02020603050405020304" pitchFamily="18" charset="0"/>
                <a:ea typeface="黑体" panose="02010600030101010101" pitchFamily="49" charset="-122"/>
                <a:cs typeface="Times New Roman" panose="02020603050405020304" pitchFamily="18" charset="0"/>
              </a:endParaRPr>
            </a:p>
          </p:txBody>
        </p:sp>
      </p:grpSp>
      <p:sp>
        <p:nvSpPr>
          <p:cNvPr id="2" name="矩形 1"/>
          <p:cNvSpPr>
            <a:spLocks noChangeAspect="1"/>
          </p:cNvSpPr>
          <p:nvPr/>
        </p:nvSpPr>
        <p:spPr>
          <a:xfrm>
            <a:off x="381000" y="704455"/>
            <a:ext cx="11430000" cy="2280689"/>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①</a:t>
            </a:r>
            <a:r>
              <a:rPr lang="zh-CN" altLang="zh-CN">
                <a:solidFill>
                  <a:srgbClr val="000000"/>
                </a:solidFill>
                <a:latin typeface="Arial" pitchFamily="34" charset="0"/>
                <a:ea typeface="黑体" panose="02010600030101010101" pitchFamily="49" charset="-122"/>
                <a:cs typeface="Times New Roman" panose="02020603050405020304" pitchFamily="18" charset="0"/>
              </a:rPr>
              <a:t>链高考</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农村经济体制改革</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(2023</a:t>
            </a:r>
            <a:r>
              <a:rPr lang="zh-CN" altLang="zh-CN">
                <a:solidFill>
                  <a:srgbClr val="000000"/>
                </a:solidFill>
                <a:ea typeface="仿宋" panose="02010609060101010101" pitchFamily="49" charset="-122"/>
                <a:cs typeface="Times New Roman" panose="02020603050405020304" pitchFamily="18" charset="0"/>
              </a:rPr>
              <a:t>湖南卷</a:t>
            </a:r>
            <a:r>
              <a:rPr lang="en-US" altLang="zh-CN">
                <a:solidFill>
                  <a:srgbClr val="000000"/>
                </a:solidFill>
                <a:cs typeface="Times New Roman" panose="02020603050405020304" pitchFamily="18" charset="0"/>
              </a:rPr>
              <a:t>,10)</a:t>
            </a:r>
            <a:r>
              <a:rPr lang="zh-CN" altLang="zh-CN">
                <a:solidFill>
                  <a:srgbClr val="000000"/>
                </a:solidFill>
                <a:ea typeface="楷体" panose="02010609060101010101" pitchFamily="49" charset="-122"/>
                <a:cs typeface="Times New Roman" panose="02020603050405020304" pitchFamily="18" charset="0"/>
              </a:rPr>
              <a:t>涉考</a:t>
            </a:r>
            <a:r>
              <a:rPr lang="zh-CN" altLang="zh-CN">
                <a:solidFill>
                  <a:srgbClr val="000000"/>
                </a:solidFill>
                <a:ea typeface="仿宋" panose="02010609060101010101" pitchFamily="49" charset="-122"/>
                <a:cs typeface="Times New Roman" panose="02020603050405020304" pitchFamily="18" charset="0"/>
              </a:rPr>
              <a:t>下图为新华社记者于</a:t>
            </a:r>
            <a:r>
              <a:rPr lang="en-US" altLang="zh-CN">
                <a:solidFill>
                  <a:srgbClr val="000000"/>
                </a:solidFill>
                <a:cs typeface="Times New Roman" panose="02020603050405020304" pitchFamily="18" charset="0"/>
              </a:rPr>
              <a:t>20</a:t>
            </a:r>
            <a:r>
              <a:rPr lang="zh-CN" altLang="zh-CN">
                <a:solidFill>
                  <a:srgbClr val="000000"/>
                </a:solidFill>
                <a:ea typeface="仿宋" panose="02010609060101010101" pitchFamily="49" charset="-122"/>
                <a:cs typeface="Times New Roman" panose="02020603050405020304" pitchFamily="18" charset="0"/>
              </a:rPr>
              <a:t>世纪</a:t>
            </a:r>
            <a:r>
              <a:rPr lang="en-US" altLang="zh-CN">
                <a:solidFill>
                  <a:srgbClr val="000000"/>
                </a:solidFill>
                <a:cs typeface="Times New Roman" panose="02020603050405020304" pitchFamily="18" charset="0"/>
              </a:rPr>
              <a:t>80</a:t>
            </a:r>
            <a:r>
              <a:rPr lang="zh-CN" altLang="zh-CN">
                <a:solidFill>
                  <a:srgbClr val="000000"/>
                </a:solidFill>
                <a:ea typeface="仿宋" panose="02010609060101010101" pitchFamily="49" charset="-122"/>
                <a:cs typeface="Times New Roman" panose="02020603050405020304" pitchFamily="18" charset="0"/>
              </a:rPr>
              <a:t>年代初拍摄的一张珍贵照片</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实行包产到户的安徽凤阳小岗村带头人严宏昌在村里第一个买了拖拉机。这张照片释放了</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ea typeface="仿宋" panose="02010609060101010101" pitchFamily="49" charset="-122"/>
                <a:cs typeface="Times New Roman" panose="02020603050405020304" pitchFamily="18" charset="0"/>
              </a:rPr>
              <a:t>的信号。</a:t>
            </a:r>
            <a:r>
              <a:rPr lang="en-US" altLang="zh-CN">
                <a:solidFill>
                  <a:srgbClr val="000000"/>
                </a:solidFill>
                <a:latin typeface="Calibri"/>
                <a:ea typeface="仿宋" panose="02010609060101010101" pitchFamily="49"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6" name="MLKXZ165.eps" descr="id:2147508955;FounderCES"/>
          <p:cNvPicPr>
            <a:picLocks noChangeAspect="1"/>
          </p:cNvPicPr>
          <p:nvPr/>
        </p:nvPicPr>
        <p:blipFill>
          <a:blip r:embed="rId2">
            <a:clrChange>
              <a:clrFrom>
                <a:srgbClr val="FFFFFF"/>
              </a:clrFrom>
              <a:clrTo>
                <a:srgbClr val="FFFFFF">
                  <a:alpha val="0"/>
                </a:srgbClr>
              </a:clrTo>
            </a:clrChange>
          </a:blip>
          <a:stretch>
            <a:fillRect/>
          </a:stretch>
        </p:blipFill>
        <p:spPr>
          <a:xfrm>
            <a:off x="3892621" y="3152400"/>
            <a:ext cx="4406759" cy="2934959"/>
          </a:xfrm>
          <a:prstGeom prst="rect">
            <a:avLst/>
          </a:prstGeom>
        </p:spPr>
      </p:pic>
      <p:sp>
        <p:nvSpPr>
          <p:cNvPr id="3" name="矩形 2"/>
          <p:cNvSpPr/>
          <p:nvPr/>
        </p:nvSpPr>
        <p:spPr>
          <a:xfrm>
            <a:off x="5800761" y="2420360"/>
            <a:ext cx="2698175"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农村政策延续性</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126279"/>
            <a:ext cx="11430000" cy="6201762"/>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②</a:t>
            </a:r>
            <a:r>
              <a:rPr lang="zh-CN" altLang="zh-CN">
                <a:solidFill>
                  <a:srgbClr val="000000"/>
                </a:solidFill>
                <a:latin typeface="Arial" pitchFamily="34" charset="0"/>
                <a:ea typeface="黑体" panose="02010600030101010101" pitchFamily="49" charset="-122"/>
                <a:cs typeface="Times New Roman" panose="02020603050405020304" pitchFamily="18" charset="0"/>
              </a:rPr>
              <a:t>链高考</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经济体制改革</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(2023</a:t>
            </a:r>
            <a:r>
              <a:rPr lang="zh-CN" altLang="zh-CN">
                <a:solidFill>
                  <a:srgbClr val="000000"/>
                </a:solidFill>
                <a:ea typeface="仿宋" panose="02010609060101010101" pitchFamily="49" charset="-122"/>
                <a:cs typeface="Times New Roman" panose="02020603050405020304" pitchFamily="18" charset="0"/>
              </a:rPr>
              <a:t>湖北卷</a:t>
            </a:r>
            <a:r>
              <a:rPr lang="en-US" altLang="zh-CN">
                <a:solidFill>
                  <a:srgbClr val="000000"/>
                </a:solidFill>
                <a:cs typeface="Times New Roman" panose="02020603050405020304" pitchFamily="18" charset="0"/>
              </a:rPr>
              <a:t>,10)</a:t>
            </a:r>
            <a:r>
              <a:rPr lang="zh-CN" altLang="zh-CN">
                <a:solidFill>
                  <a:srgbClr val="000000"/>
                </a:solidFill>
                <a:ea typeface="仿宋" panose="02010609060101010101" pitchFamily="49" charset="-122"/>
                <a:cs typeface="Times New Roman" panose="02020603050405020304" pitchFamily="18" charset="0"/>
              </a:rPr>
              <a:t>中国加入世界贸易组织经历了</a:t>
            </a:r>
            <a:r>
              <a:rPr lang="en-US" altLang="zh-CN">
                <a:solidFill>
                  <a:srgbClr val="000000"/>
                </a:solidFill>
                <a:cs typeface="Times New Roman" panose="02020603050405020304" pitchFamily="18" charset="0"/>
              </a:rPr>
              <a:t>15</a:t>
            </a:r>
            <a:r>
              <a:rPr lang="zh-CN" altLang="zh-CN">
                <a:solidFill>
                  <a:srgbClr val="000000"/>
                </a:solidFill>
                <a:ea typeface="仿宋" panose="02010609060101010101" pitchFamily="49" charset="-122"/>
                <a:cs typeface="Times New Roman" panose="02020603050405020304" pitchFamily="18" charset="0"/>
              </a:rPr>
              <a:t>年漫长历程。</a:t>
            </a:r>
            <a:r>
              <a:rPr lang="en-US" altLang="zh-CN">
                <a:solidFill>
                  <a:srgbClr val="000000"/>
                </a:solidFill>
                <a:cs typeface="Times New Roman" panose="02020603050405020304" pitchFamily="18" charset="0"/>
              </a:rPr>
              <a:t>1986</a:t>
            </a:r>
            <a:r>
              <a:rPr lang="zh-CN" altLang="zh-CN">
                <a:solidFill>
                  <a:srgbClr val="000000"/>
                </a:solidFill>
                <a:ea typeface="仿宋" panose="02010609060101010101" pitchFamily="49" charset="-122"/>
                <a:cs typeface="Times New Roman" panose="02020603050405020304" pitchFamily="18" charset="0"/>
              </a:rPr>
              <a:t>年</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中国正式提出</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复关</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申请</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此后数年谈判没有实质性进展。</a:t>
            </a:r>
            <a:r>
              <a:rPr lang="en-US" altLang="zh-CN">
                <a:solidFill>
                  <a:srgbClr val="000000"/>
                </a:solidFill>
                <a:cs typeface="Times New Roman" panose="02020603050405020304" pitchFamily="18" charset="0"/>
              </a:rPr>
              <a:t>1992</a:t>
            </a:r>
            <a:r>
              <a:rPr lang="zh-CN" altLang="zh-CN">
                <a:solidFill>
                  <a:srgbClr val="000000"/>
                </a:solidFill>
                <a:ea typeface="仿宋" panose="02010609060101010101" pitchFamily="49" charset="-122"/>
                <a:cs typeface="Times New Roman" panose="02020603050405020304" pitchFamily="18" charset="0"/>
              </a:rPr>
              <a:t>年</a:t>
            </a:r>
            <a:r>
              <a:rPr lang="en-US" altLang="zh-CN">
                <a:solidFill>
                  <a:srgbClr val="000000"/>
                </a:solidFill>
                <a:cs typeface="Times New Roman" panose="02020603050405020304" pitchFamily="18" charset="0"/>
              </a:rPr>
              <a:t>10</a:t>
            </a:r>
            <a:r>
              <a:rPr lang="zh-CN" altLang="zh-CN">
                <a:solidFill>
                  <a:srgbClr val="000000"/>
                </a:solidFill>
                <a:ea typeface="仿宋" panose="02010609060101010101" pitchFamily="49" charset="-122"/>
                <a:cs typeface="Times New Roman" panose="02020603050405020304" pitchFamily="18" charset="0"/>
              </a:rPr>
              <a:t>月以后</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前期谈判的核心问题才迎刃而解。出现这种变化的主要原因是中国</a:t>
            </a:r>
            <a:r>
              <a:rPr lang="zh-CN" altLang="zh-CN" smtClean="0">
                <a:solidFill>
                  <a:srgbClr val="000000"/>
                </a:solidFill>
                <a:ea typeface="仿宋" panose="02010609060101010101" pitchFamily="49" charset="-122"/>
                <a:cs typeface="Times New Roman" panose="02020603050405020304" pitchFamily="18" charset="0"/>
              </a:rPr>
              <a:t>确立</a:t>
            </a:r>
            <a:endParaRPr lang="en-US" altLang="zh-CN" smtClean="0">
              <a:solidFill>
                <a:srgbClr val="000000"/>
              </a:solidFill>
              <a:ea typeface="仿宋" panose="02010609060101010101" pitchFamily="49"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ea typeface="仿宋" panose="02010609060101010101" pitchFamily="49" charset="-122"/>
                <a:cs typeface="Times New Roman" panose="02020603050405020304" pitchFamily="18" charset="0"/>
              </a:rPr>
              <a:t>目标。</a:t>
            </a:r>
            <a:r>
              <a:rPr lang="en-US" altLang="zh-CN">
                <a:solidFill>
                  <a:srgbClr val="000000"/>
                </a:solidFill>
                <a:latin typeface="Calibri"/>
                <a:ea typeface="仿宋" panose="02010609060101010101" pitchFamily="49"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③</a:t>
            </a:r>
            <a:r>
              <a:rPr lang="zh-CN" altLang="zh-CN">
                <a:solidFill>
                  <a:srgbClr val="000000"/>
                </a:solidFill>
                <a:latin typeface="Arial" pitchFamily="34" charset="0"/>
                <a:ea typeface="黑体" panose="02010600030101010101" pitchFamily="49" charset="-122"/>
                <a:cs typeface="Times New Roman" panose="02020603050405020304" pitchFamily="18" charset="0"/>
              </a:rPr>
              <a:t>链高考</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中国特色社会主义</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(2023</a:t>
            </a:r>
            <a:r>
              <a:rPr lang="zh-CN" altLang="zh-CN">
                <a:solidFill>
                  <a:srgbClr val="000000"/>
                </a:solidFill>
                <a:ea typeface="仿宋" panose="02010609060101010101" pitchFamily="49" charset="-122"/>
                <a:cs typeface="Times New Roman" panose="02020603050405020304" pitchFamily="18" charset="0"/>
              </a:rPr>
              <a:t>海南卷</a:t>
            </a:r>
            <a:r>
              <a:rPr lang="en-US" altLang="zh-CN">
                <a:solidFill>
                  <a:srgbClr val="000000"/>
                </a:solidFill>
                <a:cs typeface="Times New Roman" panose="02020603050405020304" pitchFamily="18" charset="0"/>
              </a:rPr>
              <a:t>,9)</a:t>
            </a:r>
            <a:r>
              <a:rPr lang="zh-CN" altLang="zh-CN">
                <a:solidFill>
                  <a:srgbClr val="000000"/>
                </a:solidFill>
                <a:ea typeface="楷体" panose="02010609060101010101" pitchFamily="49" charset="-122"/>
                <a:cs typeface="Times New Roman" panose="02020603050405020304" pitchFamily="18" charset="0"/>
              </a:rPr>
              <a:t>涉考</a:t>
            </a:r>
            <a:r>
              <a:rPr lang="en-US" altLang="zh-CN">
                <a:solidFill>
                  <a:srgbClr val="000000"/>
                </a:solidFill>
                <a:cs typeface="Times New Roman" panose="02020603050405020304" pitchFamily="18" charset="0"/>
              </a:rPr>
              <a:t>2018</a:t>
            </a:r>
            <a:r>
              <a:rPr lang="zh-CN" altLang="zh-CN">
                <a:solidFill>
                  <a:srgbClr val="000000"/>
                </a:solidFill>
                <a:ea typeface="仿宋" panose="02010609060101010101" pitchFamily="49" charset="-122"/>
                <a:cs typeface="Times New Roman" panose="02020603050405020304" pitchFamily="18" charset="0"/>
              </a:rPr>
              <a:t>年国务院促进中小企业发展工作领导小组第一次会议指出</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我国中小企业具备了</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五六七八九</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的典型特征</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即贡献了</a:t>
            </a:r>
            <a:r>
              <a:rPr lang="en-US" altLang="zh-CN">
                <a:solidFill>
                  <a:srgbClr val="000000"/>
                </a:solidFill>
                <a:cs typeface="Times New Roman" panose="02020603050405020304" pitchFamily="18" charset="0"/>
              </a:rPr>
              <a:t>50%</a:t>
            </a:r>
            <a:r>
              <a:rPr lang="zh-CN" altLang="zh-CN">
                <a:solidFill>
                  <a:srgbClr val="000000"/>
                </a:solidFill>
                <a:ea typeface="仿宋" panose="02010609060101010101" pitchFamily="49" charset="-122"/>
                <a:cs typeface="Times New Roman" panose="02020603050405020304" pitchFamily="18" charset="0"/>
              </a:rPr>
              <a:t>以上的税收、</a:t>
            </a:r>
            <a:r>
              <a:rPr lang="en-US" altLang="zh-CN">
                <a:solidFill>
                  <a:srgbClr val="000000"/>
                </a:solidFill>
                <a:cs typeface="Times New Roman" panose="02020603050405020304" pitchFamily="18" charset="0"/>
              </a:rPr>
              <a:t>60%</a:t>
            </a:r>
            <a:r>
              <a:rPr lang="zh-CN" altLang="zh-CN">
                <a:solidFill>
                  <a:srgbClr val="000000"/>
                </a:solidFill>
                <a:ea typeface="仿宋" panose="02010609060101010101" pitchFamily="49" charset="-122"/>
                <a:cs typeface="Times New Roman" panose="02020603050405020304" pitchFamily="18" charset="0"/>
              </a:rPr>
              <a:t>以上的</a:t>
            </a:r>
            <a:r>
              <a:rPr lang="en-US" altLang="zh-CN">
                <a:solidFill>
                  <a:srgbClr val="000000"/>
                </a:solidFill>
                <a:cs typeface="Times New Roman" panose="02020603050405020304" pitchFamily="18" charset="0"/>
              </a:rPr>
              <a:t>GDP</a:t>
            </a:r>
            <a:r>
              <a:rPr lang="zh-CN" altLang="zh-CN">
                <a:solidFill>
                  <a:srgbClr val="000000"/>
                </a:solidFill>
                <a:ea typeface="仿宋" panose="02010609060101010101" pitchFamily="49" charset="-122"/>
                <a:cs typeface="Times New Roman" panose="02020603050405020304" pitchFamily="18" charset="0"/>
              </a:rPr>
              <a:t>、</a:t>
            </a:r>
            <a:r>
              <a:rPr lang="en-US" altLang="zh-CN">
                <a:solidFill>
                  <a:srgbClr val="000000"/>
                </a:solidFill>
                <a:cs typeface="Times New Roman" panose="02020603050405020304" pitchFamily="18" charset="0"/>
              </a:rPr>
              <a:t>70%</a:t>
            </a:r>
            <a:r>
              <a:rPr lang="zh-CN" altLang="zh-CN">
                <a:solidFill>
                  <a:srgbClr val="000000"/>
                </a:solidFill>
                <a:ea typeface="仿宋" panose="02010609060101010101" pitchFamily="49" charset="-122"/>
                <a:cs typeface="Times New Roman" panose="02020603050405020304" pitchFamily="18" charset="0"/>
              </a:rPr>
              <a:t>以上的技术创新、</a:t>
            </a:r>
            <a:r>
              <a:rPr lang="en-US" altLang="zh-CN">
                <a:solidFill>
                  <a:srgbClr val="000000"/>
                </a:solidFill>
                <a:cs typeface="Times New Roman" panose="02020603050405020304" pitchFamily="18" charset="0"/>
              </a:rPr>
              <a:t>80%</a:t>
            </a:r>
            <a:r>
              <a:rPr lang="zh-CN" altLang="zh-CN">
                <a:solidFill>
                  <a:srgbClr val="000000"/>
                </a:solidFill>
                <a:ea typeface="仿宋" panose="02010609060101010101" pitchFamily="49" charset="-122"/>
                <a:cs typeface="Times New Roman" panose="02020603050405020304" pitchFamily="18" charset="0"/>
              </a:rPr>
              <a:t>以上的城镇劳动就业、</a:t>
            </a:r>
            <a:r>
              <a:rPr lang="en-US" altLang="zh-CN">
                <a:solidFill>
                  <a:srgbClr val="000000"/>
                </a:solidFill>
                <a:cs typeface="Times New Roman" panose="02020603050405020304" pitchFamily="18" charset="0"/>
              </a:rPr>
              <a:t>90%</a:t>
            </a:r>
            <a:r>
              <a:rPr lang="zh-CN" altLang="zh-CN">
                <a:solidFill>
                  <a:srgbClr val="000000"/>
                </a:solidFill>
                <a:ea typeface="仿宋" panose="02010609060101010101" pitchFamily="49" charset="-122"/>
                <a:cs typeface="Times New Roman" panose="02020603050405020304" pitchFamily="18" charset="0"/>
              </a:rPr>
              <a:t>以上的企业数量。这一成就验证了</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ea typeface="仿宋" panose="02010609060101010101" pitchFamily="49" charset="-122"/>
                <a:cs typeface="Times New Roman" panose="02020603050405020304" pitchFamily="18" charset="0"/>
              </a:rPr>
              <a:t>中国化实践成效。</a:t>
            </a:r>
            <a:r>
              <a:rPr lang="en-US" altLang="zh-CN">
                <a:solidFill>
                  <a:srgbClr val="000000"/>
                </a:solidFill>
                <a:latin typeface="Calibri"/>
                <a:ea typeface="仿宋" panose="02010609060101010101" pitchFamily="49"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903993" y="2398463"/>
            <a:ext cx="3775393"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社会主义市场经济体制</a:t>
            </a:r>
            <a:endParaRPr lang="zh-CN" altLang="en-US"/>
          </a:p>
        </p:txBody>
      </p:sp>
      <p:sp>
        <p:nvSpPr>
          <p:cNvPr id="4" name="矩形 3"/>
          <p:cNvSpPr/>
          <p:nvPr/>
        </p:nvSpPr>
        <p:spPr>
          <a:xfrm>
            <a:off x="8057004" y="5172836"/>
            <a:ext cx="1980029"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马克思主义</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954954"/>
            <a:ext cx="11430000" cy="2893100"/>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④</a:t>
            </a:r>
            <a:r>
              <a:rPr lang="zh-CN" altLang="zh-CN">
                <a:solidFill>
                  <a:srgbClr val="000000"/>
                </a:solidFill>
                <a:latin typeface="Arial" pitchFamily="34" charset="0"/>
                <a:ea typeface="黑体" panose="02010600030101010101" pitchFamily="49" charset="-122"/>
                <a:cs typeface="Times New Roman" panose="02020603050405020304" pitchFamily="18" charset="0"/>
              </a:rPr>
              <a:t>补教材</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平反冤假错案的实质</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a:solidFill>
                  <a:srgbClr val="000000"/>
                </a:solidFill>
                <a:ea typeface="仿宋" panose="02010609060101010101" pitchFamily="49" charset="-122"/>
                <a:cs typeface="Times New Roman" panose="02020603050405020304" pitchFamily="18" charset="0"/>
              </a:rPr>
              <a:t>平反冤假错案实质上是从组织上系统纠正</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文化大革命</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的错误。以切实有效的步骤和措施纠正了</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左</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的错误</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促进了全党全国的安定团结</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真正调动了亿万人民振兴中华、建设社会主义的积极性</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使生动活泼的政治局面开始形成</a:t>
            </a:r>
            <a:r>
              <a:rPr lang="zh-CN" altLang="zh-CN" smtClean="0">
                <a:solidFill>
                  <a:srgbClr val="000000"/>
                </a:solidFill>
                <a:ea typeface="仿宋" panose="02010609060101010101" pitchFamily="49" charset="-122"/>
                <a:cs typeface="Times New Roman" panose="02020603050405020304" pitchFamily="18" charset="0"/>
              </a:rPr>
              <a:t>。</a:t>
            </a:r>
            <a:endParaRPr lang="zh-CN" altLang="zh-CN">
              <a:solidFill>
                <a:srgbClr val="000000"/>
              </a:solidFill>
              <a:latin typeface="NEU-BZ-S92"/>
              <a:ea typeface="方正书宋_GBK" panose="03000509000000000000"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323708"/>
            <a:ext cx="11430000" cy="592213"/>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smtClean="0">
                <a:solidFill>
                  <a:srgbClr val="000000"/>
                </a:solidFill>
                <a:latin typeface="NEU-BZ-S92"/>
                <a:cs typeface="宋体" panose="02010600030101010101" pitchFamily="2" charset="-122"/>
              </a:rPr>
              <a:t>⑤</a:t>
            </a:r>
            <a:r>
              <a:rPr lang="zh-CN" altLang="zh-CN">
                <a:solidFill>
                  <a:srgbClr val="000000"/>
                </a:solidFill>
                <a:latin typeface="Arial" pitchFamily="34" charset="0"/>
                <a:ea typeface="黑体" panose="02010600030101010101" pitchFamily="49" charset="-122"/>
                <a:cs typeface="Times New Roman" panose="02020603050405020304" pitchFamily="18" charset="0"/>
              </a:rPr>
              <a:t>补教材</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中共十一届三中全会</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MLKXZ166.eps" descr="id:2147508962;FounderCES"/>
          <p:cNvPicPr>
            <a:picLocks noChangeAspect="1"/>
          </p:cNvPicPr>
          <p:nvPr/>
        </p:nvPicPr>
        <p:blipFill>
          <a:blip r:embed="rId2">
            <a:clrChange>
              <a:clrFrom>
                <a:srgbClr val="FFFFFF"/>
              </a:clrFrom>
              <a:clrTo>
                <a:srgbClr val="FFFFFF">
                  <a:alpha val="0"/>
                </a:srgbClr>
              </a:clrTo>
            </a:clrChange>
          </a:blip>
          <a:stretch>
            <a:fillRect/>
          </a:stretch>
        </p:blipFill>
        <p:spPr>
          <a:xfrm>
            <a:off x="2870032" y="1110819"/>
            <a:ext cx="6451937" cy="4552617"/>
          </a:xfrm>
          <a:prstGeom prst="rect">
            <a:avLst/>
          </a:prstGeom>
        </p:spPr>
      </p:pic>
    </p:spTree>
  </p:cSld>
  <p:clrMapOvr>
    <a:masterClrMapping/>
  </p:clrMapOvr>
  <mc:AlternateContent>
    <mc:Choice xmlns:p14="http://schemas.microsoft.com/office/powerpoint/2010/main" Requires="p14">
      <p:transition p14:dur="0"/>
    </mc:Choice>
    <mc:Fallback>
      <p:transition/>
    </mc:Fallback>
  </mc:AlternateConten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473939"/>
            <a:ext cx="5670142" cy="652486"/>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⑥</a:t>
            </a:r>
            <a:r>
              <a:rPr lang="zh-CN" altLang="zh-CN">
                <a:solidFill>
                  <a:srgbClr val="000000"/>
                </a:solidFill>
                <a:latin typeface="Arial" pitchFamily="34" charset="0"/>
                <a:ea typeface="黑体" panose="02010600030101010101" pitchFamily="49" charset="-122"/>
                <a:cs typeface="Times New Roman" panose="02020603050405020304" pitchFamily="18" charset="0"/>
              </a:rPr>
              <a:t>析概念</a:t>
            </a:r>
            <a:r>
              <a:rPr lang="en-US" altLang="zh-CN">
                <a:solidFill>
                  <a:srgbClr val="000000"/>
                </a:solidFill>
                <a:cs typeface="Times New Roman" panose="02020603050405020304" pitchFamily="18" charset="0"/>
              </a:rPr>
              <a:t>——</a:t>
            </a:r>
            <a:r>
              <a:rPr lang="zh-CN" altLang="zh-CN" smtClean="0">
                <a:solidFill>
                  <a:srgbClr val="000000"/>
                </a:solidFill>
                <a:latin typeface="Arial" pitchFamily="34" charset="0"/>
                <a:ea typeface="黑体" panose="02010600030101010101" pitchFamily="49" charset="-122"/>
                <a:cs typeface="Times New Roman" panose="02020603050405020304" pitchFamily="18" charset="0"/>
              </a:rPr>
              <a:t>家庭联产承包责任制</a:t>
            </a:r>
            <a:r>
              <a:rPr lang="en-US" altLang="zh-CN" smtClean="0">
                <a:solidFill>
                  <a:srgbClr val="000000"/>
                </a:solidFill>
                <a:latin typeface="Arial" pitchFamily="34" charset="0"/>
                <a:ea typeface="黑体" panose="02010600030101010101" pitchFamily="49"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MLKXZ167.eps" descr="id:2147508969;FounderCES"/>
          <p:cNvPicPr>
            <a:picLocks noChangeAspect="1"/>
          </p:cNvPicPr>
          <p:nvPr/>
        </p:nvPicPr>
        <p:blipFill>
          <a:blip r:embed="rId2">
            <a:clrChange>
              <a:clrFrom>
                <a:srgbClr val="FFFFFF"/>
              </a:clrFrom>
              <a:clrTo>
                <a:srgbClr val="FFFFFF">
                  <a:alpha val="0"/>
                </a:srgbClr>
              </a:clrTo>
            </a:clrChange>
          </a:blip>
          <a:stretch>
            <a:fillRect/>
          </a:stretch>
        </p:blipFill>
        <p:spPr>
          <a:xfrm>
            <a:off x="2547435" y="1299170"/>
            <a:ext cx="7097131" cy="3796733"/>
          </a:xfrm>
          <a:prstGeom prst="rect">
            <a:avLst/>
          </a:prstGeom>
        </p:spPr>
      </p:pic>
    </p:spTree>
  </p:cSld>
  <p:clrMapOvr>
    <a:masterClrMapping/>
  </p:clrMapOvr>
  <mc:AlternateContent>
    <mc:Choice xmlns:p14="http://schemas.microsoft.com/office/powerpoint/2010/main" Requires="p14">
      <p:transition p14:dur="0"/>
    </mc:Choice>
    <mc:Fallback>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MLKXZ168.eps" descr="id:2147508976;FounderCES"/>
          <p:cNvPicPr>
            <a:picLocks noChangeAspect="1"/>
          </p:cNvPicPr>
          <p:nvPr/>
        </p:nvPicPr>
        <p:blipFill>
          <a:blip r:embed="rId2">
            <a:clrChange>
              <a:clrFrom>
                <a:srgbClr val="FFFFFF"/>
              </a:clrFrom>
              <a:clrTo>
                <a:srgbClr val="FFFFFF">
                  <a:alpha val="0"/>
                </a:srgbClr>
              </a:clrTo>
            </a:clrChange>
          </a:blip>
          <a:stretch>
            <a:fillRect/>
          </a:stretch>
        </p:blipFill>
        <p:spPr>
          <a:xfrm>
            <a:off x="3163302" y="953748"/>
            <a:ext cx="5865397" cy="4833826"/>
          </a:xfrm>
          <a:prstGeom prst="rect">
            <a:avLst/>
          </a:prstGeom>
        </p:spPr>
      </p:pic>
      <p:sp>
        <p:nvSpPr>
          <p:cNvPr id="3" name="矩形 2"/>
          <p:cNvSpPr>
            <a:spLocks noChangeAspect="1"/>
          </p:cNvSpPr>
          <p:nvPr/>
        </p:nvSpPr>
        <p:spPr>
          <a:xfrm>
            <a:off x="381000" y="199304"/>
            <a:ext cx="6029215" cy="592213"/>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⑦</a:t>
            </a:r>
            <a:r>
              <a:rPr lang="zh-CN" altLang="zh-CN">
                <a:solidFill>
                  <a:srgbClr val="000000"/>
                </a:solidFill>
                <a:latin typeface="Arial" pitchFamily="34" charset="0"/>
                <a:ea typeface="黑体" panose="02010600030101010101" pitchFamily="49" charset="-122"/>
                <a:cs typeface="Times New Roman" panose="02020603050405020304" pitchFamily="18" charset="0"/>
              </a:rPr>
              <a:t>补教材</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社会主义市场经济</a:t>
            </a:r>
            <a:r>
              <a:rPr lang="zh-CN" altLang="zh-CN" smtClean="0">
                <a:solidFill>
                  <a:srgbClr val="000000"/>
                </a:solidFill>
                <a:latin typeface="Arial" pitchFamily="34" charset="0"/>
                <a:ea typeface="黑体" panose="02010600030101010101" pitchFamily="49" charset="-122"/>
                <a:cs typeface="Times New Roman" panose="02020603050405020304" pitchFamily="18" charset="0"/>
              </a:rPr>
              <a:t>体制</a:t>
            </a:r>
            <a:r>
              <a:rPr lang="en-US" altLang="zh-CN" smtClean="0">
                <a:solidFill>
                  <a:srgbClr val="000000"/>
                </a:solidFill>
                <a:latin typeface="Arial" pitchFamily="34" charset="0"/>
                <a:ea typeface="黑体" panose="02010600030101010101" pitchFamily="49"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47982"/>
            <a:ext cx="11430000" cy="592213"/>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⑧</a:t>
            </a:r>
            <a:r>
              <a:rPr lang="zh-CN" altLang="zh-CN">
                <a:solidFill>
                  <a:srgbClr val="000000"/>
                </a:solidFill>
                <a:latin typeface="Arial" pitchFamily="34" charset="0"/>
                <a:ea typeface="黑体" panose="02010600030101010101" pitchFamily="49" charset="-122"/>
                <a:cs typeface="Times New Roman" panose="02020603050405020304" pitchFamily="18" charset="0"/>
              </a:rPr>
              <a:t>补教材</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新时期中国特色社会主义道路的五个</a:t>
            </a:r>
            <a:r>
              <a:rPr lang="zh-CN" altLang="zh-CN" smtClean="0">
                <a:solidFill>
                  <a:srgbClr val="000000"/>
                </a:solidFill>
                <a:latin typeface="Arial" pitchFamily="34" charset="0"/>
                <a:ea typeface="黑体" panose="02010600030101010101" pitchFamily="49" charset="-122"/>
                <a:cs typeface="Times New Roman" panose="02020603050405020304" pitchFamily="18" charset="0"/>
              </a:rPr>
              <a:t>转变</a:t>
            </a:r>
            <a:r>
              <a:rPr lang="en-US" altLang="zh-CN" smtClean="0">
                <a:solidFill>
                  <a:srgbClr val="000000"/>
                </a:solidFill>
                <a:latin typeface="Arial" pitchFamily="34" charset="0"/>
                <a:ea typeface="黑体" panose="02010600030101010101" pitchFamily="49"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MLKXZ196.eps" descr="id:2147508983;FounderCES"/>
          <p:cNvPicPr>
            <a:picLocks noChangeAspect="1"/>
          </p:cNvPicPr>
          <p:nvPr/>
        </p:nvPicPr>
        <p:blipFill>
          <a:blip r:embed="rId2">
            <a:clrChange>
              <a:clrFrom>
                <a:srgbClr val="FFFFFF"/>
              </a:clrFrom>
              <a:clrTo>
                <a:srgbClr val="FFFFFF">
                  <a:alpha val="0"/>
                </a:srgbClr>
              </a:clrTo>
            </a:clrChange>
          </a:blip>
          <a:stretch>
            <a:fillRect/>
          </a:stretch>
        </p:blipFill>
        <p:spPr>
          <a:xfrm>
            <a:off x="3848332" y="757621"/>
            <a:ext cx="4495335" cy="5908382"/>
          </a:xfrm>
          <a:prstGeom prst="rect">
            <a:avLst/>
          </a:prstGeom>
        </p:spPr>
      </p:pic>
    </p:spTree>
  </p:cSld>
  <p:clrMapOvr>
    <a:masterClrMapping/>
  </p:clrMapOvr>
  <mc:AlternateContent>
    <mc:Choice xmlns:p14="http://schemas.microsoft.com/office/powerpoint/2010/main" Requires="p14">
      <p:transition p14:dur="0"/>
    </mc:Choice>
    <mc:Fallback>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50612"/>
            <a:ext cx="11430000" cy="1152367"/>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Arial" pitchFamily="34" charset="0"/>
                <a:ea typeface="黑体" panose="02010600030101010101" pitchFamily="49" charset="-122"/>
                <a:cs typeface="Times New Roman" panose="02020603050405020304" pitchFamily="18" charset="0"/>
              </a:rPr>
              <a:t>二、改革开放和社会主义现代化建设的巨大成就</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一</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综合国力不断提升</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MLKXZ183.eps" descr="id:2147508934;FounderCES"/>
          <p:cNvPicPr>
            <a:picLocks noChangeAspect="1"/>
          </p:cNvPicPr>
          <p:nvPr/>
        </p:nvPicPr>
        <p:blipFill>
          <a:blip r:embed="rId2">
            <a:clrChange>
              <a:clrFrom>
                <a:srgbClr val="FFFFFF"/>
              </a:clrFrom>
              <a:clrTo>
                <a:srgbClr val="FFFFFF">
                  <a:alpha val="0"/>
                </a:srgbClr>
              </a:clrTo>
            </a:clrChange>
          </a:blip>
          <a:stretch>
            <a:fillRect/>
          </a:stretch>
        </p:blipFill>
        <p:spPr>
          <a:xfrm>
            <a:off x="1372859" y="1275716"/>
            <a:ext cx="9446281" cy="5379090"/>
          </a:xfrm>
          <a:prstGeom prst="rect">
            <a:avLst/>
          </a:prstGeom>
        </p:spPr>
      </p:pic>
    </p:spTree>
  </p:cSld>
  <p:clrMapOvr>
    <a:masterClrMapping/>
  </p:clrMapOvr>
  <mc:AlternateContent>
    <mc:Choice xmlns:p14="http://schemas.microsoft.com/office/powerpoint/2010/main" Requires="p14">
      <p:transition p14:dur="0"/>
    </mc:Choice>
    <mc:Fallback>
      <p:transition/>
    </mc:Fallback>
  </mc:AlternateConten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126279"/>
            <a:ext cx="11430000" cy="6254020"/>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二</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一国两制</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与祖国统一大业</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1</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一国两制</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方针</a:t>
            </a:r>
            <a:r>
              <a:rPr lang="en-US" altLang="zh-CN">
                <a:solidFill>
                  <a:srgbClr val="000000"/>
                </a:solidFill>
                <a:cs typeface="Times New Roman" panose="02020603050405020304" pitchFamily="18" charset="0"/>
              </a:rPr>
              <a:t>:20</a:t>
            </a:r>
            <a:r>
              <a:rPr lang="zh-CN" altLang="zh-CN">
                <a:solidFill>
                  <a:srgbClr val="000000"/>
                </a:solidFill>
                <a:cs typeface="Times New Roman" panose="02020603050405020304" pitchFamily="18" charset="0"/>
              </a:rPr>
              <a:t>世纪</a:t>
            </a:r>
            <a:r>
              <a:rPr lang="en-US" altLang="zh-CN">
                <a:solidFill>
                  <a:srgbClr val="000000"/>
                </a:solidFill>
                <a:cs typeface="Times New Roman" panose="02020603050405020304" pitchFamily="18" charset="0"/>
              </a:rPr>
              <a:t>80</a:t>
            </a:r>
            <a:r>
              <a:rPr lang="zh-CN" altLang="zh-CN">
                <a:solidFill>
                  <a:srgbClr val="000000"/>
                </a:solidFill>
                <a:cs typeface="Times New Roman" panose="02020603050405020304" pitchFamily="18" charset="0"/>
              </a:rPr>
              <a:t>年代初</a:t>
            </a:r>
            <a:r>
              <a:rPr lang="en-US" altLang="zh-CN">
                <a:solidFill>
                  <a:srgbClr val="000000"/>
                </a:solidFill>
                <a:cs typeface="Times New Roman" panose="02020603050405020304" pitchFamily="18" charset="0"/>
              </a:rPr>
              <a:t>,</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提出</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一个国家</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两种制度</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的构想。</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2</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港澳回归</a:t>
            </a:r>
            <a:r>
              <a:rPr lang="en-US" altLang="zh-CN">
                <a:solidFill>
                  <a:srgbClr val="000000"/>
                </a:solidFill>
                <a:cs typeface="Times New Roman" panose="02020603050405020304" pitchFamily="18" charset="0"/>
              </a:rPr>
              <a:t>:1997</a:t>
            </a:r>
            <a:r>
              <a:rPr lang="zh-CN" altLang="zh-CN">
                <a:solidFill>
                  <a:srgbClr val="000000"/>
                </a:solidFill>
                <a:cs typeface="Times New Roman" panose="02020603050405020304" pitchFamily="18" charset="0"/>
              </a:rPr>
              <a:t>年</a:t>
            </a:r>
            <a:r>
              <a:rPr lang="en-US" altLang="zh-CN">
                <a:solidFill>
                  <a:srgbClr val="000000"/>
                </a:solidFill>
                <a:cs typeface="Times New Roman" panose="02020603050405020304" pitchFamily="18" charset="0"/>
              </a:rPr>
              <a:t>7</a:t>
            </a:r>
            <a:r>
              <a:rPr lang="zh-CN" altLang="zh-CN">
                <a:solidFill>
                  <a:srgbClr val="000000"/>
                </a:solidFill>
                <a:cs typeface="Times New Roman" panose="02020603050405020304" pitchFamily="18" charset="0"/>
              </a:rPr>
              <a:t>月</a:t>
            </a:r>
            <a:r>
              <a:rPr lang="en-US" altLang="zh-CN">
                <a:solidFill>
                  <a:srgbClr val="000000"/>
                </a:solidFill>
                <a:cs typeface="Times New Roman" panose="02020603050405020304" pitchFamily="18" charset="0"/>
              </a:rPr>
              <a:t>1</a:t>
            </a:r>
            <a:r>
              <a:rPr lang="zh-CN" altLang="zh-CN">
                <a:solidFill>
                  <a:srgbClr val="000000"/>
                </a:solidFill>
                <a:cs typeface="Times New Roman" panose="02020603050405020304" pitchFamily="18" charset="0"/>
              </a:rPr>
              <a:t>日</a:t>
            </a:r>
            <a:r>
              <a:rPr lang="en-US" altLang="zh-CN">
                <a:solidFill>
                  <a:srgbClr val="000000"/>
                </a:solidFill>
                <a:cs typeface="Times New Roman" panose="02020603050405020304" pitchFamily="18" charset="0"/>
              </a:rPr>
              <a:t>,</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回归</a:t>
            </a:r>
            <a:r>
              <a:rPr lang="en-US" altLang="zh-CN">
                <a:solidFill>
                  <a:srgbClr val="000000"/>
                </a:solidFill>
                <a:cs typeface="Times New Roman" panose="02020603050405020304" pitchFamily="18" charset="0"/>
              </a:rPr>
              <a:t>;1999</a:t>
            </a:r>
            <a:r>
              <a:rPr lang="zh-CN" altLang="zh-CN">
                <a:solidFill>
                  <a:srgbClr val="000000"/>
                </a:solidFill>
                <a:cs typeface="Times New Roman" panose="02020603050405020304" pitchFamily="18" charset="0"/>
              </a:rPr>
              <a:t>年</a:t>
            </a:r>
            <a:r>
              <a:rPr lang="en-US" altLang="zh-CN">
                <a:solidFill>
                  <a:srgbClr val="000000"/>
                </a:solidFill>
                <a:cs typeface="Times New Roman" panose="02020603050405020304" pitchFamily="18" charset="0"/>
              </a:rPr>
              <a:t>12</a:t>
            </a:r>
            <a:r>
              <a:rPr lang="zh-CN" altLang="zh-CN">
                <a:solidFill>
                  <a:srgbClr val="000000"/>
                </a:solidFill>
                <a:cs typeface="Times New Roman" panose="02020603050405020304" pitchFamily="18" charset="0"/>
              </a:rPr>
              <a:t>月</a:t>
            </a:r>
            <a:r>
              <a:rPr lang="en-US" altLang="zh-CN">
                <a:solidFill>
                  <a:srgbClr val="000000"/>
                </a:solidFill>
                <a:cs typeface="Times New Roman" panose="02020603050405020304" pitchFamily="18" charset="0"/>
              </a:rPr>
              <a:t>20</a:t>
            </a:r>
            <a:r>
              <a:rPr lang="zh-CN" altLang="zh-CN">
                <a:solidFill>
                  <a:srgbClr val="000000"/>
                </a:solidFill>
                <a:cs typeface="Times New Roman" panose="02020603050405020304" pitchFamily="18" charset="0"/>
              </a:rPr>
              <a:t>日</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澳门回归。香港、澳门社会保持稳定</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经济更加繁荣</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显示了</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一国两制</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方针的强大生命力。</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3</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海峡两岸关系的缓和</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(1)1979</a:t>
            </a:r>
            <a:r>
              <a:rPr lang="zh-CN" altLang="zh-CN">
                <a:solidFill>
                  <a:srgbClr val="000000"/>
                </a:solidFill>
                <a:cs typeface="Times New Roman" panose="02020603050405020304" pitchFamily="18" charset="0"/>
              </a:rPr>
              <a:t>年元旦</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全国人大常委会发表《告台湾同胞书》。</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(2)1992</a:t>
            </a:r>
            <a:r>
              <a:rPr lang="zh-CN" altLang="zh-CN">
                <a:solidFill>
                  <a:srgbClr val="000000"/>
                </a:solidFill>
                <a:cs typeface="Times New Roman" panose="02020603050405020304" pitchFamily="18" charset="0"/>
              </a:rPr>
              <a:t>年</a:t>
            </a:r>
            <a:r>
              <a:rPr lang="en-US" altLang="zh-CN">
                <a:solidFill>
                  <a:srgbClr val="000000"/>
                </a:solidFill>
                <a:cs typeface="Times New Roman" panose="02020603050405020304" pitchFamily="18" charset="0"/>
              </a:rPr>
              <a:t>11</a:t>
            </a:r>
            <a:r>
              <a:rPr lang="zh-CN" altLang="zh-CN">
                <a:solidFill>
                  <a:srgbClr val="000000"/>
                </a:solidFill>
                <a:cs typeface="Times New Roman" panose="02020603050405020304" pitchFamily="18" charset="0"/>
              </a:rPr>
              <a:t>月</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达成</a:t>
            </a:r>
            <a:r>
              <a:rPr lang="en-US" altLang="zh-CN">
                <a:solidFill>
                  <a:srgbClr val="000000"/>
                </a:solidFill>
                <a:cs typeface="Times New Roman" panose="02020603050405020304" pitchFamily="18" charset="0"/>
              </a:rPr>
              <a:t>“</a:t>
            </a:r>
            <a:r>
              <a:rPr lang="zh-CN" altLang="zh-CN" u="sng">
                <a:solidFill>
                  <a:srgbClr val="000000"/>
                </a:solidFill>
                <a:uFill>
                  <a:solidFill>
                    <a:srgbClr val="000000"/>
                  </a:solidFill>
                </a:uFill>
                <a:cs typeface="Times New Roman" panose="02020603050405020304" pitchFamily="18" charset="0"/>
              </a:rPr>
              <a:t>　　　　　　　　</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(3)1993</a:t>
            </a:r>
            <a:r>
              <a:rPr lang="zh-CN" altLang="zh-CN">
                <a:solidFill>
                  <a:srgbClr val="000000"/>
                </a:solidFill>
                <a:cs typeface="Times New Roman" panose="02020603050405020304" pitchFamily="18" charset="0"/>
              </a:rPr>
              <a:t>年</a:t>
            </a:r>
            <a:r>
              <a:rPr lang="en-US" altLang="zh-CN">
                <a:solidFill>
                  <a:srgbClr val="000000"/>
                </a:solidFill>
                <a:cs typeface="Times New Roman" panose="02020603050405020304" pitchFamily="18" charset="0"/>
              </a:rPr>
              <a:t>4</a:t>
            </a:r>
            <a:r>
              <a:rPr lang="zh-CN" altLang="zh-CN">
                <a:solidFill>
                  <a:srgbClr val="000000"/>
                </a:solidFill>
                <a:cs typeface="Times New Roman" panose="02020603050405020304" pitchFamily="18" charset="0"/>
              </a:rPr>
              <a:t>月</a:t>
            </a:r>
            <a:r>
              <a:rPr lang="en-US" altLang="zh-CN">
                <a:solidFill>
                  <a:srgbClr val="000000"/>
                </a:solidFill>
                <a:cs typeface="Times New Roman" panose="02020603050405020304" pitchFamily="18" charset="0"/>
              </a:rPr>
              <a:t>,</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标志着两岸关系发展迈出了重要一步。</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(4)2005</a:t>
            </a:r>
            <a:r>
              <a:rPr lang="zh-CN" altLang="zh-CN">
                <a:solidFill>
                  <a:srgbClr val="000000"/>
                </a:solidFill>
                <a:cs typeface="Times New Roman" panose="02020603050405020304" pitchFamily="18" charset="0"/>
              </a:rPr>
              <a:t>年</a:t>
            </a:r>
            <a:r>
              <a:rPr lang="en-US" altLang="zh-CN">
                <a:solidFill>
                  <a:srgbClr val="000000"/>
                </a:solidFill>
                <a:cs typeface="Times New Roman" panose="02020603050405020304" pitchFamily="18" charset="0"/>
              </a:rPr>
              <a:t>3</a:t>
            </a:r>
            <a:r>
              <a:rPr lang="zh-CN" altLang="zh-CN">
                <a:solidFill>
                  <a:srgbClr val="000000"/>
                </a:solidFill>
                <a:cs typeface="Times New Roman" panose="02020603050405020304" pitchFamily="18" charset="0"/>
              </a:rPr>
              <a:t>月</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十届全国人大三次会议通过《</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a:t>
            </a:r>
            <a:r>
              <a:rPr lang="en-US" altLang="zh-CN">
                <a:solidFill>
                  <a:srgbClr val="000000"/>
                </a:solidFill>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6265158" y="733714"/>
            <a:ext cx="1261884"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邓小平</a:t>
            </a:r>
            <a:endParaRPr lang="zh-CN" altLang="en-US"/>
          </a:p>
        </p:txBody>
      </p:sp>
      <p:sp>
        <p:nvSpPr>
          <p:cNvPr id="4" name="矩形 3"/>
          <p:cNvSpPr/>
          <p:nvPr/>
        </p:nvSpPr>
        <p:spPr>
          <a:xfrm>
            <a:off x="4844494" y="1847744"/>
            <a:ext cx="902811"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香港</a:t>
            </a:r>
            <a:endParaRPr lang="zh-CN" altLang="en-US"/>
          </a:p>
        </p:txBody>
      </p:sp>
      <p:sp>
        <p:nvSpPr>
          <p:cNvPr id="5" name="矩形 4"/>
          <p:cNvSpPr/>
          <p:nvPr/>
        </p:nvSpPr>
        <p:spPr>
          <a:xfrm>
            <a:off x="4188694" y="4622118"/>
            <a:ext cx="1620957"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九二共识</a:t>
            </a:r>
            <a:endParaRPr lang="zh-CN" altLang="en-US"/>
          </a:p>
        </p:txBody>
      </p:sp>
      <p:sp>
        <p:nvSpPr>
          <p:cNvPr id="6" name="矩形 5"/>
          <p:cNvSpPr/>
          <p:nvPr/>
        </p:nvSpPr>
        <p:spPr>
          <a:xfrm>
            <a:off x="3134603" y="5179868"/>
            <a:ext cx="1620957"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汪辜会谈</a:t>
            </a:r>
            <a:endParaRPr lang="zh-CN" altLang="en-US"/>
          </a:p>
        </p:txBody>
      </p:sp>
      <p:sp>
        <p:nvSpPr>
          <p:cNvPr id="7" name="矩形 6"/>
          <p:cNvSpPr/>
          <p:nvPr/>
        </p:nvSpPr>
        <p:spPr>
          <a:xfrm>
            <a:off x="7669649" y="5734261"/>
            <a:ext cx="2339102"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反分裂国家法</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4" presetClass="entr" presetSubtype="10" dur="50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randombar(horizontal)">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4" presetClass="entr" presetSubtype="10" dur="50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randombar(horizontal)">
                                      <p:cBhvr>
                                        <p:cTn id="22" dur="500"/>
                                        <p:tgtEl>
                                          <p:spTgt spid="6"/>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4" presetClass="entr" presetSubtype="10" dur="50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randombar(horizontal)">
                                      <p:cBhvr>
                                        <p:cTn id="2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P spid="6" grpId="0"/>
      <p:bldP spid="7"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53542"/>
            <a:ext cx="4115229" cy="592213"/>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三</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国际影响力不断</a:t>
            </a:r>
            <a:r>
              <a:rPr lang="zh-CN" altLang="zh-CN" smtClean="0">
                <a:solidFill>
                  <a:srgbClr val="000000"/>
                </a:solidFill>
                <a:latin typeface="Arial" pitchFamily="34" charset="0"/>
                <a:ea typeface="黑体" panose="02010600030101010101" pitchFamily="49" charset="-122"/>
                <a:cs typeface="Times New Roman" panose="02020603050405020304" pitchFamily="18" charset="0"/>
              </a:rPr>
              <a:t>扩大</a:t>
            </a:r>
            <a:r>
              <a:rPr lang="en-US" altLang="zh-CN" smtClean="0">
                <a:solidFill>
                  <a:srgbClr val="000000"/>
                </a:solidFill>
                <a:latin typeface="Arial" pitchFamily="34" charset="0"/>
                <a:ea typeface="黑体" panose="02010600030101010101" pitchFamily="49" charset="-122"/>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pic>
        <p:nvPicPr>
          <p:cNvPr id="3" name="MLKXZ197.eps" descr="id:2147508941;FounderCES"/>
          <p:cNvPicPr>
            <a:picLocks noChangeAspect="1"/>
          </p:cNvPicPr>
          <p:nvPr/>
        </p:nvPicPr>
        <p:blipFill>
          <a:blip r:embed="rId2">
            <a:clrChange>
              <a:clrFrom>
                <a:srgbClr val="FFFFFF"/>
              </a:clrFrom>
              <a:clrTo>
                <a:srgbClr val="FFFFFF">
                  <a:alpha val="0"/>
                </a:srgbClr>
              </a:clrTo>
            </a:clrChange>
          </a:blip>
          <a:stretch>
            <a:fillRect/>
          </a:stretch>
        </p:blipFill>
        <p:spPr>
          <a:xfrm>
            <a:off x="1277925" y="692150"/>
            <a:ext cx="9636151" cy="5956695"/>
          </a:xfrm>
          <a:prstGeom prst="rect">
            <a:avLst/>
          </a:prstGeom>
        </p:spPr>
      </p:pic>
    </p:spTree>
  </p:cSld>
  <p:clrMapOvr>
    <a:masterClrMapping/>
  </p:clrMapOvr>
  <mc:AlternateContent>
    <mc:Choice xmlns:p14="http://schemas.microsoft.com/office/powerpoint/2010/main" Requires="p14">
      <p:transition p14:dur="0"/>
    </mc:Choice>
    <mc:Fallback>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126567"/>
            <a:ext cx="11430000" cy="6174575"/>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Arial" pitchFamily="34" charset="0"/>
                <a:ea typeface="黑体" panose="02010600030101010101" pitchFamily="49" charset="-122"/>
                <a:cs typeface="Times New Roman" panose="02020603050405020304" pitchFamily="18" charset="0"/>
              </a:rPr>
              <a:t>三、中国特色社会主义新时代</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1</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中共十八大</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坚持和发展中国特色社会主义</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提出实现社会主义现代化和中华民族伟大复兴的总任务。</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2</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中共十九大</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(1)</a:t>
            </a:r>
            <a:r>
              <a:rPr lang="zh-CN" altLang="zh-CN">
                <a:solidFill>
                  <a:srgbClr val="000000"/>
                </a:solidFill>
                <a:cs typeface="Times New Roman" panose="02020603050405020304" pitchFamily="18" charset="0"/>
              </a:rPr>
              <a:t>主要矛盾</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人民日益增长的美好生活需要和不平衡不充分的发展之间的矛盾。</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a:t>
            </a:r>
            <a:r>
              <a:rPr lang="zh-CN" altLang="zh-CN">
                <a:solidFill>
                  <a:srgbClr val="000000"/>
                </a:solidFill>
                <a:cs typeface="Times New Roman" panose="02020603050405020304" pitchFamily="18" charset="0"/>
              </a:rPr>
              <a:t>奋斗目标</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决胜</a:t>
            </a:r>
            <a:r>
              <a:rPr lang="zh-CN" altLang="zh-CN" u="sng">
                <a:solidFill>
                  <a:srgbClr val="000000"/>
                </a:solidFill>
                <a:uFill>
                  <a:solidFill>
                    <a:srgbClr val="000000"/>
                  </a:solidFill>
                </a:uFill>
                <a:cs typeface="Times New Roman" panose="02020603050405020304" pitchFamily="18" charset="0"/>
              </a:rPr>
              <a:t>　　　　　　　　　　　　</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开启全面建设社会主义现代化国家新征程。</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(3)</a:t>
            </a:r>
            <a:r>
              <a:rPr lang="zh-CN" altLang="zh-CN">
                <a:solidFill>
                  <a:srgbClr val="000000"/>
                </a:solidFill>
                <a:cs typeface="Times New Roman" panose="02020603050405020304" pitchFamily="18" charset="0"/>
              </a:rPr>
              <a:t>指导思想</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习近平新时代中国特色社会主义思想写入党章。</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3</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中共二十大</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提出中心任务是全面建设社会主义现代化强国</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以中国式现代化全面推进中华民族伟大复兴。</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3748727" y="3499899"/>
            <a:ext cx="3177473"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smtClean="0">
                <a:solidFill>
                  <a:srgbClr val="FF0000"/>
                </a:solidFill>
                <a:cs typeface="Times New Roman" panose="02020603050405020304" pitchFamily="18" charset="0"/>
              </a:rPr>
              <a:t>全面</a:t>
            </a:r>
            <a:r>
              <a:rPr lang="zh-CN" altLang="zh-CN">
                <a:solidFill>
                  <a:srgbClr val="FF0000"/>
                </a:solidFill>
                <a:cs typeface="Times New Roman" panose="02020603050405020304" pitchFamily="18" charset="0"/>
              </a:rPr>
              <a:t>建成小康社会</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1571840"/>
            <a:ext cx="11430000" cy="2272673"/>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4</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习近平新时代中国特色社会主义思想</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(1)</a:t>
            </a:r>
            <a:r>
              <a:rPr lang="zh-CN" altLang="zh-CN">
                <a:solidFill>
                  <a:srgbClr val="000000"/>
                </a:solidFill>
                <a:cs typeface="Times New Roman" panose="02020603050405020304" pitchFamily="18" charset="0"/>
              </a:rPr>
              <a:t>内容</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提出一系列原创性的</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新理念新思想新战略。</a:t>
            </a:r>
            <a:r>
              <a:rPr lang="en-US" altLang="zh-CN">
                <a:solidFill>
                  <a:srgbClr val="000000"/>
                </a:solidFill>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a:t>
            </a:r>
            <a:r>
              <a:rPr lang="zh-CN" altLang="zh-CN">
                <a:solidFill>
                  <a:srgbClr val="000000"/>
                </a:solidFill>
                <a:cs typeface="Times New Roman" panose="02020603050405020304" pitchFamily="18" charset="0"/>
              </a:rPr>
              <a:t>地位</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是当代中国马克思主义、</a:t>
            </a:r>
            <a:r>
              <a:rPr lang="en-US" altLang="zh-CN">
                <a:solidFill>
                  <a:srgbClr val="000000"/>
                </a:solidFill>
                <a:cs typeface="Times New Roman" panose="02020603050405020304" pitchFamily="18" charset="0"/>
              </a:rPr>
              <a:t>21</a:t>
            </a:r>
            <a:r>
              <a:rPr lang="zh-CN" altLang="zh-CN">
                <a:solidFill>
                  <a:srgbClr val="000000"/>
                </a:solidFill>
                <a:cs typeface="Times New Roman" panose="02020603050405020304" pitchFamily="18" charset="0"/>
              </a:rPr>
              <a:t>世纪马克思主义</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是中华文化和中国精神的时代精华</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实现了马克思主义中国化时代化新的飞跃。</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5285521" y="2174565"/>
            <a:ext cx="1620957"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治国理政</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392297"/>
            <a:ext cx="11430000" cy="5073440"/>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en-US" altLang="zh-CN" b="1">
                <a:solidFill>
                  <a:srgbClr val="000000"/>
                </a:solidFill>
                <a:cs typeface="Times New Roman" panose="02020603050405020304" pitchFamily="18" charset="0"/>
              </a:rPr>
              <a:t>5</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伟大成就</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(1)</a:t>
            </a:r>
            <a:r>
              <a:rPr lang="zh-CN" altLang="zh-CN">
                <a:solidFill>
                  <a:srgbClr val="000000"/>
                </a:solidFill>
                <a:cs typeface="Times New Roman" panose="02020603050405020304" pitchFamily="18" charset="0"/>
              </a:rPr>
              <a:t>全面建成小康社会</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打赢脱贫攻坚战。</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a:t>
            </a:r>
            <a:r>
              <a:rPr lang="zh-CN" altLang="zh-CN">
                <a:solidFill>
                  <a:srgbClr val="000000"/>
                </a:solidFill>
                <a:cs typeface="Times New Roman" panose="02020603050405020304" pitchFamily="18" charset="0"/>
              </a:rPr>
              <a:t>综合国力显著提升。</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(3)</a:t>
            </a:r>
            <a:r>
              <a:rPr lang="zh-CN" altLang="zh-CN">
                <a:solidFill>
                  <a:srgbClr val="000000"/>
                </a:solidFill>
                <a:cs typeface="Times New Roman" panose="02020603050405020304" pitchFamily="18" charset="0"/>
              </a:rPr>
              <a:t>积极推进各项事业</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应对中美贸易摩擦</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捍卫自由贸易和多边体制</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颁布《中华人民共和国香港特别行政区维护国家安全法》</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贯彻</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爱国者治港</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原则</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推进两岸关系发展</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应对重大突发公共卫生事件。</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(4)</a:t>
            </a:r>
            <a:r>
              <a:rPr lang="zh-CN" altLang="zh-CN">
                <a:solidFill>
                  <a:srgbClr val="000000"/>
                </a:solidFill>
                <a:cs typeface="Times New Roman" panose="02020603050405020304" pitchFamily="18" charset="0"/>
              </a:rPr>
              <a:t>中国特色大国外交</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构建以</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cs typeface="Times New Roman" panose="02020603050405020304" pitchFamily="18" charset="0"/>
              </a:rPr>
              <a:t>为核心的新型国际关系</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打造人类命运共同体</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并写入宪法序言</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参与全球治理体系的改革和建设</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提出</a:t>
            </a:r>
            <a:r>
              <a:rPr lang="en-US" altLang="zh-CN">
                <a:solidFill>
                  <a:srgbClr val="000000"/>
                </a:solidFill>
                <a:cs typeface="Times New Roman" panose="02020603050405020304" pitchFamily="18" charset="0"/>
              </a:rPr>
              <a:t>“</a:t>
            </a:r>
            <a:r>
              <a:rPr lang="zh-CN" altLang="zh-CN" u="sng">
                <a:solidFill>
                  <a:srgbClr val="000000"/>
                </a:solidFill>
                <a:uFill>
                  <a:solidFill>
                    <a:srgbClr val="000000"/>
                  </a:solidFill>
                </a:uFill>
                <a:cs typeface="Times New Roman" panose="02020603050405020304" pitchFamily="18" charset="0"/>
              </a:rPr>
              <a:t>　　　　　　</a:t>
            </a:r>
            <a:r>
              <a:rPr lang="en-US" altLang="zh-CN">
                <a:solidFill>
                  <a:srgbClr val="000000"/>
                </a:solidFill>
                <a:cs typeface="Times New Roman" panose="02020603050405020304" pitchFamily="18" charset="0"/>
              </a:rPr>
              <a:t>”</a:t>
            </a:r>
            <a:r>
              <a:rPr lang="zh-CN" altLang="zh-CN">
                <a:solidFill>
                  <a:srgbClr val="000000"/>
                </a:solidFill>
                <a:cs typeface="Times New Roman" panose="02020603050405020304" pitchFamily="18" charset="0"/>
              </a:rPr>
              <a:t>倡议。</a:t>
            </a:r>
            <a:r>
              <a:rPr lang="en-US" altLang="zh-CN">
                <a:solidFill>
                  <a:srgbClr val="000000"/>
                </a:solidFill>
                <a:cs typeface="Times New Roman" panose="02020603050405020304" pitchFamily="18" charset="0"/>
              </a:rPr>
              <a:t> </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5129657" y="3770063"/>
            <a:ext cx="1620957"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合作共赢</a:t>
            </a:r>
            <a:endParaRPr lang="zh-CN" altLang="en-US"/>
          </a:p>
        </p:txBody>
      </p:sp>
      <p:sp>
        <p:nvSpPr>
          <p:cNvPr id="4" name="矩形 3"/>
          <p:cNvSpPr/>
          <p:nvPr/>
        </p:nvSpPr>
        <p:spPr>
          <a:xfrm>
            <a:off x="848603" y="4880171"/>
            <a:ext cx="1620957"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一带一路</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randombar(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5" name="组合 4"/>
          <p:cNvGrpSpPr/>
          <p:nvPr/>
        </p:nvGrpSpPr>
        <p:grpSpPr>
          <a:xfrm>
            <a:off x="354874" y="114315"/>
            <a:ext cx="3189391" cy="652486"/>
            <a:chOff x="354874" y="961884"/>
            <a:chExt cx="3189391" cy="652486"/>
          </a:xfrm>
        </p:grpSpPr>
        <p:sp>
          <p:nvSpPr>
            <p:cNvPr id="6" name="Freeform 10"/>
            <p:cNvSpPr/>
            <p:nvPr/>
          </p:nvSpPr>
          <p:spPr bwMode="auto">
            <a:xfrm>
              <a:off x="356419" y="1327316"/>
              <a:ext cx="3187846" cy="192535"/>
            </a:xfrm>
            <a:prstGeom prst="roundRect">
              <a:avLst/>
            </a:prstGeom>
            <a:solidFill>
              <a:srgbClr val="00AEAD"/>
            </a:solidFill>
            <a:ln>
              <a:noFill/>
            </a:ln>
          </p:spPr>
          <p:txBody>
            <a:bodyPr/>
            <a:lstStyle>
              <a:defPPr>
                <a:defRPr lang="zh-CN"/>
              </a:defPPr>
              <a:lvl1pPr algn="l" rtl="0" eaLnBrk="0" fontAlgn="base" hangingPunct="0">
                <a:spcBef>
                  <a:spcPct val="0"/>
                </a:spcBef>
                <a:spcAft>
                  <a:spcPct val="0"/>
                </a:spcAft>
                <a:defRPr sz="28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0"/>
                </a:spcBef>
                <a:spcAft>
                  <a:spcPct val="0"/>
                </a:spcAft>
                <a:defRPr sz="28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0"/>
                </a:spcBef>
                <a:spcAft>
                  <a:spcPct val="0"/>
                </a:spcAft>
                <a:defRPr sz="28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0"/>
                </a:spcBef>
                <a:spcAft>
                  <a:spcPct val="0"/>
                </a:spcAft>
                <a:defRPr sz="28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0"/>
                </a:spcBef>
                <a:spcAft>
                  <a:spcPct val="0"/>
                </a:spcAft>
                <a:defRPr sz="28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0"/>
                </a:spcBef>
                <a:spcAft>
                  <a:spcPct val="0"/>
                </a:spcAft>
                <a:buFont typeface="Arial" pitchFamily="34" charset="0"/>
                <a:defRPr sz="28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0"/>
                </a:spcBef>
                <a:spcAft>
                  <a:spcPct val="0"/>
                </a:spcAft>
                <a:buFont typeface="Arial" pitchFamily="34" charset="0"/>
                <a:defRPr sz="28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0"/>
                </a:spcBef>
                <a:spcAft>
                  <a:spcPct val="0"/>
                </a:spcAft>
                <a:buFont typeface="Arial" pitchFamily="34" charset="0"/>
                <a:defRPr sz="28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0"/>
                </a:spcBef>
                <a:spcAft>
                  <a:spcPct val="0"/>
                </a:spcAft>
                <a:buFont typeface="Arial" pitchFamily="34" charset="0"/>
                <a:defRPr sz="2800" kern="1200">
                  <a:solidFill>
                    <a:schemeClr val="tx1"/>
                  </a:solidFill>
                  <a:latin typeface="Arial" pitchFamily="34" charset="0"/>
                  <a:ea typeface="宋体" panose="02010600030101010101" pitchFamily="2" charset="-122"/>
                  <a:cs typeface="+mn-cs"/>
                </a:defRPr>
              </a:lvl9pPr>
            </a:lstStyle>
            <a:p>
              <a:pPr eaLnBrk="1" hangingPunct="1"/>
              <a:endParaRPr lang="zh-CN" altLang="en-US">
                <a:solidFill>
                  <a:srgbClr val="AFD7EC"/>
                </a:solidFill>
              </a:endParaRPr>
            </a:p>
          </p:txBody>
        </p:sp>
        <p:sp>
          <p:nvSpPr>
            <p:cNvPr id="7" name="矩形 6"/>
            <p:cNvSpPr>
              <a:spLocks noChangeAspect="1"/>
            </p:cNvSpPr>
            <p:nvPr/>
          </p:nvSpPr>
          <p:spPr>
            <a:xfrm>
              <a:off x="354874" y="961884"/>
              <a:ext cx="3170921" cy="652486"/>
            </a:xfrm>
            <a:prstGeom prst="rect">
              <a:avLst/>
            </a:prstGeom>
          </p:spPr>
          <p:txBody>
            <a:bodyPr wrap="squar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en-US">
                  <a:ea typeface="黑体" panose="02010600030101010101" pitchFamily="49" charset="-122"/>
                  <a:cs typeface="Times New Roman" panose="02020603050405020304" pitchFamily="18" charset="0"/>
                </a:rPr>
                <a:t>学考转换</a:t>
              </a:r>
              <a:r>
                <a:rPr lang="en-US" altLang="zh-CN" smtClean="0">
                  <a:ea typeface="黑体" panose="02010600030101010101" pitchFamily="49" charset="-122"/>
                  <a:cs typeface="Times New Roman" panose="02020603050405020304" pitchFamily="18" charset="0"/>
                </a:rPr>
                <a:t>•</a:t>
              </a:r>
              <a:r>
                <a:rPr lang="zh-CN" altLang="en-US">
                  <a:ea typeface="黑体" panose="02010600030101010101" pitchFamily="49" charset="-122"/>
                  <a:cs typeface="Times New Roman" panose="02020603050405020304" pitchFamily="18" charset="0"/>
                </a:rPr>
                <a:t>回归教材</a:t>
              </a:r>
              <a:endParaRPr lang="zh-CN" altLang="en-US" sz="2800">
                <a:latin typeface="Times New Roman" panose="02020603050405020304" pitchFamily="18" charset="0"/>
                <a:ea typeface="黑体" panose="02010600030101010101" pitchFamily="49" charset="-122"/>
                <a:cs typeface="Times New Roman" panose="02020603050405020304" pitchFamily="18" charset="0"/>
              </a:endParaRPr>
            </a:p>
          </p:txBody>
        </p:sp>
      </p:grpSp>
      <p:sp>
        <p:nvSpPr>
          <p:cNvPr id="2" name="矩形 1"/>
          <p:cNvSpPr>
            <a:spLocks noChangeAspect="1"/>
          </p:cNvSpPr>
          <p:nvPr/>
        </p:nvSpPr>
        <p:spPr>
          <a:xfrm>
            <a:off x="381000" y="709185"/>
            <a:ext cx="11430000" cy="5633593"/>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①</a:t>
            </a:r>
            <a:r>
              <a:rPr lang="zh-CN" altLang="zh-CN">
                <a:solidFill>
                  <a:srgbClr val="000000"/>
                </a:solidFill>
                <a:latin typeface="Arial" pitchFamily="34" charset="0"/>
                <a:ea typeface="黑体" panose="02010600030101010101" pitchFamily="49" charset="-122"/>
                <a:cs typeface="Times New Roman" panose="02020603050405020304" pitchFamily="18" charset="0"/>
              </a:rPr>
              <a:t>链高考</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新时期的外交关系</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(2022</a:t>
            </a:r>
            <a:r>
              <a:rPr lang="zh-CN" altLang="zh-CN">
                <a:solidFill>
                  <a:srgbClr val="000000"/>
                </a:solidFill>
                <a:ea typeface="仿宋" panose="02010609060101010101" pitchFamily="49" charset="-122"/>
                <a:cs typeface="Times New Roman" panose="02020603050405020304" pitchFamily="18" charset="0"/>
              </a:rPr>
              <a:t>山东卷</a:t>
            </a:r>
            <a:r>
              <a:rPr lang="en-US" altLang="zh-CN">
                <a:solidFill>
                  <a:srgbClr val="000000"/>
                </a:solidFill>
                <a:cs typeface="Times New Roman" panose="02020603050405020304" pitchFamily="18" charset="0"/>
              </a:rPr>
              <a:t>,8)</a:t>
            </a:r>
            <a:r>
              <a:rPr lang="zh-CN" altLang="zh-CN">
                <a:solidFill>
                  <a:srgbClr val="000000"/>
                </a:solidFill>
                <a:ea typeface="楷体" panose="02010609060101010101" pitchFamily="49" charset="-122"/>
                <a:cs typeface="Times New Roman" panose="02020603050405020304" pitchFamily="18" charset="0"/>
              </a:rPr>
              <a:t>涉考</a:t>
            </a:r>
            <a:r>
              <a:rPr lang="en-US" altLang="zh-CN">
                <a:solidFill>
                  <a:srgbClr val="000000"/>
                </a:solidFill>
                <a:cs typeface="Times New Roman" panose="02020603050405020304" pitchFamily="18" charset="0"/>
              </a:rPr>
              <a:t>20</a:t>
            </a:r>
            <a:r>
              <a:rPr lang="zh-CN" altLang="zh-CN">
                <a:solidFill>
                  <a:srgbClr val="000000"/>
                </a:solidFill>
                <a:ea typeface="仿宋" panose="02010609060101010101" pitchFamily="49" charset="-122"/>
                <a:cs typeface="Times New Roman" panose="02020603050405020304" pitchFamily="18" charset="0"/>
              </a:rPr>
              <a:t>世纪七八十年代</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中国除向非洲国家提供大量经援贷款外</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还与非洲国家开展了广泛的经济技术合作。</a:t>
            </a:r>
            <a:r>
              <a:rPr lang="en-US" altLang="zh-CN">
                <a:solidFill>
                  <a:srgbClr val="000000"/>
                </a:solidFill>
                <a:cs typeface="Times New Roman" panose="02020603050405020304" pitchFamily="18" charset="0"/>
              </a:rPr>
              <a:t>1974—1980</a:t>
            </a:r>
            <a:r>
              <a:rPr lang="zh-CN" altLang="zh-CN">
                <a:solidFill>
                  <a:srgbClr val="000000"/>
                </a:solidFill>
                <a:ea typeface="仿宋" panose="02010609060101010101" pitchFamily="49" charset="-122"/>
                <a:cs typeface="Times New Roman" panose="02020603050405020304" pitchFamily="18" charset="0"/>
              </a:rPr>
              <a:t>年</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中国先后与</a:t>
            </a:r>
            <a:r>
              <a:rPr lang="en-US" altLang="zh-CN">
                <a:solidFill>
                  <a:srgbClr val="000000"/>
                </a:solidFill>
                <a:cs typeface="Times New Roman" panose="02020603050405020304" pitchFamily="18" charset="0"/>
              </a:rPr>
              <a:t>45</a:t>
            </a:r>
            <a:r>
              <a:rPr lang="zh-CN" altLang="zh-CN">
                <a:solidFill>
                  <a:srgbClr val="000000"/>
                </a:solidFill>
                <a:ea typeface="仿宋" panose="02010609060101010101" pitchFamily="49" charset="-122"/>
                <a:cs typeface="Times New Roman" panose="02020603050405020304" pitchFamily="18" charset="0"/>
              </a:rPr>
              <a:t>个非洲国家签订了</a:t>
            </a:r>
            <a:r>
              <a:rPr lang="en-US" altLang="zh-CN">
                <a:solidFill>
                  <a:srgbClr val="000000"/>
                </a:solidFill>
                <a:cs typeface="Times New Roman" panose="02020603050405020304" pitchFamily="18" charset="0"/>
              </a:rPr>
              <a:t>100</a:t>
            </a:r>
            <a:r>
              <a:rPr lang="zh-CN" altLang="zh-CN">
                <a:solidFill>
                  <a:srgbClr val="000000"/>
                </a:solidFill>
                <a:ea typeface="仿宋" panose="02010609060101010101" pitchFamily="49" charset="-122"/>
                <a:cs typeface="Times New Roman" panose="02020603050405020304" pitchFamily="18" charset="0"/>
              </a:rPr>
              <a:t>多项经济技术合作协定。这表明我国致力于与非洲人民一起推动</a:t>
            </a:r>
            <a:r>
              <a:rPr lang="zh-CN" altLang="zh-CN" u="sng">
                <a:solidFill>
                  <a:srgbClr val="000000"/>
                </a:solidFill>
                <a:uFill>
                  <a:solidFill>
                    <a:srgbClr val="000000"/>
                  </a:solidFill>
                </a:uFill>
                <a:cs typeface="Times New Roman" panose="02020603050405020304" pitchFamily="18" charset="0"/>
              </a:rPr>
              <a:t>　　　　　　　　　　　</a:t>
            </a:r>
            <a:r>
              <a:rPr lang="zh-CN" altLang="zh-CN">
                <a:solidFill>
                  <a:srgbClr val="000000"/>
                </a:solidFill>
                <a:ea typeface="仿宋" panose="02010609060101010101" pitchFamily="49" charset="-122"/>
                <a:cs typeface="Times New Roman" panose="02020603050405020304" pitchFamily="18" charset="0"/>
              </a:rPr>
              <a:t>的建立。</a:t>
            </a:r>
            <a:r>
              <a:rPr lang="en-US" altLang="zh-CN">
                <a:solidFill>
                  <a:srgbClr val="000000"/>
                </a:solidFill>
                <a:latin typeface="Calibri"/>
                <a:ea typeface="仿宋" panose="02010609060101010101" pitchFamily="49" charset="-122"/>
                <a:cs typeface="Times New Roman" panose="02020603050405020304" pitchFamily="18" charset="0"/>
              </a:rPr>
              <a:t> </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②</a:t>
            </a:r>
            <a:r>
              <a:rPr lang="zh-CN" altLang="zh-CN">
                <a:solidFill>
                  <a:srgbClr val="000000"/>
                </a:solidFill>
                <a:latin typeface="Arial" pitchFamily="34" charset="0"/>
                <a:ea typeface="黑体" panose="02010600030101010101" pitchFamily="49" charset="-122"/>
                <a:cs typeface="Times New Roman" panose="02020603050405020304" pitchFamily="18" charset="0"/>
              </a:rPr>
              <a:t>补教材</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中国式现代化</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zh-CN" altLang="zh-CN">
                <a:solidFill>
                  <a:srgbClr val="000000"/>
                </a:solidFill>
                <a:ea typeface="仿宋" panose="02010609060101010101" pitchFamily="49" charset="-122"/>
                <a:cs typeface="Times New Roman" panose="02020603050405020304" pitchFamily="18" charset="0"/>
              </a:rPr>
              <a:t>中国式现代化是中国共产党领导的社会主义现代化。既有各国现代化的共同特征</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更有基于自己国情的中国特色。中国式现代化是人口规模巨大的现代化</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是全体人民共同富裕的现代化</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是物质文明和精神文明相协调的现代化</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是人与自然和谐共生的现代化</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是走和平发展道路的现代化。</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
        <p:nvSpPr>
          <p:cNvPr id="3" name="矩形 2"/>
          <p:cNvSpPr/>
          <p:nvPr/>
        </p:nvSpPr>
        <p:spPr>
          <a:xfrm>
            <a:off x="4404012" y="2992370"/>
            <a:ext cx="2698175" cy="523220"/>
          </a:xfrm>
          <a:prstGeom prst="rect">
            <a:avLst/>
          </a:prstGeom>
        </p:spPr>
        <p:txBody>
          <a:bodyPr wrap="none">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r>
              <a:rPr lang="zh-CN" altLang="zh-CN">
                <a:solidFill>
                  <a:srgbClr val="FF0000"/>
                </a:solidFill>
                <a:cs typeface="Times New Roman" panose="02020603050405020304" pitchFamily="18" charset="0"/>
              </a:rPr>
              <a:t>国际经济新秩序</a:t>
            </a:r>
            <a:endParaRPr lang="zh-CN" altLang="en-US"/>
          </a:p>
        </p:txBody>
      </p:sp>
    </p:spTree>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randombar(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1220560"/>
            <a:ext cx="11430000" cy="2813655"/>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③</a:t>
            </a:r>
            <a:r>
              <a:rPr lang="zh-CN" altLang="zh-CN">
                <a:solidFill>
                  <a:srgbClr val="000000"/>
                </a:solidFill>
                <a:latin typeface="Arial" pitchFamily="34" charset="0"/>
                <a:ea typeface="黑体" panose="02010600030101010101" pitchFamily="49" charset="-122"/>
                <a:cs typeface="Times New Roman" panose="02020603050405020304" pitchFamily="18" charset="0"/>
              </a:rPr>
              <a:t>析概念</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小康社会</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小康社会</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是邓小平在改革开放初期规划中国经济社会发展蓝图时提出的战略构想。小康社会是一个社会生产力持续发展</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人均国民生产总值和人民生活水平不断提高</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国家的综合国力特别是经济实力显著增强的社会发展阶段。</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1"/>
          <p:cNvSpPr>
            <a:spLocks noChangeAspect="1"/>
          </p:cNvSpPr>
          <p:nvPr/>
        </p:nvSpPr>
        <p:spPr>
          <a:xfrm>
            <a:off x="381000" y="126567"/>
            <a:ext cx="11430000" cy="6174575"/>
          </a:xfrm>
          <a:prstGeom prst="rect">
            <a:avLst/>
          </a:prstGeom>
        </p:spPr>
        <p:txBody>
          <a:bodyPr>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nSpc>
                <a:spcPct val="130000"/>
              </a:lnSpc>
              <a:spcAft>
                <a:spcPct val="0"/>
              </a:spcAft>
              <a:tabLst>
                <a:tab pos="1188085"/>
                <a:tab pos="2163445"/>
                <a:tab pos="3142615"/>
                <a:tab pos="4190365"/>
              </a:tabLst>
            </a:pPr>
            <a:r>
              <a:rPr lang="zh-CN" altLang="zh-CN">
                <a:solidFill>
                  <a:srgbClr val="000000"/>
                </a:solidFill>
                <a:latin typeface="NEU-BZ-S92"/>
                <a:cs typeface="宋体" panose="02010600030101010101" pitchFamily="2" charset="-122"/>
              </a:rPr>
              <a:t>④</a:t>
            </a:r>
            <a:r>
              <a:rPr lang="zh-CN" altLang="zh-CN">
                <a:solidFill>
                  <a:srgbClr val="000000"/>
                </a:solidFill>
                <a:latin typeface="Arial" pitchFamily="34" charset="0"/>
                <a:ea typeface="黑体" panose="02010600030101010101" pitchFamily="49" charset="-122"/>
                <a:cs typeface="Times New Roman" panose="02020603050405020304" pitchFamily="18" charset="0"/>
              </a:rPr>
              <a:t>探观点</a:t>
            </a:r>
            <a:r>
              <a:rPr lang="en-US" altLang="zh-CN">
                <a:solidFill>
                  <a:srgbClr val="000000"/>
                </a:solidFill>
                <a:cs typeface="Times New Roman" panose="02020603050405020304" pitchFamily="18" charset="0"/>
              </a:rPr>
              <a:t>——</a:t>
            </a:r>
            <a:r>
              <a:rPr lang="zh-CN" altLang="zh-CN">
                <a:solidFill>
                  <a:srgbClr val="000000"/>
                </a:solidFill>
                <a:latin typeface="Arial" pitchFamily="34" charset="0"/>
                <a:ea typeface="黑体" panose="02010600030101010101" pitchFamily="49" charset="-122"/>
                <a:cs typeface="Times New Roman" panose="02020603050405020304" pitchFamily="18" charset="0"/>
              </a:rPr>
              <a:t>新中国不同阶段的社会主要矛盾</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(1)</a:t>
            </a:r>
            <a:r>
              <a:rPr lang="zh-CN" altLang="zh-CN">
                <a:solidFill>
                  <a:srgbClr val="000000"/>
                </a:solidFill>
                <a:ea typeface="仿宋" panose="02010609060101010101" pitchFamily="49" charset="-122"/>
                <a:cs typeface="Times New Roman" panose="02020603050405020304" pitchFamily="18" charset="0"/>
              </a:rPr>
              <a:t>过渡时期</a:t>
            </a:r>
            <a:r>
              <a:rPr lang="en-US" altLang="zh-CN">
                <a:solidFill>
                  <a:srgbClr val="000000"/>
                </a:solidFill>
                <a:cs typeface="Times New Roman" panose="02020603050405020304" pitchFamily="18" charset="0"/>
              </a:rPr>
              <a:t>(1949—1956</a:t>
            </a:r>
            <a:r>
              <a:rPr lang="zh-CN" altLang="zh-CN">
                <a:solidFill>
                  <a:srgbClr val="000000"/>
                </a:solidFill>
                <a:ea typeface="仿宋" panose="02010609060101010101" pitchFamily="49" charset="-122"/>
                <a:cs typeface="Times New Roman" panose="02020603050405020304" pitchFamily="18" charset="0"/>
              </a:rPr>
              <a:t>年</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初期主要表现为人民大众与帝国主义、地主阶级和国民党残余势力的矛盾。从</a:t>
            </a:r>
            <a:r>
              <a:rPr lang="en-US" altLang="zh-CN">
                <a:solidFill>
                  <a:srgbClr val="000000"/>
                </a:solidFill>
                <a:cs typeface="Times New Roman" panose="02020603050405020304" pitchFamily="18" charset="0"/>
              </a:rPr>
              <a:t>1952</a:t>
            </a:r>
            <a:r>
              <a:rPr lang="zh-CN" altLang="zh-CN">
                <a:solidFill>
                  <a:srgbClr val="000000"/>
                </a:solidFill>
                <a:ea typeface="仿宋" panose="02010609060101010101" pitchFamily="49" charset="-122"/>
                <a:cs typeface="Times New Roman" panose="02020603050405020304" pitchFamily="18" charset="0"/>
              </a:rPr>
              <a:t>年起则表现为资产阶级与无产阶级的矛盾。</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(2)1956</a:t>
            </a:r>
            <a:r>
              <a:rPr lang="zh-CN" altLang="zh-CN">
                <a:solidFill>
                  <a:srgbClr val="000000"/>
                </a:solidFill>
                <a:ea typeface="仿宋" panose="02010609060101010101" pitchFamily="49" charset="-122"/>
                <a:cs typeface="Times New Roman" panose="02020603050405020304" pitchFamily="18" charset="0"/>
              </a:rPr>
              <a:t>年中共八大提出我国社会的主要矛盾是</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落后的农业国与先进的工业国之间、人民对于经济文化迅速发展的需要同当前经济文化不能满足人民需要的状况之间的矛盾。</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(3)1981</a:t>
            </a:r>
            <a:r>
              <a:rPr lang="zh-CN" altLang="zh-CN">
                <a:solidFill>
                  <a:srgbClr val="000000"/>
                </a:solidFill>
                <a:ea typeface="仿宋" panose="02010609060101010101" pitchFamily="49" charset="-122"/>
                <a:cs typeface="Times New Roman" panose="02020603050405020304" pitchFamily="18" charset="0"/>
              </a:rPr>
              <a:t>年中共十一届六中全会提出的我国社会主要矛盾是</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人民日益增长的物质文化需要与落后的社会生产之间的矛盾。</a:t>
            </a:r>
            <a:endParaRPr lang="zh-CN" altLang="zh-CN">
              <a:solidFill>
                <a:srgbClr val="000000"/>
              </a:solidFill>
              <a:latin typeface="NEU-BZ-S92"/>
              <a:ea typeface="方正书宋_GBK" panose="03000509000000000000" pitchFamily="65" charset="-122"/>
              <a:cs typeface="Times New Roman" panose="02020603050405020304" pitchFamily="18" charset="0"/>
            </a:endParaRPr>
          </a:p>
          <a:p>
            <a:pPr>
              <a:lnSpc>
                <a:spcPct val="130000"/>
              </a:lnSpc>
              <a:spcAft>
                <a:spcPct val="0"/>
              </a:spcAft>
              <a:tabLst>
                <a:tab pos="1188085"/>
                <a:tab pos="2163445"/>
                <a:tab pos="3142615"/>
                <a:tab pos="4190365"/>
              </a:tabLst>
            </a:pPr>
            <a:r>
              <a:rPr lang="en-US" altLang="zh-CN">
                <a:solidFill>
                  <a:srgbClr val="000000"/>
                </a:solidFill>
                <a:cs typeface="Times New Roman" panose="02020603050405020304" pitchFamily="18" charset="0"/>
              </a:rPr>
              <a:t>(4)2017</a:t>
            </a:r>
            <a:r>
              <a:rPr lang="zh-CN" altLang="zh-CN">
                <a:solidFill>
                  <a:srgbClr val="000000"/>
                </a:solidFill>
                <a:ea typeface="仿宋" panose="02010609060101010101" pitchFamily="49" charset="-122"/>
                <a:cs typeface="Times New Roman" panose="02020603050405020304" pitchFamily="18" charset="0"/>
              </a:rPr>
              <a:t>年中共十九大以来我国社会的主要矛盾是</a:t>
            </a:r>
            <a:r>
              <a:rPr lang="en-US" altLang="zh-CN">
                <a:solidFill>
                  <a:srgbClr val="000000"/>
                </a:solidFill>
                <a:cs typeface="Times New Roman" panose="02020603050405020304" pitchFamily="18" charset="0"/>
              </a:rPr>
              <a:t>:</a:t>
            </a:r>
            <a:r>
              <a:rPr lang="zh-CN" altLang="zh-CN">
                <a:solidFill>
                  <a:srgbClr val="000000"/>
                </a:solidFill>
                <a:ea typeface="仿宋" panose="02010609060101010101" pitchFamily="49" charset="-122"/>
                <a:cs typeface="Times New Roman" panose="02020603050405020304" pitchFamily="18" charset="0"/>
              </a:rPr>
              <a:t>人民日益增长的美好生活需要与不平衡不充分的发展之间的矛盾。</a:t>
            </a:r>
            <a:endParaRPr lang="zh-CN" altLang="zh-CN">
              <a:solidFill>
                <a:srgbClr val="000000"/>
              </a:solidFill>
              <a:effectLst/>
              <a:latin typeface="NEU-BZ-S92"/>
              <a:ea typeface="方正书宋_GBK" panose="03000509000000000000" pitchFamily="65" charset="-122"/>
              <a:cs typeface="Times New Roman" panose="02020603050405020304" pitchFamily="18" charset="0"/>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3" name="矩形 12"/>
          <p:cNvSpPr/>
          <p:nvPr/>
        </p:nvSpPr>
        <p:spPr>
          <a:xfrm>
            <a:off x="1205" y="2239767"/>
            <a:ext cx="12206328" cy="2007034"/>
          </a:xfrm>
          <a:prstGeom prst="rect">
            <a:avLst/>
          </a:prstGeom>
          <a:solidFill>
            <a:schemeClr val="bg1">
              <a:alpha val="41000"/>
            </a:schemeClr>
          </a:soli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sz="2800"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sz="2800"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sz="2800"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sz="2800" kern="1200">
                <a:solidFill>
                  <a:srgbClr val="FFFFFF"/>
                </a:solidFill>
                <a:latin typeface="Calibri"/>
                <a:ea typeface="宋体" panose="02010600030101010101" pitchFamily="2" charset="-122"/>
                <a:cs typeface="+mn-cs"/>
              </a:defRPr>
            </a:lvl5pPr>
            <a:lvl6pPr marL="2286000" algn="l" defTabSz="914400" rtl="0" eaLnBrk="1" latinLnBrk="0" hangingPunct="1">
              <a:defRPr sz="2800" kern="1200">
                <a:solidFill>
                  <a:srgbClr val="FFFFFF"/>
                </a:solidFill>
                <a:latin typeface="Calibri"/>
                <a:ea typeface="宋体" panose="02010600030101010101" pitchFamily="2" charset="-122"/>
                <a:cs typeface="+mn-cs"/>
              </a:defRPr>
            </a:lvl6pPr>
            <a:lvl7pPr marL="2743200" algn="l" defTabSz="914400" rtl="0" eaLnBrk="1" latinLnBrk="0" hangingPunct="1">
              <a:defRPr sz="2800" kern="1200">
                <a:solidFill>
                  <a:srgbClr val="FFFFFF"/>
                </a:solidFill>
                <a:latin typeface="Calibri"/>
                <a:ea typeface="宋体" panose="02010600030101010101" pitchFamily="2" charset="-122"/>
                <a:cs typeface="+mn-cs"/>
              </a:defRPr>
            </a:lvl7pPr>
            <a:lvl8pPr marL="3200400" algn="l" defTabSz="914400" rtl="0" eaLnBrk="1" latinLnBrk="0" hangingPunct="1">
              <a:defRPr sz="2800" kern="1200">
                <a:solidFill>
                  <a:srgbClr val="FFFFFF"/>
                </a:solidFill>
                <a:latin typeface="Calibri"/>
                <a:ea typeface="宋体" panose="02010600030101010101" pitchFamily="2" charset="-122"/>
                <a:cs typeface="+mn-cs"/>
              </a:defRPr>
            </a:lvl8pPr>
            <a:lvl9pPr marL="3657600" algn="l" defTabSz="914400" rtl="0" eaLnBrk="1" latinLnBrk="0" hangingPunct="1">
              <a:defRPr sz="2800" kern="1200">
                <a:solidFill>
                  <a:srgbClr val="FFFFFF"/>
                </a:solidFill>
                <a:latin typeface="Calibri"/>
                <a:ea typeface="宋体" panose="02010600030101010101" pitchFamily="2" charset="-122"/>
                <a:cs typeface="+mn-cs"/>
              </a:defRPr>
            </a:lvl9pPr>
          </a:lstStyle>
          <a:p>
            <a:pPr algn="ctr"/>
            <a:endParaRPr lang="zh-CN" altLang="en-US"/>
          </a:p>
        </p:txBody>
      </p:sp>
      <p:sp>
        <p:nvSpPr>
          <p:cNvPr id="14" name="矩形 13"/>
          <p:cNvSpPr/>
          <p:nvPr/>
        </p:nvSpPr>
        <p:spPr>
          <a:xfrm>
            <a:off x="1" y="2365812"/>
            <a:ext cx="12207532" cy="1766190"/>
          </a:xfrm>
          <a:prstGeom prst="rect">
            <a:avLst/>
          </a:prstGeom>
          <a:solidFill>
            <a:srgbClr val="159470">
              <a:alpha val="84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defRPr sz="2800" kern="1200">
                <a:solidFill>
                  <a:srgbClr val="FFFFFF"/>
                </a:solidFill>
                <a:latin typeface="Calibri"/>
                <a:ea typeface="宋体" panose="02010600030101010101" pitchFamily="2" charset="-122"/>
                <a:cs typeface="+mn-cs"/>
              </a:defRPr>
            </a:lvl1pPr>
            <a:lvl2pPr marL="457200" algn="l" rtl="0" fontAlgn="base">
              <a:spcBef>
                <a:spcPct val="0"/>
              </a:spcBef>
              <a:spcAft>
                <a:spcPct val="0"/>
              </a:spcAft>
              <a:defRPr sz="2800" kern="1200">
                <a:solidFill>
                  <a:srgbClr val="FFFFFF"/>
                </a:solidFill>
                <a:latin typeface="Calibri"/>
                <a:ea typeface="宋体" panose="02010600030101010101" pitchFamily="2" charset="-122"/>
                <a:cs typeface="+mn-cs"/>
              </a:defRPr>
            </a:lvl2pPr>
            <a:lvl3pPr marL="914400" algn="l" rtl="0" fontAlgn="base">
              <a:spcBef>
                <a:spcPct val="0"/>
              </a:spcBef>
              <a:spcAft>
                <a:spcPct val="0"/>
              </a:spcAft>
              <a:defRPr sz="2800" kern="1200">
                <a:solidFill>
                  <a:srgbClr val="FFFFFF"/>
                </a:solidFill>
                <a:latin typeface="Calibri"/>
                <a:ea typeface="宋体" panose="02010600030101010101" pitchFamily="2" charset="-122"/>
                <a:cs typeface="+mn-cs"/>
              </a:defRPr>
            </a:lvl3pPr>
            <a:lvl4pPr marL="1371600" algn="l" rtl="0" fontAlgn="base">
              <a:spcBef>
                <a:spcPct val="0"/>
              </a:spcBef>
              <a:spcAft>
                <a:spcPct val="0"/>
              </a:spcAft>
              <a:defRPr sz="2800" kern="1200">
                <a:solidFill>
                  <a:srgbClr val="FFFFFF"/>
                </a:solidFill>
                <a:latin typeface="Calibri"/>
                <a:ea typeface="宋体" panose="02010600030101010101" pitchFamily="2" charset="-122"/>
                <a:cs typeface="+mn-cs"/>
              </a:defRPr>
            </a:lvl4pPr>
            <a:lvl5pPr marL="1828800" algn="l" rtl="0" fontAlgn="base">
              <a:spcBef>
                <a:spcPct val="0"/>
              </a:spcBef>
              <a:spcAft>
                <a:spcPct val="0"/>
              </a:spcAft>
              <a:defRPr sz="2800" kern="1200">
                <a:solidFill>
                  <a:srgbClr val="FFFFFF"/>
                </a:solidFill>
                <a:latin typeface="Calibri"/>
                <a:ea typeface="宋体" panose="02010600030101010101" pitchFamily="2" charset="-122"/>
                <a:cs typeface="+mn-cs"/>
              </a:defRPr>
            </a:lvl5pPr>
            <a:lvl6pPr marL="2286000" algn="l" defTabSz="914400" rtl="0" eaLnBrk="1" latinLnBrk="0" hangingPunct="1">
              <a:defRPr sz="2800" kern="1200">
                <a:solidFill>
                  <a:srgbClr val="FFFFFF"/>
                </a:solidFill>
                <a:latin typeface="Calibri"/>
                <a:ea typeface="宋体" panose="02010600030101010101" pitchFamily="2" charset="-122"/>
                <a:cs typeface="+mn-cs"/>
              </a:defRPr>
            </a:lvl6pPr>
            <a:lvl7pPr marL="2743200" algn="l" defTabSz="914400" rtl="0" eaLnBrk="1" latinLnBrk="0" hangingPunct="1">
              <a:defRPr sz="2800" kern="1200">
                <a:solidFill>
                  <a:srgbClr val="FFFFFF"/>
                </a:solidFill>
                <a:latin typeface="Calibri"/>
                <a:ea typeface="宋体" panose="02010600030101010101" pitchFamily="2" charset="-122"/>
                <a:cs typeface="+mn-cs"/>
              </a:defRPr>
            </a:lvl7pPr>
            <a:lvl8pPr marL="3200400" algn="l" defTabSz="914400" rtl="0" eaLnBrk="1" latinLnBrk="0" hangingPunct="1">
              <a:defRPr sz="2800" kern="1200">
                <a:solidFill>
                  <a:srgbClr val="FFFFFF"/>
                </a:solidFill>
                <a:latin typeface="Calibri"/>
                <a:ea typeface="宋体" panose="02010600030101010101" pitchFamily="2" charset="-122"/>
                <a:cs typeface="+mn-cs"/>
              </a:defRPr>
            </a:lvl8pPr>
            <a:lvl9pPr marL="3657600" algn="l" defTabSz="914400" rtl="0" eaLnBrk="1" latinLnBrk="0" hangingPunct="1">
              <a:defRPr sz="2800" kern="1200">
                <a:solidFill>
                  <a:srgbClr val="FFFFFF"/>
                </a:solidFill>
                <a:latin typeface="Calibri"/>
                <a:ea typeface="宋体" panose="02010600030101010101" pitchFamily="2" charset="-122"/>
                <a:cs typeface="+mn-cs"/>
              </a:defRPr>
            </a:lvl9pPr>
          </a:lstStyle>
          <a:p>
            <a:pPr algn="ctr"/>
            <a:endParaRPr lang="zh-CN" altLang="en-US"/>
          </a:p>
        </p:txBody>
      </p:sp>
      <p:sp>
        <p:nvSpPr>
          <p:cNvPr id="15" name="TextBox 19"/>
          <p:cNvSpPr txBox="1"/>
          <p:nvPr/>
        </p:nvSpPr>
        <p:spPr>
          <a:xfrm>
            <a:off x="0" y="2874278"/>
            <a:ext cx="12207533" cy="684803"/>
          </a:xfrm>
          <a:prstGeom prst="rect">
            <a:avLst/>
          </a:prstGeom>
          <a:noFill/>
        </p:spPr>
        <p:txBody>
          <a:bodyPr wrap="square" lIns="68580" tIns="34290" rIns="68580" bIns="34290" rtlCol="0">
            <a:spAutoFit/>
          </a:bodyPr>
          <a:lstStyle>
            <a:defPPr>
              <a:defRPr lang="zh-CN"/>
            </a:defPPr>
            <a:lvl1pPr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1pPr>
            <a:lvl2pPr marL="4572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2pPr>
            <a:lvl3pPr marL="9144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3pPr>
            <a:lvl4pPr marL="13716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4pPr>
            <a:lvl5pPr marL="1828800" algn="l" rtl="0" fontAlgn="base">
              <a:spcBef>
                <a:spcPct val="0"/>
              </a:spcBef>
              <a:spcAft>
                <a:spcPct val="0"/>
              </a:spcAft>
              <a:defRPr sz="2800" kern="1200">
                <a:solidFill>
                  <a:schemeClr val="tx1"/>
                </a:solidFill>
                <a:latin typeface="Times New Roman" panose="02020603050405020304" pitchFamily="18" charset="0"/>
                <a:ea typeface="宋体" panose="02010600030101010101" pitchFamily="2" charset="-122"/>
                <a:cs typeface="+mn-cs"/>
              </a:defRPr>
            </a:lvl5pPr>
            <a:lvl6pPr marL="22860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6pPr>
            <a:lvl7pPr marL="27432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7pPr>
            <a:lvl8pPr marL="32004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8pPr>
            <a:lvl9pPr marL="3657600" algn="l" defTabSz="914400" rtl="0" eaLnBrk="1" latinLnBrk="0" hangingPunct="1">
              <a:defRPr sz="2800" kern="1200">
                <a:solidFill>
                  <a:schemeClr val="tx1"/>
                </a:solidFill>
                <a:latin typeface="Times New Roman" panose="02020603050405020304" pitchFamily="18" charset="0"/>
                <a:ea typeface="宋体" panose="02010600030101010101" pitchFamily="2" charset="-122"/>
                <a:cs typeface="+mn-cs"/>
              </a:defRPr>
            </a:lvl9pPr>
          </a:lstStyle>
          <a:p>
            <a:pPr algn="ctr"/>
            <a:r>
              <a:rPr lang="en-US" altLang="zh-CN" sz="4000" b="1" smtClean="0">
                <a:solidFill>
                  <a:schemeClr val="bg1"/>
                </a:solidFill>
                <a:latin typeface="方正姚体" panose="02010601030101010101" charset="-122"/>
                <a:ea typeface="方正姚体" panose="02010601030101010101" charset="-122"/>
                <a:cs typeface="方正姚体" panose="02010601030101010101" charset="-122"/>
                <a:sym typeface="+mn-ea"/>
              </a:rPr>
              <a:t>2</a:t>
            </a:r>
            <a:r>
              <a:rPr lang="zh-CN" altLang="en-US" sz="4000" b="1" smtClean="0">
                <a:solidFill>
                  <a:schemeClr val="bg1"/>
                </a:solidFill>
                <a:latin typeface="方正姚体" panose="02010601030101010101" charset="-122"/>
                <a:ea typeface="方正姚体" panose="02010601030101010101" charset="-122"/>
                <a:cs typeface="方正姚体" panose="02010601030101010101" charset="-122"/>
                <a:sym typeface="+mn-ea"/>
              </a:rPr>
              <a:t>研</a:t>
            </a:r>
            <a:r>
              <a:rPr lang="zh-CN" altLang="en-US" sz="4000" b="1">
                <a:solidFill>
                  <a:schemeClr val="bg1"/>
                </a:solidFill>
                <a:latin typeface="方正姚体" panose="02010601030101010101" charset="-122"/>
                <a:ea typeface="方正姚体" panose="02010601030101010101" charset="-122"/>
                <a:cs typeface="方正姚体" panose="02010601030101010101" charset="-122"/>
                <a:sym typeface="+mn-ea"/>
              </a:rPr>
              <a:t>考点　主题精准突破</a:t>
            </a:r>
            <a:endParaRPr lang="zh-CN" altLang="en-US" sz="4000" b="1">
              <a:solidFill>
                <a:schemeClr val="bg1"/>
              </a:solidFill>
              <a:latin typeface="方正姚体" panose="02010601030101010101" charset="-122"/>
              <a:ea typeface="方正姚体" panose="02010601030101010101" charset="-122"/>
              <a:cs typeface="方正姚体" panose="02010601030101010101" charset="-122"/>
              <a:sym typeface="+mn-ea"/>
            </a:endParaRPr>
          </a:p>
        </p:txBody>
      </p:sp>
    </p:spTree>
  </p:cSld>
  <p:clrMapOvr>
    <a:masterClrMapping/>
  </p:clrMapOvr>
  <mc:AlternateContent>
    <mc:Choice xmlns:p14="http://schemas.microsoft.com/office/powerpoint/2010/main" Requires="p14">
      <p:transition p14:dur="0"/>
    </mc:Choice>
    <mc:Fallback>
      <p:transition/>
    </mc:Fallback>
  </mc:AlternateConten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https://d.book118.com/487133061143006054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模块">
      <a:dk1>
        <a:sysClr val="windowText" lastClr="000000"/>
      </a:dk1>
      <a:lt1>
        <a:sysClr val="window" lastClr="FFFFFF"/>
      </a:lt1>
      <a:dk2>
        <a:srgbClr val="5A6378"/>
      </a:dk2>
      <a:lt2>
        <a:srgbClr val="D4D4D6"/>
      </a:lt2>
      <a:accent1>
        <a:srgbClr val="F0AD00"/>
      </a:accent1>
      <a:accent2>
        <a:srgbClr val="60B5CC"/>
      </a:accent2>
      <a:accent3>
        <a:srgbClr val="E66C7D"/>
      </a:accent3>
      <a:accent4>
        <a:srgbClr val="6BB76D"/>
      </a:accent4>
      <a:accent5>
        <a:srgbClr val="E88651"/>
      </a:accent5>
      <a:accent6>
        <a:srgbClr val="C64847"/>
      </a:accent6>
      <a:hlink>
        <a:srgbClr val="168BBA"/>
      </a:hlink>
      <a:folHlink>
        <a:srgbClr val="680000"/>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30</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30</vt:i4>
      </vt:variant>
    </vt:vector>
  </HeadingPairs>
  <TitlesOfParts>
    <vt:vector baseType="lpstr" size="43">
      <vt:lpstr>Arial</vt:lpstr>
      <vt:lpstr>Calibri</vt:lpstr>
      <vt:lpstr>Calibri Light</vt:lpstr>
      <vt:lpstr>宋体</vt:lpstr>
      <vt:lpstr>Times New Roman</vt:lpstr>
      <vt:lpstr>微软雅黑</vt:lpstr>
      <vt:lpstr>方正姚体</vt:lpstr>
      <vt:lpstr>NEU-BZ-S92</vt:lpstr>
      <vt:lpstr>方正书宋_GBK</vt:lpstr>
      <vt:lpstr>黑体</vt:lpstr>
      <vt:lpstr>仿宋</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2024-09-29T04:44:45.772</cp:lastPrinted>
  <dcterms:created xsi:type="dcterms:W3CDTF">2024-09-28T20:44:45Z</dcterms:created>
  <dcterms:modified xsi:type="dcterms:W3CDTF">2024-09-28T20:44:47Z</dcterms:modified>
</cp:coreProperties>
</file>