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  <p:sldMasterId id="2147483684" r:id="rId3"/>
  </p:sld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6" r:id="rId23"/>
    <p:sldId id="318" r:id="rId24"/>
  </p:sldIdLst>
  <p:sldSz cx="9144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5A2809-67D8-4F41-9E5E-24FA5D441D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AD6311-136F-45D0-9E74-51EF3F2676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DC345A-DC2F-4AF1-8A4A-DF84EE7CCA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74B22B-6E84-4110-8162-353EE7F2F5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A9B9A67-5171-4977-952D-776C62B1A4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5281A87-59EA-4F82-9E6F-F04ABB015C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1738BEF-9D74-4C06-90C3-62DDD06FCB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A4AF91-2E53-498C-B9D6-1D0A9D1646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EC0394-78D5-4789-84CC-482FD64302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205542-80E8-41A7-A622-371F031C78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B3FDA7-41B8-4602-A9D3-5205997229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/>
            </a:fld>
            <a:endParaRPr lang="zh-CN" altLang="en-US" sz="12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/>
            </a:fld>
            <a:endParaRPr lang="zh-CN" altLang="en-US" sz="12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/>
            </a:fld>
            <a:endParaRPr lang="zh-CN" altLang="en-US" sz="12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051173" cy="4648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3727" y="1676400"/>
            <a:ext cx="4051173" cy="4648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/>
            </a:fld>
            <a:endParaRPr lang="zh-CN" altLang="en-US" sz="12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/>
            </a:fld>
            <a:endParaRPr lang="zh-CN" altLang="en-US" sz="12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/>
            </a:fld>
            <a:endParaRPr lang="zh-CN" altLang="en-US" sz="12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/>
            </a:fld>
            <a:endParaRPr lang="zh-CN" altLang="en-US" sz="12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/>
            </a:fld>
            <a:endParaRPr lang="zh-CN" altLang="en-US" sz="12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/>
            </a:fld>
            <a:endParaRPr lang="zh-CN" altLang="en-US" sz="12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/>
            </a:fld>
            <a:endParaRPr lang="zh-CN" altLang="en-US" sz="12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57975" y="609600"/>
            <a:ext cx="2066925" cy="57150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80953" cy="57150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/>
            </a:fld>
            <a:endParaRPr lang="zh-CN" altLang="en-US" sz="12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zh-CN"/>
              <a:t>完整版课件</a:t>
            </a:r>
            <a:endParaRPr lang="en-US" altLang="zh-CN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/>
            </a:fld>
            <a:endParaRPr lang="zh-CN" altLang="en-US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zh-CN"/>
              <a:t>完整版课件</a:t>
            </a:r>
            <a:endParaRPr lang="en-US" altLang="zh-CN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/>
            </a:fld>
            <a:endParaRPr lang="zh-CN" altLang="en-US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zh-CN"/>
              <a:t>完整版课件</a:t>
            </a:r>
            <a:endParaRPr lang="en-US" altLang="zh-CN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/>
            </a:fld>
            <a:endParaRPr lang="zh-CN" altLang="en-US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051173" cy="4648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3727" y="1676400"/>
            <a:ext cx="4051173" cy="4648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zh-CN"/>
              <a:t>完整版课件</a:t>
            </a:r>
            <a:endParaRPr lang="en-US" altLang="zh-CN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/>
            </a:fld>
            <a:endParaRPr lang="zh-CN" altLang="en-US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zh-CN"/>
              <a:t>完整版课件</a:t>
            </a:r>
            <a:endParaRPr lang="en-US" altLang="zh-CN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/>
            </a:fld>
            <a:endParaRPr lang="zh-CN" altLang="en-US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zh-CN"/>
              <a:t>完整版课件</a:t>
            </a:r>
            <a:endParaRPr lang="en-US" altLang="zh-CN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/>
            </a:fld>
            <a:endParaRPr lang="zh-CN" altLang="en-US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zh-CN"/>
              <a:t>完整版课件</a:t>
            </a:r>
            <a:endParaRPr lang="en-US" altLang="zh-CN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/>
            </a:fld>
            <a:endParaRPr lang="zh-CN" altLang="en-US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zh-CN"/>
              <a:t>完整版课件</a:t>
            </a:r>
            <a:endParaRPr lang="en-US" altLang="zh-CN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/>
            </a:fld>
            <a:endParaRPr lang="zh-CN" altLang="en-US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zh-CN"/>
              <a:t>完整版课件</a:t>
            </a:r>
            <a:endParaRPr lang="en-US" altLang="zh-CN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/>
            </a:fld>
            <a:endParaRPr lang="zh-CN" altLang="en-US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zh-CN"/>
              <a:t>完整版课件</a:t>
            </a:r>
            <a:endParaRPr lang="en-US" altLang="zh-CN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/>
            </a:fld>
            <a:endParaRPr lang="zh-CN" altLang="en-US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57975" y="609600"/>
            <a:ext cx="2066925" cy="57150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80953" cy="57150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zh-CN"/>
              <a:t>完整版课件</a:t>
            </a:r>
            <a:endParaRPr lang="en-US" altLang="zh-CN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/>
            </a:fld>
            <a:endParaRPr lang="zh-CN" altLang="en-US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image" Target="../media/image2.jpeg" /><Relationship Id="rId14" Type="http://schemas.openxmlformats.org/officeDocument/2006/relationships/image" Target="../media/image3.jpeg" /><Relationship Id="rId15" Type="http://schemas.openxmlformats.org/officeDocument/2006/relationships/image" Target="../media/image4.jpeg" /><Relationship Id="rId16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10" Type="http://schemas.openxmlformats.org/officeDocument/2006/relationships/slideLayout" Target="../slideLayouts/slideLayout32.xml" /><Relationship Id="rId11" Type="http://schemas.openxmlformats.org/officeDocument/2006/relationships/slideLayout" Target="../slideLayouts/slideLayout33.xml" /><Relationship Id="rId12" Type="http://schemas.openxmlformats.org/officeDocument/2006/relationships/image" Target="../media/image5.jpeg" /><Relationship Id="rId13" Type="http://schemas.openxmlformats.org/officeDocument/2006/relationships/image" Target="../media/image3.jpeg" /><Relationship Id="rId14" Type="http://schemas.openxmlformats.org/officeDocument/2006/relationships/image" Target="../media/image4.jpeg" /><Relationship Id="rId15" Type="http://schemas.openxmlformats.org/officeDocument/2006/relationships/theme" Target="../theme/theme3.xml" /><Relationship Id="rId2" Type="http://schemas.openxmlformats.org/officeDocument/2006/relationships/slideLayout" Target="../slideLayouts/slideLayout24.xml" /><Relationship Id="rId3" Type="http://schemas.openxmlformats.org/officeDocument/2006/relationships/slideLayout" Target="../slideLayouts/slideLayout25.xml" /><Relationship Id="rId4" Type="http://schemas.openxmlformats.org/officeDocument/2006/relationships/slideLayout" Target="../slideLayouts/slideLayout26.xml" /><Relationship Id="rId5" Type="http://schemas.openxmlformats.org/officeDocument/2006/relationships/slideLayout" Target="../slideLayouts/slideLayout27.xml" /><Relationship Id="rId6" Type="http://schemas.openxmlformats.org/officeDocument/2006/relationships/slideLayout" Target="../slideLayouts/slideLayout28.xml" /><Relationship Id="rId7" Type="http://schemas.openxmlformats.org/officeDocument/2006/relationships/slideLayout" Target="../slideLayouts/slideLayout29.xml" /><Relationship Id="rId8" Type="http://schemas.openxmlformats.org/officeDocument/2006/relationships/slideLayout" Target="../slideLayouts/slideLayout30.xml" /><Relationship Id="rId9" Type="http://schemas.openxmlformats.org/officeDocument/2006/relationships/slideLayout" Target="../slideLayouts/slideLayout3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41" name="Oval 38"/>
          <p:cNvSpPr/>
          <p:nvPr/>
        </p:nvSpPr>
        <p:spPr>
          <a:xfrm>
            <a:off x="684213" y="333375"/>
            <a:ext cx="5905500" cy="5761038"/>
          </a:xfrm>
          <a:prstGeom prst="ellipse">
            <a:avLst/>
          </a:prstGeom>
          <a:gradFill rotWithShape="1">
            <a:gsLst>
              <a:gs pos="0">
                <a:srgbClr val="C0C0C0">
                  <a:alpha val="47842"/>
                </a:srgbClr>
              </a:gs>
              <a:gs pos="100000">
                <a:srgbClr val="FFFFFF">
                  <a:alpha val="79999"/>
                </a:srgbClr>
              </a:gs>
            </a:gsLst>
            <a:lin ang="0"/>
          </a:gradFill>
          <a:ln w="9525">
            <a:noFill/>
          </a:ln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marL="0" lvl="0" indent="0" eaLnBrk="1" hangingPunct="1"/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042" name="Rectangle 39"/>
          <p:cNvSpPr/>
          <p:nvPr/>
        </p:nvSpPr>
        <p:spPr>
          <a:xfrm>
            <a:off x="0" y="4437063"/>
            <a:ext cx="9144000" cy="1728787"/>
          </a:xfrm>
          <a:prstGeom prst="rect">
            <a:avLst/>
          </a:prstGeom>
          <a:solidFill>
            <a:srgbClr val="5E9CDA"/>
          </a:solidFill>
          <a:ln w="9525">
            <a:noFill/>
          </a:ln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marL="0" lvl="0" indent="0" eaLnBrk="1" hangingPunct="1"/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043" name="Oval 40"/>
          <p:cNvSpPr/>
          <p:nvPr/>
        </p:nvSpPr>
        <p:spPr>
          <a:xfrm>
            <a:off x="971550" y="1628775"/>
            <a:ext cx="3529013" cy="3671888"/>
          </a:xfrm>
          <a:prstGeom prst="ellipse">
            <a:avLst/>
          </a:prstGeom>
          <a:solidFill>
            <a:srgbClr val="93C052"/>
          </a:solidFill>
          <a:ln w="38100" cap="flat" cmpd="sng">
            <a:solidFill>
              <a:srgbClr val="FFFFFF"/>
            </a:solidFill>
            <a:prstDash val="solid"/>
            <a:headEnd type="none" w="med" len="med"/>
            <a:tailEnd type="none" w="med" len="med"/>
          </a:ln>
          <a:effectLst>
            <a:outerShdw dist="89803" dir="2699999" algn="ctr" rotWithShape="0">
              <a:srgbClr val="000000">
                <a:alpha val="18999"/>
              </a:srgbClr>
            </a:outerShdw>
          </a:effectLst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marL="0" lvl="0" indent="0" eaLnBrk="1" hangingPunct="1"/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044" name="Oval 42"/>
          <p:cNvSpPr/>
          <p:nvPr/>
        </p:nvSpPr>
        <p:spPr>
          <a:xfrm>
            <a:off x="1258888" y="260350"/>
            <a:ext cx="935037" cy="936625"/>
          </a:xfrm>
          <a:prstGeom prst="ellipse">
            <a:avLst/>
          </a:prstGeom>
          <a:solidFill>
            <a:srgbClr val="003399"/>
          </a:solidFill>
          <a:ln w="38100" cap="flat" cmpd="sng">
            <a:solidFill>
              <a:srgbClr val="FFFFFF"/>
            </a:solidFill>
            <a:prstDash val="solid"/>
            <a:headEnd type="none" w="med" len="med"/>
            <a:tailEnd type="none" w="med" len="med"/>
          </a:ln>
          <a:effectLst>
            <a:outerShdw dist="89803" dir="2699999" algn="ctr" rotWithShape="0">
              <a:srgbClr val="000000">
                <a:alpha val="18999"/>
              </a:srgbClr>
            </a:outerShdw>
          </a:effectLst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marL="0" lvl="0" indent="0" eaLnBrk="1" hangingPunct="1"/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045" name="Oval 43"/>
          <p:cNvSpPr/>
          <p:nvPr/>
        </p:nvSpPr>
        <p:spPr>
          <a:xfrm>
            <a:off x="4211638" y="2636838"/>
            <a:ext cx="1223962" cy="1223962"/>
          </a:xfrm>
          <a:prstGeom prst="ellipse">
            <a:avLst/>
          </a:prstGeom>
          <a:solidFill>
            <a:srgbClr val="1BABE5">
              <a:alpha val="10196"/>
            </a:srgbClr>
          </a:solidFill>
          <a:ln w="9525">
            <a:noFill/>
          </a:ln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marL="0" lvl="0" indent="0" eaLnBrk="1" hangingPunct="1"/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046" name="Oval 49"/>
          <p:cNvSpPr/>
          <p:nvPr/>
        </p:nvSpPr>
        <p:spPr>
          <a:xfrm>
            <a:off x="993775" y="1651000"/>
            <a:ext cx="3490913" cy="3629025"/>
          </a:xfrm>
          <a:prstGeom prst="ellipse">
            <a:avLst/>
          </a:prstGeom>
          <a:blipFill rotWithShape="1">
            <a:blip r:embed="rId12"/>
            <a:stretch>
              <a:fillRect/>
            </a:stretch>
          </a:blipFill>
          <a:ln w="9525">
            <a:noFill/>
          </a:ln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marL="0" lvl="0" indent="0" eaLnBrk="1" hangingPunct="1"/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047" name="Oval 50"/>
          <p:cNvSpPr/>
          <p:nvPr/>
        </p:nvSpPr>
        <p:spPr>
          <a:xfrm>
            <a:off x="1276350" y="277813"/>
            <a:ext cx="900113" cy="900112"/>
          </a:xfrm>
          <a:prstGeom prst="ellipse">
            <a:avLst/>
          </a:prstGeom>
          <a:blipFill rotWithShape="1">
            <a:blip r:embed="rId13"/>
            <a:stretch>
              <a:fillRect/>
            </a:stretch>
          </a:blipFill>
          <a:ln w="9525">
            <a:noFill/>
          </a:ln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marL="0" lvl="0" indent="0" eaLnBrk="1" hangingPunct="1"/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048" name="Oval 44"/>
          <p:cNvSpPr/>
          <p:nvPr/>
        </p:nvSpPr>
        <p:spPr>
          <a:xfrm>
            <a:off x="3856038" y="3500438"/>
            <a:ext cx="1582737" cy="1582737"/>
          </a:xfrm>
          <a:prstGeom prst="ellipse">
            <a:avLst/>
          </a:prstGeom>
          <a:solidFill>
            <a:srgbClr val="855ADA"/>
          </a:solidFill>
          <a:ln w="38100" cap="flat" cmpd="sng">
            <a:solidFill>
              <a:srgbClr val="FFFFFF"/>
            </a:solidFill>
            <a:prstDash val="solid"/>
            <a:headEnd type="none" w="med" len="med"/>
            <a:tailEnd type="none" w="med" len="med"/>
          </a:ln>
          <a:effectLst>
            <a:outerShdw dist="89803" dir="2699999" algn="ctr" rotWithShape="0">
              <a:srgbClr val="000000">
                <a:alpha val="18999"/>
              </a:srgbClr>
            </a:outerShdw>
          </a:effectLst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marL="0" lvl="0" indent="0" algn="ctr" eaLnBrk="1" hangingPunct="1"/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049" name="Oval 51"/>
          <p:cNvSpPr/>
          <p:nvPr/>
        </p:nvSpPr>
        <p:spPr>
          <a:xfrm>
            <a:off x="3881438" y="3521075"/>
            <a:ext cx="1533525" cy="1543050"/>
          </a:xfrm>
          <a:prstGeom prst="ellipse">
            <a:avLst/>
          </a:prstGeom>
          <a:blipFill rotWithShape="1">
            <a:blip r:embed="rId14"/>
            <a:stretch>
              <a:fillRect/>
            </a:stretch>
          </a:blipFill>
          <a:ln w="9525">
            <a:noFill/>
          </a:ln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marL="0" lvl="0" indent="0" eaLnBrk="1" hangingPunct="1"/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050" name="Oval 41"/>
          <p:cNvSpPr/>
          <p:nvPr/>
        </p:nvSpPr>
        <p:spPr>
          <a:xfrm>
            <a:off x="323850" y="1268413"/>
            <a:ext cx="1438275" cy="1511300"/>
          </a:xfrm>
          <a:prstGeom prst="ellipse">
            <a:avLst/>
          </a:prstGeom>
          <a:solidFill>
            <a:srgbClr val="855ADA"/>
          </a:solidFill>
          <a:ln w="38100" cap="flat" cmpd="sng">
            <a:solidFill>
              <a:srgbClr val="FFFFFF"/>
            </a:solidFill>
            <a:prstDash val="solid"/>
            <a:headEnd type="none" w="med" len="med"/>
            <a:tailEnd type="none" w="med" len="med"/>
          </a:ln>
          <a:effectLst>
            <a:outerShdw dist="89803" dir="2699999" algn="ctr" rotWithShape="0">
              <a:srgbClr val="000000">
                <a:alpha val="18999"/>
              </a:srgbClr>
            </a:outerShdw>
          </a:effectLst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marL="0" lvl="0" indent="0" eaLnBrk="1" hangingPunct="1"/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051" name="Oval 52"/>
          <p:cNvSpPr/>
          <p:nvPr/>
        </p:nvSpPr>
        <p:spPr>
          <a:xfrm>
            <a:off x="330200" y="1287463"/>
            <a:ext cx="1419225" cy="1462087"/>
          </a:xfrm>
          <a:prstGeom prst="ellipse">
            <a:avLst/>
          </a:prstGeom>
          <a:blipFill rotWithShape="1">
            <a:blip r:embed="rId15"/>
            <a:stretch>
              <a:fillRect/>
            </a:stretch>
          </a:blipFill>
          <a:ln w="9525">
            <a:noFill/>
          </a:ln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marL="0" lvl="0" indent="0" eaLnBrk="1" hangingPunct="1"/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052" name="Rectangle 3"/>
          <p:cNvSpPr/>
          <p:nvPr>
            <p:ph type="body"/>
          </p:nvPr>
        </p:nvSpPr>
        <p:spPr>
          <a:xfrm>
            <a:off x="457200" y="1676400"/>
            <a:ext cx="8267700" cy="4648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3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53" name="Rectangle 2"/>
          <p:cNvSpPr/>
          <p:nvPr>
            <p:ph type="title" idx="1"/>
          </p:nvPr>
        </p:nvSpPr>
        <p:spPr>
          <a:xfrm>
            <a:off x="2057400" y="609600"/>
            <a:ext cx="6019800" cy="4873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54" name="Rectangle 4"/>
          <p:cNvSpPr/>
          <p:nvPr>
            <p:ph type="dt" sz="half" idx="2"/>
          </p:nvPr>
        </p:nvSpPr>
        <p:spPr>
          <a:xfrm>
            <a:off x="3581400" y="6400800"/>
            <a:ext cx="2209800" cy="2444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ru-RU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/>
              <a:buNone/>
              <a:defRPr sz="1200" b="1" i="0" u="none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altLang="zh-CN"/>
          </a:p>
        </p:txBody>
      </p:sp>
      <p:sp>
        <p:nvSpPr>
          <p:cNvPr id="1055" name="Rectangle 6"/>
          <p:cNvSpPr/>
          <p:nvPr>
            <p:ph type="sldNum" sz="quarter" idx="3"/>
          </p:nvPr>
        </p:nvSpPr>
        <p:spPr>
          <a:xfrm>
            <a:off x="381000" y="6400800"/>
            <a:ext cx="2133600" cy="2444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/>
              <a:buNone/>
              <a:defRPr sz="1200" b="1" i="0" u="none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/>
            </a:fld>
            <a:endParaRPr lang="zh-CN" altLang="en-US" sz="12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hf hdr="0" dt="0"/>
  <p:txStyles>
    <p:titleStyle>
      <a:lvl1pPr marL="0" lvl="0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SzTx/>
        <a:buNone/>
        <a:defRPr sz="3200" b="1" i="0" u="none" kern="1200">
          <a:solidFill>
            <a:schemeClr val="bg1"/>
          </a:solidFill>
          <a:latin typeface="+mj-lt"/>
          <a:ea typeface="+mj-ea"/>
          <a:cs typeface="+mj-cs"/>
        </a:defRPr>
      </a:lvl1pPr>
      <a:lvl2pPr marL="0" lvl="1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3200" b="1" i="0" u="none" kern="1200">
          <a:solidFill>
            <a:schemeClr val="bg1"/>
          </a:solidFill>
          <a:latin typeface="Arial" pitchFamily="34" charset="0"/>
          <a:ea typeface="Arial"/>
          <a:cs typeface="+mj-cs"/>
        </a:defRPr>
      </a:lvl2pPr>
      <a:lvl3pPr marL="0" lvl="2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3200" b="1" i="0" u="none" kern="1200">
          <a:solidFill>
            <a:schemeClr val="bg1"/>
          </a:solidFill>
          <a:latin typeface="Arial" pitchFamily="34" charset="0"/>
          <a:ea typeface="Arial"/>
          <a:cs typeface="+mj-cs"/>
        </a:defRPr>
      </a:lvl3pPr>
      <a:lvl4pPr marL="0" lvl="3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3200" b="1" i="0" u="none" kern="1200">
          <a:solidFill>
            <a:schemeClr val="bg1"/>
          </a:solidFill>
          <a:latin typeface="Arial" pitchFamily="34" charset="0"/>
          <a:ea typeface="Arial"/>
          <a:cs typeface="+mj-cs"/>
        </a:defRPr>
      </a:lvl4pPr>
      <a:lvl5pPr marL="0" lvl="4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3200" b="1" i="0" u="none" kern="1200">
          <a:solidFill>
            <a:schemeClr val="bg1"/>
          </a:solidFill>
          <a:latin typeface="Arial" pitchFamily="34" charset="0"/>
          <a:ea typeface="Arial"/>
          <a:cs typeface="+mj-cs"/>
        </a:defRPr>
      </a:lvl5pPr>
    </p:titleStyle>
    <p:bodyStyle>
      <a:lvl1pPr marL="342900" lvl="0" indent="-3429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Tx/>
        <a:buFont typeface="Wingdings" panose="05000000000000000000" pitchFamily="2" charset="2"/>
        <a:buChar char="v"/>
        <a:defRPr sz="2400" b="0" i="0" u="none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Tx/>
        <a:buFont typeface="Wingdings" panose="05000000000000000000" pitchFamily="2" charset="2"/>
        <a:buChar char="§"/>
        <a:defRPr sz="2200" b="0" i="0" u="none" kern="1200">
          <a:solidFill>
            <a:schemeClr val="tx1"/>
          </a:solidFill>
          <a:latin typeface="Arial"/>
          <a:ea typeface="Arial"/>
          <a:cs typeface="+mn-cs"/>
        </a:defRPr>
      </a:lvl2pPr>
      <a:lvl3pPr marL="1143000" lvl="2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Tx/>
        <a:buFontTx/>
        <a:buChar char="•"/>
        <a:defRPr sz="2400" b="0" i="0" u="none" kern="1200">
          <a:solidFill>
            <a:schemeClr val="tx1"/>
          </a:solidFill>
          <a:latin typeface="Arial"/>
          <a:ea typeface="Arial"/>
          <a:cs typeface="+mn-cs"/>
        </a:defRPr>
      </a:lvl3pPr>
      <a:lvl4pPr marL="1600200" lvl="3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SzTx/>
        <a:buFontTx/>
        <a:buChar char="–"/>
        <a:defRPr sz="1600" b="0" i="0" u="none" kern="1200">
          <a:solidFill>
            <a:schemeClr val="tx1"/>
          </a:solidFill>
          <a:latin typeface="Arial"/>
          <a:ea typeface="Arial"/>
          <a:cs typeface="+mn-cs"/>
        </a:defRPr>
      </a:lvl4pPr>
      <a:lvl5pPr marL="2057400" lvl="4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SzTx/>
        <a:buFontTx/>
        <a:buChar char="»"/>
        <a:defRPr sz="2000" b="0" i="0" u="none" kern="1200">
          <a:solidFill>
            <a:schemeClr val="tx1"/>
          </a:solidFill>
          <a:latin typeface="Arial"/>
          <a:ea typeface="Arial"/>
          <a:cs typeface="+mn-cs"/>
        </a:defRPr>
      </a:lvl5pPr>
      <a:lvl6pPr marL="2514600" lvl="5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»"/>
        <a:defRPr sz="2000" b="0" i="0" u="none" kern="1200">
          <a:solidFill>
            <a:schemeClr val="tx1"/>
          </a:solidFill>
          <a:latin typeface="Arial"/>
          <a:ea typeface="Arial"/>
          <a:cs typeface="+mn-cs"/>
        </a:defRPr>
      </a:lvl6pPr>
      <a:lvl7pPr marL="2971800" lvl="6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»"/>
        <a:defRPr sz="2000" b="0" i="0" u="none" kern="1200">
          <a:solidFill>
            <a:schemeClr val="tx1"/>
          </a:solidFill>
          <a:latin typeface="Arial"/>
          <a:ea typeface="Arial"/>
          <a:cs typeface="+mn-cs"/>
        </a:defRPr>
      </a:lvl7pPr>
      <a:lvl8pPr marL="3429000" lvl="7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»"/>
        <a:defRPr sz="2000" b="0" i="0" u="none" kern="1200">
          <a:solidFill>
            <a:schemeClr val="tx1"/>
          </a:solidFill>
          <a:latin typeface="Arial"/>
          <a:ea typeface="Arial"/>
          <a:cs typeface="+mn-cs"/>
        </a:defRPr>
      </a:lvl8pPr>
      <a:lvl9pPr marL="3886200" lvl="8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»"/>
        <a:defRPr sz="2000" b="0" i="0" u="none" kern="1200">
          <a:solidFill>
            <a:schemeClr val="tx1"/>
          </a:solidFill>
          <a:latin typeface="Arial"/>
          <a:ea typeface="Arial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Oval 105"/>
          <p:cNvSpPr/>
          <p:nvPr/>
        </p:nvSpPr>
        <p:spPr>
          <a:xfrm>
            <a:off x="179388" y="0"/>
            <a:ext cx="6804025" cy="6858000"/>
          </a:xfrm>
          <a:prstGeom prst="ellipse">
            <a:avLst/>
          </a:prstGeom>
          <a:gradFill rotWithShape="1">
            <a:gsLst>
              <a:gs pos="0">
                <a:srgbClr val="C0C0C0">
                  <a:alpha val="43921"/>
                </a:srgbClr>
              </a:gs>
              <a:gs pos="100000">
                <a:srgbClr val="FFFFFF">
                  <a:alpha val="0"/>
                </a:srgbClr>
              </a:gs>
            </a:gsLst>
            <a:lin ang="0"/>
          </a:gradFill>
          <a:ln w="9525">
            <a:noFill/>
          </a:ln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marL="0" lvl="0" indent="0" eaLnBrk="1" hangingPunct="1"/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027" name="Rectangle 106"/>
          <p:cNvSpPr/>
          <p:nvPr/>
        </p:nvSpPr>
        <p:spPr>
          <a:xfrm>
            <a:off x="0" y="549275"/>
            <a:ext cx="9144000" cy="647700"/>
          </a:xfrm>
          <a:prstGeom prst="rect">
            <a:avLst/>
          </a:prstGeom>
          <a:solidFill>
            <a:srgbClr val="5E9CDA"/>
          </a:solidFill>
          <a:ln w="9525">
            <a:noFill/>
          </a:ln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marL="0" lvl="0" indent="0" eaLnBrk="1" hangingPunct="1"/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028" name="Oval 107"/>
          <p:cNvSpPr/>
          <p:nvPr/>
        </p:nvSpPr>
        <p:spPr>
          <a:xfrm>
            <a:off x="1116013" y="58738"/>
            <a:ext cx="865187" cy="892175"/>
          </a:xfrm>
          <a:prstGeom prst="ellipse">
            <a:avLst/>
          </a:prstGeom>
          <a:solidFill>
            <a:srgbClr val="93C052"/>
          </a:solidFill>
          <a:ln w="38100" cap="flat" cmpd="sng">
            <a:solidFill>
              <a:srgbClr val="FFFFFF"/>
            </a:solidFill>
            <a:prstDash val="solid"/>
            <a:headEnd type="none" w="med" len="med"/>
            <a:tailEnd type="none" w="med" len="med"/>
          </a:ln>
          <a:effectLst>
            <a:outerShdw dist="89803" dir="2699999" algn="ctr" rotWithShape="0">
              <a:srgbClr val="000000">
                <a:alpha val="18999"/>
              </a:srgbClr>
            </a:outerShdw>
          </a:effectLst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marL="0" lvl="0" indent="0" eaLnBrk="1" hangingPunct="1"/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029" name="Oval 108"/>
          <p:cNvSpPr/>
          <p:nvPr/>
        </p:nvSpPr>
        <p:spPr>
          <a:xfrm>
            <a:off x="8101013" y="106363"/>
            <a:ext cx="790575" cy="830262"/>
          </a:xfrm>
          <a:prstGeom prst="ellipse">
            <a:avLst/>
          </a:prstGeom>
          <a:solidFill>
            <a:srgbClr val="003399"/>
          </a:solidFill>
          <a:ln w="38100" cap="flat" cmpd="sng">
            <a:solidFill>
              <a:srgbClr val="FFFFFF"/>
            </a:solidFill>
            <a:prstDash val="solid"/>
            <a:headEnd type="none" w="med" len="med"/>
            <a:tailEnd type="none" w="med" len="med"/>
          </a:ln>
          <a:effectLst>
            <a:outerShdw dist="89803" dir="2699999" algn="ctr" rotWithShape="0">
              <a:srgbClr val="000000">
                <a:alpha val="18999"/>
              </a:srgbClr>
            </a:outerShdw>
          </a:effectLst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marL="0" lvl="0" indent="0" eaLnBrk="1" hangingPunct="1"/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030" name="Rectangle 3"/>
          <p:cNvSpPr/>
          <p:nvPr>
            <p:ph type="body"/>
          </p:nvPr>
        </p:nvSpPr>
        <p:spPr>
          <a:xfrm>
            <a:off x="457200" y="1676400"/>
            <a:ext cx="8267700" cy="4648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3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31" name="Rectangle 5"/>
          <p:cNvSpPr/>
          <p:nvPr>
            <p:ph type="ftr" sz="quarter" idx="1"/>
          </p:nvPr>
        </p:nvSpPr>
        <p:spPr>
          <a:xfrm>
            <a:off x="6553200" y="6553200"/>
            <a:ext cx="2133600" cy="2444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ru-RU"/>
            </a:defPPr>
            <a:lvl1pPr marL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/>
              <a:buNone/>
              <a:defRPr sz="1000" b="1" i="0" u="none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zh-CN"/>
              <a:t>完整版课件</a:t>
            </a:r>
            <a:endParaRPr lang="en-US" altLang="zh-CN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1032" name="Rectangle 6"/>
          <p:cNvSpPr/>
          <p:nvPr>
            <p:ph type="sldNum" sz="quarter" idx="2"/>
          </p:nvPr>
        </p:nvSpPr>
        <p:spPr>
          <a:xfrm>
            <a:off x="4191000" y="6534150"/>
            <a:ext cx="838200" cy="26193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ru-RU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/>
              <a:buNone/>
              <a:defRPr sz="1000" b="1" i="0" u="none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/>
            </a:fld>
            <a:endParaRPr lang="zh-CN" altLang="en-US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1033" name="Rectangle 2"/>
          <p:cNvSpPr/>
          <p:nvPr>
            <p:ph type="title" idx="3"/>
          </p:nvPr>
        </p:nvSpPr>
        <p:spPr>
          <a:xfrm>
            <a:off x="2057400" y="609600"/>
            <a:ext cx="6019800" cy="4873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34" name="Rectangle 4"/>
          <p:cNvSpPr/>
          <p:nvPr>
            <p:ph type="dt" sz="half" idx="4"/>
          </p:nvPr>
        </p:nvSpPr>
        <p:spPr>
          <a:xfrm>
            <a:off x="381000" y="6534150"/>
            <a:ext cx="1905000" cy="26193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/>
              <a:buNone/>
              <a:defRPr sz="1000" b="1" i="0" u="none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altLang="zh-CN"/>
          </a:p>
        </p:txBody>
      </p:sp>
      <p:sp>
        <p:nvSpPr>
          <p:cNvPr id="1035" name="Oval 111"/>
          <p:cNvSpPr/>
          <p:nvPr/>
        </p:nvSpPr>
        <p:spPr>
          <a:xfrm>
            <a:off x="1133475" y="76200"/>
            <a:ext cx="828675" cy="857250"/>
          </a:xfrm>
          <a:prstGeom prst="ellipse">
            <a:avLst/>
          </a:prstGeom>
          <a:blipFill rotWithShape="1">
            <a:blip r:embed="rId12"/>
            <a:stretch>
              <a:fillRect/>
            </a:stretch>
          </a:blipFill>
          <a:ln w="9525">
            <a:noFill/>
          </a:ln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marL="0" lvl="0" indent="0" eaLnBrk="1" hangingPunct="1"/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036" name="Oval 109"/>
          <p:cNvSpPr/>
          <p:nvPr/>
        </p:nvSpPr>
        <p:spPr>
          <a:xfrm>
            <a:off x="179388" y="333375"/>
            <a:ext cx="1152525" cy="1223963"/>
          </a:xfrm>
          <a:prstGeom prst="ellipse">
            <a:avLst/>
          </a:prstGeom>
          <a:solidFill>
            <a:srgbClr val="855ADA"/>
          </a:solidFill>
          <a:ln w="38100" cap="flat" cmpd="sng">
            <a:solidFill>
              <a:srgbClr val="FFFFFF"/>
            </a:solidFill>
            <a:prstDash val="solid"/>
            <a:headEnd type="none" w="med" len="med"/>
            <a:tailEnd type="none" w="med" len="med"/>
          </a:ln>
          <a:effectLst>
            <a:outerShdw dist="89803" dir="2699999" algn="ctr" rotWithShape="0">
              <a:srgbClr val="000000">
                <a:alpha val="18999"/>
              </a:srgbClr>
            </a:outerShdw>
          </a:effectLst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marL="0" lvl="0" indent="0" eaLnBrk="1" hangingPunct="1"/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037" name="Oval 110"/>
          <p:cNvSpPr/>
          <p:nvPr/>
        </p:nvSpPr>
        <p:spPr>
          <a:xfrm>
            <a:off x="190500" y="352425"/>
            <a:ext cx="1128713" cy="1185863"/>
          </a:xfrm>
          <a:prstGeom prst="ellipse">
            <a:avLst/>
          </a:prstGeom>
          <a:blipFill rotWithShape="1">
            <a:blip r:embed="rId13"/>
            <a:stretch>
              <a:fillRect/>
            </a:stretch>
          </a:blipFill>
          <a:ln w="9525">
            <a:noFill/>
          </a:ln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marL="0" lvl="0" indent="0" eaLnBrk="1" hangingPunct="1"/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038" name="Oval 112"/>
          <p:cNvSpPr/>
          <p:nvPr/>
        </p:nvSpPr>
        <p:spPr>
          <a:xfrm>
            <a:off x="8120063" y="123825"/>
            <a:ext cx="757237" cy="795338"/>
          </a:xfrm>
          <a:prstGeom prst="ellipse">
            <a:avLst/>
          </a:prstGeom>
          <a:blipFill rotWithShape="1">
            <a:blip r:embed="rId14"/>
            <a:stretch>
              <a:fillRect/>
            </a:stretch>
          </a:blipFill>
          <a:ln w="9525">
            <a:noFill/>
          </a:ln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marL="0" lvl="0" indent="0" eaLnBrk="1" hangingPunct="1"/>
            <a:endParaRPr lang="zh-CN" altLang="en-US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iming/>
  <p:hf hdr="0" dt="0"/>
  <p:txStyles>
    <p:titleStyle>
      <a:lvl1pPr marL="0" lvl="0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SzTx/>
        <a:buNone/>
        <a:defRPr sz="3200" b="1" i="0" u="none" kern="1200">
          <a:solidFill>
            <a:schemeClr val="bg1"/>
          </a:solidFill>
          <a:latin typeface="+mj-lt"/>
          <a:ea typeface="+mj-ea"/>
          <a:cs typeface="+mj-cs"/>
        </a:defRPr>
      </a:lvl1pPr>
      <a:lvl2pPr marL="0" lvl="1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3200" b="1" i="0" u="none" kern="1200">
          <a:solidFill>
            <a:schemeClr val="bg1"/>
          </a:solidFill>
          <a:latin typeface="Arial" pitchFamily="34" charset="0"/>
          <a:ea typeface="Arial"/>
          <a:cs typeface="+mj-cs"/>
        </a:defRPr>
      </a:lvl2pPr>
      <a:lvl3pPr marL="0" lvl="2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3200" b="1" i="0" u="none" kern="1200">
          <a:solidFill>
            <a:schemeClr val="bg1"/>
          </a:solidFill>
          <a:latin typeface="Arial" pitchFamily="34" charset="0"/>
          <a:ea typeface="Arial"/>
          <a:cs typeface="+mj-cs"/>
        </a:defRPr>
      </a:lvl3pPr>
      <a:lvl4pPr marL="0" lvl="3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3200" b="1" i="0" u="none" kern="1200">
          <a:solidFill>
            <a:schemeClr val="bg1"/>
          </a:solidFill>
          <a:latin typeface="Arial" pitchFamily="34" charset="0"/>
          <a:ea typeface="Arial"/>
          <a:cs typeface="+mj-cs"/>
        </a:defRPr>
      </a:lvl4pPr>
      <a:lvl5pPr marL="0" lvl="4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3200" b="1" i="0" u="none" kern="1200">
          <a:solidFill>
            <a:schemeClr val="bg1"/>
          </a:solidFill>
          <a:latin typeface="Arial" pitchFamily="34" charset="0"/>
          <a:ea typeface="Arial"/>
          <a:cs typeface="+mj-cs"/>
        </a:defRPr>
      </a:lvl5pPr>
    </p:titleStyle>
    <p:bodyStyle>
      <a:lvl1pPr marL="342900" lvl="0" indent="-3429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Tx/>
        <a:buFont typeface="Wingdings" panose="05000000000000000000" pitchFamily="2" charset="2"/>
        <a:buChar char="v"/>
        <a:defRPr sz="2400" b="0" i="0" u="none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Tx/>
        <a:buFont typeface="Wingdings" panose="05000000000000000000" pitchFamily="2" charset="2"/>
        <a:buChar char="§"/>
        <a:defRPr sz="2200" b="0" i="0" u="none" kern="1200">
          <a:solidFill>
            <a:schemeClr val="tx1"/>
          </a:solidFill>
          <a:latin typeface="Arial"/>
          <a:ea typeface="Arial"/>
          <a:cs typeface="+mn-cs"/>
        </a:defRPr>
      </a:lvl2pPr>
      <a:lvl3pPr marL="1143000" lvl="2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Tx/>
        <a:buFontTx/>
        <a:buChar char="•"/>
        <a:defRPr sz="2400" b="0" i="0" u="none" kern="1200">
          <a:solidFill>
            <a:schemeClr val="tx1"/>
          </a:solidFill>
          <a:latin typeface="Arial"/>
          <a:ea typeface="Arial"/>
          <a:cs typeface="+mn-cs"/>
        </a:defRPr>
      </a:lvl3pPr>
      <a:lvl4pPr marL="1600200" lvl="3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SzTx/>
        <a:buFontTx/>
        <a:buChar char="–"/>
        <a:defRPr sz="1600" b="0" i="0" u="none" kern="1200">
          <a:solidFill>
            <a:schemeClr val="tx1"/>
          </a:solidFill>
          <a:latin typeface="Arial"/>
          <a:ea typeface="Arial"/>
          <a:cs typeface="+mn-cs"/>
        </a:defRPr>
      </a:lvl4pPr>
      <a:lvl5pPr marL="2057400" lvl="4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SzTx/>
        <a:buFontTx/>
        <a:buChar char="»"/>
        <a:defRPr sz="2000" b="0" i="0" u="none" kern="1200">
          <a:solidFill>
            <a:schemeClr val="tx1"/>
          </a:solidFill>
          <a:latin typeface="Arial"/>
          <a:ea typeface="Arial"/>
          <a:cs typeface="+mn-cs"/>
        </a:defRPr>
      </a:lvl5pPr>
      <a:lvl6pPr marL="2514600" lvl="5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»"/>
        <a:defRPr sz="2000" b="0" i="0" u="none" kern="1200">
          <a:solidFill>
            <a:schemeClr val="tx1"/>
          </a:solidFill>
          <a:latin typeface="Arial"/>
          <a:ea typeface="Arial"/>
          <a:cs typeface="+mn-cs"/>
        </a:defRPr>
      </a:lvl6pPr>
      <a:lvl7pPr marL="2971800" lvl="6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»"/>
        <a:defRPr sz="2000" b="0" i="0" u="none" kern="1200">
          <a:solidFill>
            <a:schemeClr val="tx1"/>
          </a:solidFill>
          <a:latin typeface="Arial"/>
          <a:ea typeface="Arial"/>
          <a:cs typeface="+mn-cs"/>
        </a:defRPr>
      </a:lvl7pPr>
      <a:lvl8pPr marL="3429000" lvl="7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»"/>
        <a:defRPr sz="2000" b="0" i="0" u="none" kern="1200">
          <a:solidFill>
            <a:schemeClr val="tx1"/>
          </a:solidFill>
          <a:latin typeface="Arial"/>
          <a:ea typeface="Arial"/>
          <a:cs typeface="+mn-cs"/>
        </a:defRPr>
      </a:lvl8pPr>
      <a:lvl9pPr marL="3886200" lvl="8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»"/>
        <a:defRPr sz="2000" b="0" i="0" u="none" kern="1200">
          <a:solidFill>
            <a:schemeClr val="tx1"/>
          </a:solidFill>
          <a:latin typeface="Arial"/>
          <a:ea typeface="Arial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6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9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1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1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1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themeOverride" Target="../theme/themeOverride1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7133062045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>1</a:t>
            </a:fld>
            <a:endParaRPr lang="zh-CN" altLang="en-US" sz="12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2050" name="Rectangle 4"/>
          <p:cNvSpPr/>
          <p:nvPr>
            <p:ph type="ctrTitle" idx="4294967295"/>
          </p:nvPr>
        </p:nvSpPr>
        <p:spPr>
          <a:xfrm>
            <a:off x="2916238" y="0"/>
            <a:ext cx="6227762" cy="2349500"/>
          </a:xfrm>
        </p:spPr>
        <p:txBody>
          <a:bodyPr wrap="square" lIns="91440" tIns="45720" rIns="91440" bIns="45720" anchor="ctr" anchorCtr="0"/>
          <a:lstStyle>
            <a:lvl1pPr marL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3200" b="1" i="0" u="none">
                <a:solidFill>
                  <a:schemeClr val="bg1"/>
                </a:solidFill>
                <a:latin typeface="Arial"/>
                <a:ea typeface="Arial"/>
              </a:defRPr>
            </a:lvl1pPr>
          </a:lstStyle>
          <a:p>
            <a:pPr lvl="0" eaLnBrk="1" hangingPunct="1"/>
            <a:r>
              <a:rPr lang="zh-CN" altLang="en-US" sz="4800">
                <a:solidFill>
                  <a:schemeClr val="tx1"/>
                </a:solidFill>
                <a:ea typeface="宋体" panose="02010600030101010101" pitchFamily="2" charset="-122"/>
              </a:rPr>
              <a:t>如何保护您的膝关节</a:t>
            </a:r>
            <a:endParaRPr lang="zh-CN" altLang="en-US" sz="4800">
              <a:solidFill>
                <a:schemeClr val="tx2"/>
              </a:solidFill>
              <a:ea typeface="宋体" panose="02010600030101010101" pitchFamily="2" charset="-122"/>
            </a:endParaRPr>
          </a:p>
        </p:txBody>
      </p:sp>
      <p:sp>
        <p:nvSpPr>
          <p:cNvPr id="2051" name="Rectangle 5"/>
          <p:cNvSpPr/>
          <p:nvPr>
            <p:ph type="subTitle" idx="4294967295"/>
          </p:nvPr>
        </p:nvSpPr>
        <p:spPr>
          <a:xfrm>
            <a:off x="2843213" y="2492375"/>
            <a:ext cx="7772400" cy="638175"/>
          </a:xfrm>
        </p:spPr>
        <p:txBody>
          <a:bodyPr wrap="square" lIns="91440" tIns="45720" rIns="91440" bIns="45720" anchor="t" anchorCtr="0"/>
          <a:lstStyle>
            <a:lvl1pPr marL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anose="05000000000000000000" pitchFamily="2" charset="2"/>
              <a:buNone/>
              <a:defRPr sz="2400" b="0" i="0" u="none">
                <a:solidFill>
                  <a:schemeClr val="tx1"/>
                </a:solidFill>
                <a:latin typeface="Arial"/>
                <a:ea typeface="Arial"/>
              </a:defRPr>
            </a:lvl1pPr>
            <a:lvl2pPr marL="457200" lvl="1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 sz="2200" b="0" i="0" u="none">
                <a:solidFill>
                  <a:schemeClr val="tx1"/>
                </a:solidFill>
                <a:latin typeface="Arial"/>
                <a:ea typeface="Arial"/>
              </a:defRPr>
            </a:lvl2pPr>
            <a:lvl3pPr marL="914400" lvl="2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None/>
              <a:defRPr sz="2400" b="0" i="0" u="none">
                <a:solidFill>
                  <a:schemeClr val="tx1"/>
                </a:solidFill>
                <a:latin typeface="Arial"/>
                <a:ea typeface="Arial"/>
              </a:defRPr>
            </a:lvl3pPr>
            <a:lvl4pPr marL="1371600" lvl="3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sz="1600" b="0" i="0" u="none">
                <a:solidFill>
                  <a:schemeClr val="tx1"/>
                </a:solidFill>
                <a:latin typeface="Arial"/>
                <a:ea typeface="Arial"/>
              </a:defRPr>
            </a:lvl4pPr>
            <a:lvl5pPr marL="1828800" lvl="4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sz="2000" b="0" i="0" u="none">
                <a:solidFill>
                  <a:schemeClr val="tx1"/>
                </a:solidFill>
                <a:latin typeface="Arial"/>
                <a:ea typeface="Arial"/>
              </a:defRPr>
            </a:lvl5pPr>
          </a:lstStyle>
          <a:p>
            <a:pPr marL="0" lvl="0" indent="0" eaLnBrk="1" hangingPunct="1">
              <a:lnSpc>
                <a:spcPct val="80000"/>
              </a:lnSpc>
              <a:buClr>
                <a:schemeClr val="tx2"/>
              </a:buClr>
            </a:pPr>
            <a:r>
              <a:rPr lang="zh-CN" altLang="en-US">
                <a:ea typeface="宋体" panose="02010600030101010101" pitchFamily="2" charset="-122"/>
              </a:rPr>
              <a:t>浙江省中山医院</a:t>
            </a:r>
            <a:endParaRPr lang="en-US" altLang="zh-CN">
              <a:ea typeface="宋体" panose="02010600030101010101" pitchFamily="2" charset="-122"/>
            </a:endParaRPr>
          </a:p>
          <a:p>
            <a:pPr marL="0" lvl="0" indent="0" eaLnBrk="1" hangingPunct="1">
              <a:lnSpc>
                <a:spcPct val="80000"/>
              </a:lnSpc>
              <a:buClr>
                <a:schemeClr val="tx2"/>
              </a:buClr>
            </a:pPr>
            <a:endParaRPr lang="en-US" altLang="zh-CN">
              <a:ea typeface="宋体" panose="02010600030101010101" pitchFamily="2" charset="-122"/>
            </a:endParaRPr>
          </a:p>
          <a:p>
            <a:pPr marL="0" lvl="0" indent="0" eaLnBrk="1" hangingPunct="1">
              <a:lnSpc>
                <a:spcPct val="80000"/>
              </a:lnSpc>
              <a:buClr>
                <a:schemeClr val="tx2"/>
              </a:buClr>
            </a:pPr>
            <a:r>
              <a:rPr lang="zh-CN" altLang="en-US">
                <a:ea typeface="宋体" panose="02010600030101010101" pitchFamily="2" charset="-122"/>
              </a:rPr>
              <a:t>陈铁武  主治中医师</a:t>
            </a: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052" name="TextBox 2051"/>
          <p:cNvSpPr txBox="1"/>
          <p:nvPr/>
        </p:nvSpPr>
        <p:spPr>
          <a:xfrm>
            <a:off x="914400" y="914400"/>
            <a:ext cx="1371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r>
              <a:rPr sz="100"/>
              <a:t>2023最新整理收集</a:t>
            </a:r>
          </a:p>
          <a:p>
            <a:pPr>
              <a:defRPr sz="100" b="1" i="1">
                <a:solidFill>
                  <a:srgbClr val="E1E100"/>
                </a:solidFill>
              </a:defRPr>
            </a:pPr>
            <a:r>
              <a:t>do</a:t>
            </a:r>
            <a:br/>
            <a:br/>
            <a:br/>
            <a:r>
              <a:t> something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脚占位符 1"/>
          <p:cNvSpPr/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zh-CN"/>
              <a:t>完整版课件</a:t>
            </a:r>
            <a:endParaRPr lang="en-US" altLang="zh-CN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3" name="灯片编号占位符 2"/>
          <p:cNvSpPr/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>2</a:t>
            </a:fld>
            <a:endParaRPr lang="zh-CN" altLang="en-US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2054" name="Rectangle 2"/>
          <p:cNvSpPr/>
          <p:nvPr>
            <p:ph type="title" idx="4294967295"/>
          </p:nvPr>
        </p:nvSpPr>
        <p:spPr>
          <a:xfrm>
            <a:off x="2057400" y="609600"/>
            <a:ext cx="6019800" cy="487363"/>
          </a:xfrm>
        </p:spPr>
        <p:txBody>
          <a:bodyPr wrap="square" lIns="91440" tIns="45720" rIns="91440" bIns="45720" anchor="ctr" anchorCtr="0"/>
          <a:lstStyle/>
          <a:p>
            <a:pPr eaLnBrk="1" hangingPunct="1"/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055" name="Rectangle 3"/>
          <p:cNvSpPr/>
          <p:nvPr>
            <p:ph type="body" idx="4294967295"/>
          </p:nvPr>
        </p:nvSpPr>
        <p:spPr>
          <a:xfrm>
            <a:off x="457200" y="1676400"/>
            <a:ext cx="8267700" cy="4648200"/>
          </a:xfrm>
        </p:spPr>
        <p:txBody>
          <a:bodyPr wrap="square" lIns="91440" tIns="45720" rIns="91440" bIns="45720" anchor="t" anchorCtr="0"/>
          <a:lstStyle/>
          <a:p>
            <a:pPr eaLnBrk="1" hangingPunct="1">
              <a:lnSpc>
                <a:spcPts val="4000"/>
              </a:lnSpc>
              <a:buClr>
                <a:schemeClr val="tx2"/>
              </a:buClr>
            </a:pPr>
            <a:r>
              <a:rPr lang="zh-CN" altLang="en-US">
                <a:ea typeface="宋体" panose="02010600030101010101" pitchFamily="2" charset="-122"/>
              </a:rPr>
              <a:t>俗话说“人老腿先老，腿老膝先老”，在</a:t>
            </a:r>
            <a:r>
              <a:rPr lang="en-US" altLang="zh-CN">
                <a:ea typeface="宋体" panose="02010600030101010101" pitchFamily="2" charset="-122"/>
              </a:rPr>
              <a:t>60</a:t>
            </a:r>
            <a:r>
              <a:rPr lang="zh-CN" altLang="en-US">
                <a:ea typeface="宋体" panose="02010600030101010101" pitchFamily="2" charset="-122"/>
              </a:rPr>
              <a:t>岁以后，在全身的各大关节中，出现问题最早最多的是膝关节。</a:t>
            </a:r>
            <a:endParaRPr lang="en-US" altLang="zh-CN">
              <a:ea typeface="宋体" panose="02010600030101010101" pitchFamily="2" charset="-122"/>
            </a:endParaRPr>
          </a:p>
          <a:p>
            <a:pPr eaLnBrk="1" hangingPunct="1">
              <a:lnSpc>
                <a:spcPts val="4000"/>
              </a:lnSpc>
              <a:buClr>
                <a:schemeClr val="tx2"/>
              </a:buClr>
            </a:pPr>
            <a:r>
              <a:rPr lang="zh-CN" altLang="en-US">
                <a:ea typeface="宋体" panose="02010600030101010101" pitchFamily="2" charset="-122"/>
              </a:rPr>
              <a:t>原因：膝关节是人体最大的承重关节。随着年龄增大，关节软骨变性，本身就容易发生磨损，那么关节负重越大，其关节软骨磨损程度愈严重。而人在行走时，膝关节所承受的重量是本身体重的四倍之多，若是要爬坡或是上下楼梯更是承受高达七倍的体重。</a:t>
            </a:r>
            <a:endParaRPr lang="en-US" altLang="zh-CN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脚占位符 1"/>
          <p:cNvSpPr/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zh-CN"/>
              <a:t>完整版课件</a:t>
            </a:r>
            <a:endParaRPr lang="en-US" altLang="zh-CN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3" name="灯片编号占位符 2"/>
          <p:cNvSpPr/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>3</a:t>
            </a:fld>
            <a:endParaRPr lang="zh-CN" altLang="en-US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2058" name="标题 1"/>
          <p:cNvSpPr/>
          <p:nvPr>
            <p:ph type="title" idx="4294967295"/>
          </p:nvPr>
        </p:nvSpPr>
        <p:spPr>
          <a:xfrm>
            <a:off x="2057400" y="609600"/>
            <a:ext cx="6019800" cy="487363"/>
          </a:xfrm>
        </p:spPr>
        <p:txBody>
          <a:bodyPr wrap="square" lIns="91440" tIns="45720" rIns="91440" bIns="45720" anchor="ctr" anchorCtr="0"/>
          <a:lstStyle/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059" name="内容占位符 2"/>
          <p:cNvSpPr/>
          <p:nvPr>
            <p:ph idx="4294967295"/>
          </p:nvPr>
        </p:nvSpPr>
        <p:spPr>
          <a:xfrm>
            <a:off x="457200" y="1676400"/>
            <a:ext cx="8267700" cy="4648200"/>
          </a:xfrm>
        </p:spPr>
        <p:txBody>
          <a:bodyPr wrap="square" lIns="91440" tIns="45720" rIns="91440" bIns="45720" anchor="t" anchorCtr="0"/>
          <a:lstStyle/>
          <a:p>
            <a:pPr>
              <a:lnSpc>
                <a:spcPts val="4000"/>
              </a:lnSpc>
              <a:buClr>
                <a:schemeClr val="tx2"/>
              </a:buClr>
            </a:pPr>
            <a:r>
              <a:rPr lang="zh-CN" altLang="en-US">
                <a:ea typeface="宋体" panose="02010600030101010101" pitchFamily="2" charset="-122"/>
              </a:rPr>
              <a:t>调查显示，</a:t>
            </a:r>
            <a:r>
              <a:rPr lang="en-US" altLang="zh-CN">
                <a:ea typeface="宋体" panose="02010600030101010101" pitchFamily="2" charset="-122"/>
              </a:rPr>
              <a:t>65</a:t>
            </a:r>
            <a:r>
              <a:rPr lang="zh-CN" altLang="en-US">
                <a:ea typeface="宋体" panose="02010600030101010101" pitchFamily="2" charset="-122"/>
              </a:rPr>
              <a:t>岁以上的老人中，膝关节的患病率高达</a:t>
            </a:r>
            <a:r>
              <a:rPr lang="en-US" altLang="zh-CN">
                <a:ea typeface="宋体" panose="02010600030101010101" pitchFamily="2" charset="-122"/>
              </a:rPr>
              <a:t>60%</a:t>
            </a:r>
            <a:r>
              <a:rPr lang="zh-CN" altLang="en-US">
                <a:ea typeface="宋体" panose="02010600030101010101" pitchFamily="2" charset="-122"/>
              </a:rPr>
              <a:t>以上。所以每个人从幼年起，就应该重视膝关节的保护，让关节老的慢一些。特别是中老年人，尤其注意对膝关节的保健。</a:t>
            </a:r>
            <a:endParaRPr lang="zh-CN" altLang="en-US">
              <a:ea typeface="宋体" panose="02010600030101010101" pitchFamily="2" charset="-122"/>
            </a:endParaRPr>
          </a:p>
        </p:txBody>
      </p:sp>
      <p:pic>
        <p:nvPicPr>
          <p:cNvPr id="2060" name="Picture 10" descr="3801459670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188" y="3214688"/>
            <a:ext cx="4191000" cy="2825750"/>
          </a:xfrm>
          <a:prstGeom prst="rect">
            <a:avLst/>
          </a:prstGeom>
          <a:noFill/>
          <a:ln w="952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脚占位符 1"/>
          <p:cNvSpPr/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zh-CN"/>
              <a:t>完整版课件</a:t>
            </a:r>
            <a:endParaRPr lang="en-US" altLang="zh-CN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3" name="灯片编号占位符 2"/>
          <p:cNvSpPr/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>4</a:t>
            </a:fld>
            <a:endParaRPr lang="zh-CN" altLang="en-US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2063" name="Rectangle 2"/>
          <p:cNvSpPr/>
          <p:nvPr>
            <p:ph type="title" idx="4294967295"/>
          </p:nvPr>
        </p:nvSpPr>
        <p:spPr>
          <a:xfrm>
            <a:off x="2057400" y="609600"/>
            <a:ext cx="6019800" cy="487363"/>
          </a:xfrm>
        </p:spPr>
        <p:txBody>
          <a:bodyPr wrap="square" lIns="91440" tIns="45720" rIns="91440" bIns="45720" anchor="ctr" anchorCtr="0"/>
          <a:lstStyle/>
          <a:p>
            <a:pPr algn="l" eaLnBrk="1" hangingPunct="1"/>
            <a:r>
              <a:rPr lang="zh-CN" altLang="en-US" sz="3600">
                <a:solidFill>
                  <a:schemeClr val="tx1"/>
                </a:solidFill>
                <a:ea typeface="宋体" panose="02010600030101010101" pitchFamily="2" charset="-122"/>
              </a:rPr>
              <a:t>主要内容</a:t>
            </a:r>
            <a:endParaRPr lang="zh-CN" altLang="en-US" sz="36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2064" name="Rectangle 3"/>
          <p:cNvSpPr/>
          <p:nvPr/>
        </p:nvSpPr>
        <p:spPr>
          <a:xfrm>
            <a:off x="1212850" y="1844675"/>
            <a:ext cx="6743700" cy="1112838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rgbClr val="F9F9F9"/>
              </a:gs>
            </a:gsLst>
            <a:lin ang="5400000"/>
          </a:gradFill>
          <a:ln w="9525" cap="flat" cmpd="sng">
            <a:solidFill>
              <a:srgbClr val="C0C0C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065" name="Rectangle 4"/>
          <p:cNvSpPr/>
          <p:nvPr/>
        </p:nvSpPr>
        <p:spPr>
          <a:xfrm>
            <a:off x="2887663" y="1628775"/>
            <a:ext cx="3367087" cy="415925"/>
          </a:xfrm>
          <a:prstGeom prst="rect">
            <a:avLst/>
          </a:prstGeom>
          <a:gradFill rotWithShape="1">
            <a:gsLst>
              <a:gs pos="0">
                <a:srgbClr val="5E9CDA"/>
              </a:gs>
              <a:gs pos="100000">
                <a:srgbClr val="93C052"/>
              </a:gs>
            </a:gsLst>
            <a:lin ang="2700000"/>
          </a:gradFill>
          <a:ln w="9525" cap="flat" cmpd="sng">
            <a:solidFill>
              <a:srgbClr val="C0C0C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algn="ctr"/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066" name="Rectangle 5"/>
          <p:cNvSpPr/>
          <p:nvPr/>
        </p:nvSpPr>
        <p:spPr>
          <a:xfrm>
            <a:off x="1760538" y="2038350"/>
            <a:ext cx="5653087" cy="9128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algn="ctr"/>
            <a:r>
              <a:rPr lang="zh-CN" altLang="en-US" sz="2800" b="0">
                <a:latin typeface="华文细黑" panose="02010600040101010101" pitchFamily="2" charset="-122"/>
                <a:ea typeface="宋体" panose="02010600030101010101" pitchFamily="2" charset="-122"/>
              </a:rPr>
              <a:t>膝关节的生理结构及特点</a:t>
            </a:r>
            <a:endParaRPr lang="zh-CN" altLang="en-US" sz="2800" b="0">
              <a:latin typeface="华文细黑" panose="0201060004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67" name="Rectangle 6"/>
          <p:cNvSpPr/>
          <p:nvPr/>
        </p:nvSpPr>
        <p:spPr>
          <a:xfrm>
            <a:off x="1212850" y="3394075"/>
            <a:ext cx="6743700" cy="1112838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rgbClr val="F9F9F9"/>
              </a:gs>
            </a:gsLst>
            <a:lin ang="5400000"/>
          </a:gradFill>
          <a:ln w="9525" cap="flat" cmpd="sng">
            <a:solidFill>
              <a:srgbClr val="C0C0C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068" name="Rectangle 7"/>
          <p:cNvSpPr/>
          <p:nvPr/>
        </p:nvSpPr>
        <p:spPr>
          <a:xfrm>
            <a:off x="2887663" y="3178175"/>
            <a:ext cx="3367087" cy="415925"/>
          </a:xfrm>
          <a:prstGeom prst="rect">
            <a:avLst/>
          </a:prstGeom>
          <a:gradFill rotWithShape="1">
            <a:gsLst>
              <a:gs pos="0">
                <a:srgbClr val="5E9CDA"/>
              </a:gs>
              <a:gs pos="100000">
                <a:srgbClr val="93C052"/>
              </a:gs>
            </a:gsLst>
            <a:lin ang="2700000"/>
          </a:gradFill>
          <a:ln w="9525" cap="flat" cmpd="sng">
            <a:solidFill>
              <a:srgbClr val="C0C0C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069" name="Rectangle 9"/>
          <p:cNvSpPr/>
          <p:nvPr/>
        </p:nvSpPr>
        <p:spPr>
          <a:xfrm>
            <a:off x="1760538" y="3587750"/>
            <a:ext cx="5653087" cy="9128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algn="ctr"/>
            <a:r>
              <a:rPr lang="zh-CN" altLang="en-US" sz="2800" b="0">
                <a:latin typeface="华文细黑" panose="02010600040101010101" pitchFamily="2" charset="-122"/>
                <a:ea typeface="宋体" panose="02010600030101010101" pitchFamily="2" charset="-122"/>
              </a:rPr>
              <a:t>膝关节病的种类</a:t>
            </a:r>
            <a:endParaRPr lang="zh-CN" altLang="en-US" sz="2800" b="0">
              <a:latin typeface="华文细黑" panose="0201060004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70" name="Rectangle 10"/>
          <p:cNvSpPr/>
          <p:nvPr/>
        </p:nvSpPr>
        <p:spPr>
          <a:xfrm>
            <a:off x="1212850" y="4986338"/>
            <a:ext cx="6743700" cy="1112837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rgbClr val="F9F9F9"/>
              </a:gs>
            </a:gsLst>
            <a:lin ang="5400000"/>
          </a:gradFill>
          <a:ln w="9525" cap="flat" cmpd="sng">
            <a:solidFill>
              <a:srgbClr val="C0C0C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071" name="Rectangle 11"/>
          <p:cNvSpPr/>
          <p:nvPr/>
        </p:nvSpPr>
        <p:spPr>
          <a:xfrm>
            <a:off x="2887663" y="4770438"/>
            <a:ext cx="3367087" cy="415925"/>
          </a:xfrm>
          <a:prstGeom prst="rect">
            <a:avLst/>
          </a:prstGeom>
          <a:gradFill rotWithShape="1">
            <a:gsLst>
              <a:gs pos="0">
                <a:srgbClr val="5E9CDA"/>
              </a:gs>
              <a:gs pos="100000">
                <a:srgbClr val="93C052"/>
              </a:gs>
            </a:gsLst>
            <a:lin ang="2700000"/>
          </a:gradFill>
          <a:ln w="9525" cap="flat" cmpd="sng">
            <a:solidFill>
              <a:srgbClr val="C0C0C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072" name="Rectangle 13"/>
          <p:cNvSpPr/>
          <p:nvPr/>
        </p:nvSpPr>
        <p:spPr>
          <a:xfrm>
            <a:off x="1760538" y="5180013"/>
            <a:ext cx="5653087" cy="912812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800" b="0">
                <a:latin typeface="华文细黑" panose="02010600040101010101" pitchFamily="2" charset="-122"/>
                <a:ea typeface="宋体" panose="02010600030101010101" pitchFamily="2" charset="-122"/>
              </a:rPr>
              <a:t>如何保护膝关节</a:t>
            </a:r>
            <a:endParaRPr lang="zh-CN" altLang="en-US" sz="2800" b="0">
              <a:latin typeface="华文细黑" panose="0201060004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脚占位符 1"/>
          <p:cNvSpPr/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zh-CN"/>
              <a:t>完整版课件</a:t>
            </a:r>
            <a:endParaRPr lang="en-US" altLang="zh-CN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3" name="灯片编号占位符 2"/>
          <p:cNvSpPr/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>5</a:t>
            </a:fld>
            <a:endParaRPr lang="zh-CN" altLang="en-US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2075" name="Rectangle 2"/>
          <p:cNvSpPr/>
          <p:nvPr>
            <p:ph type="title" idx="4294967295"/>
          </p:nvPr>
        </p:nvSpPr>
        <p:spPr>
          <a:xfrm>
            <a:off x="2057400" y="609600"/>
            <a:ext cx="6019800" cy="487363"/>
          </a:xfrm>
        </p:spPr>
        <p:txBody>
          <a:bodyPr wrap="square" lIns="91440" tIns="45720" rIns="91440" bIns="45720" anchor="ctr" anchorCtr="0"/>
          <a:lstStyle/>
          <a:p>
            <a:pPr eaLnBrk="1" hangingPunct="1"/>
            <a:br>
              <a:rPr lang="zh-CN" altLang="en-US" b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zh-CN" altLang="en-US" b="0">
                <a:solidFill>
                  <a:schemeClr val="tx1"/>
                </a:solidFill>
                <a:ea typeface="宋体" panose="02010600030101010101" pitchFamily="2" charset="-122"/>
              </a:rPr>
              <a:t>膝关节的生理结构及特点</a:t>
            </a:r>
            <a:br>
              <a:rPr lang="en-US" altLang="zh-CN" b="0">
                <a:solidFill>
                  <a:schemeClr val="tx1"/>
                </a:solidFill>
                <a:ea typeface="宋体" panose="02010600030101010101" pitchFamily="2" charset="-122"/>
              </a:rPr>
            </a:br>
            <a:endParaRPr lang="zh-CN" altLang="en-US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2076" name="Rectangle 3"/>
          <p:cNvSpPr/>
          <p:nvPr>
            <p:ph type="body" idx="4294967295"/>
          </p:nvPr>
        </p:nvSpPr>
        <p:spPr>
          <a:xfrm>
            <a:off x="457200" y="1676400"/>
            <a:ext cx="8267700" cy="4648200"/>
          </a:xfrm>
        </p:spPr>
        <p:txBody>
          <a:bodyPr wrap="square" lIns="91440" tIns="45720" rIns="91440" bIns="45720" anchor="t" anchorCtr="0"/>
          <a:lstStyle/>
          <a:p>
            <a:pPr eaLnBrk="1" hangingPunct="1">
              <a:lnSpc>
                <a:spcPts val="4000"/>
              </a:lnSpc>
              <a:buClr>
                <a:schemeClr val="tx2"/>
              </a:buClr>
            </a:pP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膝关节，是人体最大最复杂的关节，膝关节属于铰链关节，它是我们身上少数只能往一个方向运动的关节。膝关节又是人体最大的承重关节。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lnSpc>
                <a:spcPts val="4000"/>
              </a:lnSpc>
              <a:buClr>
                <a:schemeClr val="tx2"/>
              </a:buClr>
            </a:pP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人体膝关节由股骨下段、胫骨上段、髌骨以及关节韧带、肌腱和关节囊等结构组成。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脚占位符 1"/>
          <p:cNvSpPr/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zh-CN"/>
              <a:t>完整版课件</a:t>
            </a:r>
            <a:endParaRPr lang="en-US" altLang="zh-CN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3" name="灯片编号占位符 2"/>
          <p:cNvSpPr/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>6</a:t>
            </a:fld>
            <a:endParaRPr lang="zh-CN" altLang="en-US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pic>
        <p:nvPicPr>
          <p:cNvPr id="2079" name="Picture 3" descr="C:\Users\huxinyue\Desktop\13506358851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-134937"/>
            <a:ext cx="9132888" cy="68437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80" name="TextBox 8"/>
          <p:cNvSpPr/>
          <p:nvPr/>
        </p:nvSpPr>
        <p:spPr>
          <a:xfrm>
            <a:off x="1082675" y="1157288"/>
            <a:ext cx="1643063" cy="10064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eaLnBrk="0" hangingPunct="0"/>
            <a:endParaRPr lang="zh-CN" altLang="en-US" sz="3000" b="0">
              <a:latin typeface="Arial Black" panose="020b0a04020102020204" pitchFamily="34" charset="0"/>
              <a:ea typeface="宋体" panose="02010600030101010101" pitchFamily="2" charset="-122"/>
            </a:endParaRPr>
          </a:p>
          <a:p>
            <a:pPr eaLnBrk="0" hangingPunct="0"/>
            <a:endParaRPr lang="zh-CN" altLang="en-US" sz="3000" b="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pic>
        <p:nvPicPr>
          <p:cNvPr id="2081" name="Picture 4" descr="膝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275" y="0"/>
            <a:ext cx="7267575" cy="6553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82" name="Text Box 5"/>
          <p:cNvSpPr/>
          <p:nvPr/>
        </p:nvSpPr>
        <p:spPr>
          <a:xfrm>
            <a:off x="755650" y="-171450"/>
            <a:ext cx="1281113" cy="6794500"/>
          </a:xfrm>
          <a:prstGeom prst="rect">
            <a:avLst/>
          </a:prstGeom>
          <a:noFill/>
          <a:ln w="9525">
            <a:noFill/>
          </a:ln>
        </p:spPr>
        <p:txBody>
          <a:bodyPr vert="eaVert" wrap="none">
            <a:spAutoFit/>
          </a:bodyPr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eaLnBrk="0" hangingPunct="0">
              <a:lnSpc>
                <a:spcPct val="120000"/>
              </a:lnSpc>
            </a:pPr>
            <a:r>
              <a:rPr lang="zh-CN" altLang="en-US" sz="6000">
                <a:solidFill>
                  <a:srgbClr val="003399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膝 关 节 的 解 剖 图</a:t>
            </a:r>
            <a:endParaRPr lang="zh-CN" altLang="en-US" sz="6000">
              <a:solidFill>
                <a:srgbClr val="003399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cut/>
  </p:transition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脚占位符 1"/>
          <p:cNvSpPr/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zh-CN"/>
              <a:t>完整版课件</a:t>
            </a:r>
            <a:endParaRPr lang="en-US" altLang="zh-CN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3" name="灯片编号占位符 2"/>
          <p:cNvSpPr/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>7</a:t>
            </a:fld>
            <a:endParaRPr lang="zh-CN" altLang="en-US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2085" name="标题 1"/>
          <p:cNvSpPr/>
          <p:nvPr>
            <p:ph type="title" idx="4294967295"/>
          </p:nvPr>
        </p:nvSpPr>
        <p:spPr>
          <a:xfrm>
            <a:off x="2057400" y="609600"/>
            <a:ext cx="6019800" cy="487363"/>
          </a:xfrm>
        </p:spPr>
        <p:txBody>
          <a:bodyPr wrap="square" lIns="91440" tIns="45720" rIns="91440" bIns="45720" anchor="ctr" anchorCtr="0"/>
          <a:lstStyle/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086" name="内容占位符 2"/>
          <p:cNvSpPr/>
          <p:nvPr>
            <p:ph idx="4294967295"/>
          </p:nvPr>
        </p:nvSpPr>
        <p:spPr>
          <a:xfrm>
            <a:off x="457200" y="1676400"/>
            <a:ext cx="8267700" cy="4648200"/>
          </a:xfrm>
        </p:spPr>
        <p:txBody>
          <a:bodyPr wrap="square" lIns="91440" tIns="45720" rIns="91440" bIns="45720" anchor="t" anchorCtr="0"/>
          <a:lstStyle/>
          <a:p>
            <a:pPr>
              <a:buClr>
                <a:schemeClr val="tx2"/>
              </a:buClr>
            </a:pPr>
            <a:endParaRPr lang="zh-CN" altLang="en-US">
              <a:ea typeface="宋体" panose="02010600030101010101" pitchFamily="2" charset="-122"/>
            </a:endParaRPr>
          </a:p>
        </p:txBody>
      </p:sp>
      <p:pic>
        <p:nvPicPr>
          <p:cNvPr id="2087" name="Picture 2" descr="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245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脚占位符 1"/>
          <p:cNvSpPr/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zh-CN"/>
              <a:t>完整版课件</a:t>
            </a:r>
            <a:endParaRPr lang="en-US" altLang="zh-CN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3" name="灯片编号占位符 2"/>
          <p:cNvSpPr/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>8</a:t>
            </a:fld>
            <a:endParaRPr lang="zh-CN" altLang="en-US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2090" name="标题 1"/>
          <p:cNvSpPr/>
          <p:nvPr>
            <p:ph type="title" idx="4294967295"/>
          </p:nvPr>
        </p:nvSpPr>
        <p:spPr>
          <a:xfrm>
            <a:off x="2057400" y="609600"/>
            <a:ext cx="6019800" cy="487363"/>
          </a:xfrm>
        </p:spPr>
        <p:txBody>
          <a:bodyPr wrap="square" lIns="91440" tIns="45720" rIns="91440" bIns="45720" anchor="ctr" anchorCtr="0"/>
          <a:lstStyle/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091" name="内容占位符 2"/>
          <p:cNvSpPr/>
          <p:nvPr>
            <p:ph idx="4294967295"/>
          </p:nvPr>
        </p:nvSpPr>
        <p:spPr>
          <a:xfrm>
            <a:off x="457200" y="1676400"/>
            <a:ext cx="8267700" cy="4648200"/>
          </a:xfrm>
        </p:spPr>
        <p:txBody>
          <a:bodyPr wrap="square" lIns="91440" tIns="45720" rIns="91440" bIns="45720" anchor="t" anchorCtr="0"/>
          <a:lstStyle/>
          <a:p>
            <a:pPr>
              <a:buClr>
                <a:schemeClr val="tx2"/>
              </a:buClr>
            </a:pPr>
            <a:endParaRPr lang="zh-CN" altLang="en-US">
              <a:ea typeface="宋体" panose="02010600030101010101" pitchFamily="2" charset="-122"/>
            </a:endParaRPr>
          </a:p>
        </p:txBody>
      </p:sp>
      <p:pic>
        <p:nvPicPr>
          <p:cNvPr id="2092" name="Picture 2" descr="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451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脚占位符 1"/>
          <p:cNvSpPr/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zh-CN"/>
              <a:t>完整版课件</a:t>
            </a:r>
            <a:endParaRPr lang="en-US" altLang="zh-CN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3" name="灯片编号占位符 2"/>
          <p:cNvSpPr/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>9</a:t>
            </a:fld>
            <a:endParaRPr lang="zh-CN" altLang="en-US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2095" name="Rectangle 2"/>
          <p:cNvSpPr/>
          <p:nvPr>
            <p:ph type="title" idx="4294967295"/>
          </p:nvPr>
        </p:nvSpPr>
        <p:spPr>
          <a:xfrm>
            <a:off x="2057400" y="609600"/>
            <a:ext cx="6019800" cy="487363"/>
          </a:xfrm>
        </p:spPr>
        <p:txBody>
          <a:bodyPr wrap="square" lIns="91440" tIns="45720" rIns="91440" bIns="45720" anchor="ctr" anchorCtr="0"/>
          <a:lstStyle/>
          <a:p>
            <a:pPr eaLnBrk="1" hangingPunct="1"/>
            <a:r>
              <a:rPr lang="zh-CN" altLang="en-US">
                <a:solidFill>
                  <a:schemeClr val="tx1"/>
                </a:solidFill>
                <a:ea typeface="宋体" panose="02010600030101010101" pitchFamily="2" charset="-122"/>
              </a:rPr>
              <a:t>膝关节特点</a:t>
            </a:r>
            <a:endParaRPr lang="zh-CN" altLang="en-US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2096" name="Rectangle 3"/>
          <p:cNvSpPr/>
          <p:nvPr>
            <p:ph type="body" idx="4294967295"/>
          </p:nvPr>
        </p:nvSpPr>
        <p:spPr>
          <a:xfrm>
            <a:off x="457200" y="1676400"/>
            <a:ext cx="8267700" cy="4648200"/>
          </a:xfrm>
        </p:spPr>
        <p:txBody>
          <a:bodyPr wrap="square" lIns="91440" tIns="45720" rIns="91440" bIns="45720" anchor="t" anchorCtr="0"/>
          <a:lstStyle/>
          <a:p>
            <a:pPr eaLnBrk="1" hangingPunct="1">
              <a:lnSpc>
                <a:spcPts val="4000"/>
              </a:lnSpc>
              <a:buClr>
                <a:schemeClr val="tx2"/>
              </a:buClr>
            </a:pP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在人体所有的关节中，膝关节的任务最重，营养又相对最差，所以膝关节疼痛在各年龄人群中都比较常见。据研究，我们膝关节只有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15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年左右的“好时光”，其余的时间里都会因为不同的原因而出现不同的疼痛。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脚占位符 1"/>
          <p:cNvSpPr/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zh-CN"/>
              <a:t>完整版课件</a:t>
            </a:r>
            <a:endParaRPr lang="en-US" altLang="zh-CN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3" name="灯片编号占位符 2"/>
          <p:cNvSpPr/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>10</a:t>
            </a:fld>
            <a:endParaRPr lang="zh-CN" altLang="en-US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2099" name="Rectangle 2"/>
          <p:cNvSpPr/>
          <p:nvPr>
            <p:ph type="title" idx="4294967295"/>
          </p:nvPr>
        </p:nvSpPr>
        <p:spPr>
          <a:xfrm>
            <a:off x="2057400" y="609600"/>
            <a:ext cx="6019800" cy="487363"/>
          </a:xfrm>
        </p:spPr>
        <p:txBody>
          <a:bodyPr wrap="square" lIns="91440" tIns="45720" rIns="91440" bIns="45720" anchor="ctr" anchorCtr="0"/>
          <a:lstStyle/>
          <a:p>
            <a:pPr eaLnBrk="1" hangingPunct="1"/>
            <a:r>
              <a:rPr lang="zh-CN" altLang="en-US">
                <a:solidFill>
                  <a:schemeClr val="tx1"/>
                </a:solidFill>
                <a:ea typeface="宋体" panose="02010600030101010101" pitchFamily="2" charset="-122"/>
              </a:rPr>
              <a:t>膝关节特点</a:t>
            </a:r>
            <a:endParaRPr lang="zh-CN" altLang="en-US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2100" name="Rectangle 3"/>
          <p:cNvSpPr/>
          <p:nvPr>
            <p:ph type="body" idx="4294967295"/>
          </p:nvPr>
        </p:nvSpPr>
        <p:spPr>
          <a:xfrm>
            <a:off x="457200" y="1676400"/>
            <a:ext cx="8267700" cy="4648200"/>
          </a:xfrm>
        </p:spPr>
        <p:txBody>
          <a:bodyPr wrap="square" lIns="91440" tIns="45720" rIns="91440" bIns="45720" anchor="t" anchorCtr="0"/>
          <a:lstStyle/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r>
              <a:rPr lang="en-US" altLang="zh-CN" b="1">
                <a:ea typeface="宋体" panose="02010600030101010101" pitchFamily="2" charset="-122"/>
              </a:rPr>
              <a:t>15</a:t>
            </a:r>
            <a:r>
              <a:rPr lang="zh-CN" altLang="en-US" b="1">
                <a:ea typeface="宋体" panose="02010600030101010101" pitchFamily="2" charset="-122"/>
              </a:rPr>
              <a:t>岁以前</a:t>
            </a:r>
            <a:r>
              <a:rPr lang="zh-CN" altLang="en-US">
                <a:ea typeface="宋体" panose="02010600030101010101" pitchFamily="2" charset="-122"/>
              </a:rPr>
              <a:t>：膝关节处于</a:t>
            </a:r>
            <a:r>
              <a:rPr lang="zh-CN" altLang="en-US" b="1">
                <a:ea typeface="宋体" panose="02010600030101010101" pitchFamily="2" charset="-122"/>
              </a:rPr>
              <a:t>发育阶段</a:t>
            </a:r>
            <a:r>
              <a:rPr lang="zh-CN" altLang="en-US">
                <a:ea typeface="宋体" panose="02010600030101010101" pitchFamily="2" charset="-122"/>
              </a:rPr>
              <a:t>，青春期的生长痛多发在膝关节附近。</a:t>
            </a:r>
            <a:endParaRPr lang="zh-CN" altLang="en-US" b="1">
              <a:ea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r>
              <a:rPr lang="en-US" altLang="zh-CN" b="1">
                <a:ea typeface="宋体" panose="02010600030101010101" pitchFamily="2" charset="-122"/>
              </a:rPr>
              <a:t>15</a:t>
            </a:r>
            <a:r>
              <a:rPr lang="zh-CN" altLang="en-US" b="1">
                <a:ea typeface="宋体" panose="02010600030101010101" pitchFamily="2" charset="-122"/>
              </a:rPr>
              <a:t>岁</a:t>
            </a:r>
            <a:r>
              <a:rPr lang="en-US" altLang="zh-CN" b="1">
                <a:ea typeface="宋体" panose="02010600030101010101" pitchFamily="2" charset="-122"/>
              </a:rPr>
              <a:t>~30</a:t>
            </a:r>
            <a:r>
              <a:rPr lang="zh-CN" altLang="en-US" b="1">
                <a:ea typeface="宋体" panose="02010600030101010101" pitchFamily="2" charset="-122"/>
              </a:rPr>
              <a:t>岁</a:t>
            </a:r>
            <a:r>
              <a:rPr lang="zh-CN" altLang="en-US">
                <a:ea typeface="宋体" panose="02010600030101010101" pitchFamily="2" charset="-122"/>
              </a:rPr>
              <a:t>：膝关节处于</a:t>
            </a:r>
            <a:r>
              <a:rPr lang="zh-CN" altLang="en-US" b="1">
                <a:ea typeface="宋体" panose="02010600030101010101" pitchFamily="2" charset="-122"/>
              </a:rPr>
              <a:t>“完美状态”</a:t>
            </a:r>
            <a:r>
              <a:rPr lang="zh-CN" altLang="en-US">
                <a:ea typeface="宋体" panose="02010600030101010101" pitchFamily="2" charset="-122"/>
              </a:rPr>
              <a:t>，运作起来可以说是不知疲倦。只要不破坏到膝关节组织，基本都感受不到它的存在。</a:t>
            </a:r>
            <a:endParaRPr lang="zh-CN" altLang="en-US" b="1">
              <a:ea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r>
              <a:rPr lang="en-US" altLang="zh-CN" b="1">
                <a:ea typeface="宋体" panose="02010600030101010101" pitchFamily="2" charset="-122"/>
              </a:rPr>
              <a:t>30</a:t>
            </a:r>
            <a:r>
              <a:rPr lang="zh-CN" altLang="en-US" b="1">
                <a:ea typeface="宋体" panose="02010600030101010101" pitchFamily="2" charset="-122"/>
              </a:rPr>
              <a:t>岁</a:t>
            </a:r>
            <a:r>
              <a:rPr lang="en-US" altLang="zh-CN" b="1">
                <a:ea typeface="宋体" panose="02010600030101010101" pitchFamily="2" charset="-122"/>
              </a:rPr>
              <a:t>~40</a:t>
            </a:r>
            <a:r>
              <a:rPr lang="zh-CN" altLang="en-US" b="1">
                <a:ea typeface="宋体" panose="02010600030101010101" pitchFamily="2" charset="-122"/>
              </a:rPr>
              <a:t>岁</a:t>
            </a:r>
            <a:r>
              <a:rPr lang="zh-CN" altLang="en-US">
                <a:ea typeface="宋体" panose="02010600030101010101" pitchFamily="2" charset="-122"/>
              </a:rPr>
              <a:t>：髌骨软骨产生了</a:t>
            </a:r>
            <a:r>
              <a:rPr lang="zh-CN" altLang="en-US" b="1">
                <a:ea typeface="宋体" panose="02010600030101010101" pitchFamily="2" charset="-122"/>
              </a:rPr>
              <a:t>早期轻度磨损</a:t>
            </a:r>
            <a:r>
              <a:rPr lang="zh-CN" altLang="en-US">
                <a:ea typeface="宋体" panose="02010600030101010101" pitchFamily="2" charset="-122"/>
              </a:rPr>
              <a:t>，会出现一次脆弱期，出现短期的膝关节酸痛，持续几个星期到几个月，有的人甚至还会觉察不到。髌骨软骨是人体膝关节内一层</a:t>
            </a:r>
            <a:r>
              <a:rPr lang="en-US" altLang="zh-CN">
                <a:ea typeface="宋体" panose="02010600030101010101" pitchFamily="2" charset="-122"/>
              </a:rPr>
              <a:t>3~5</a:t>
            </a:r>
            <a:r>
              <a:rPr lang="zh-CN" altLang="en-US">
                <a:ea typeface="宋体" panose="02010600030101010101" pitchFamily="2" charset="-122"/>
              </a:rPr>
              <a:t>毫米厚的透明软骨，可以为膝关节缓冲运动带来的冲击。但由于髌骨软骨没有神经分布，所以在全层磨损前只会在脆弱期拉响一次“预警信号”，在这段时期内要避免剧烈运动。也是从这个时候开始，对膝关节的使用不能再随心所欲。</a:t>
            </a:r>
            <a:endParaRPr lang="zh-CN" altLang="en-US" b="1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脚占位符 1"/>
          <p:cNvSpPr/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zh-CN"/>
              <a:t>完整版课件</a:t>
            </a:r>
            <a:endParaRPr lang="en-US" altLang="zh-CN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3" name="灯片编号占位符 2"/>
          <p:cNvSpPr/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>11</a:t>
            </a:fld>
            <a:endParaRPr lang="zh-CN" altLang="en-US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2103" name="Rectangle 2"/>
          <p:cNvSpPr/>
          <p:nvPr>
            <p:ph type="title" idx="4294967295"/>
          </p:nvPr>
        </p:nvSpPr>
        <p:spPr>
          <a:xfrm>
            <a:off x="2057400" y="609600"/>
            <a:ext cx="6019800" cy="487363"/>
          </a:xfrm>
        </p:spPr>
        <p:txBody>
          <a:bodyPr wrap="square" lIns="91440" tIns="45720" rIns="91440" bIns="45720" anchor="ctr" anchorCtr="0"/>
          <a:lstStyle/>
          <a:p>
            <a:pPr eaLnBrk="1" hangingPunct="1"/>
            <a:r>
              <a:rPr lang="zh-CN" altLang="en-US">
                <a:solidFill>
                  <a:schemeClr val="tx1"/>
                </a:solidFill>
                <a:ea typeface="宋体" panose="02010600030101010101" pitchFamily="2" charset="-122"/>
              </a:rPr>
              <a:t>膝关节特点</a:t>
            </a:r>
            <a:endParaRPr lang="zh-CN" altLang="en-US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2104" name="Rectangle 3"/>
          <p:cNvSpPr/>
          <p:nvPr>
            <p:ph type="body" idx="4294967295"/>
          </p:nvPr>
        </p:nvSpPr>
        <p:spPr>
          <a:xfrm>
            <a:off x="457200" y="1676400"/>
            <a:ext cx="8267700" cy="4648200"/>
          </a:xfrm>
        </p:spPr>
        <p:txBody>
          <a:bodyPr wrap="square" lIns="91440" tIns="45720" rIns="91440" bIns="45720" anchor="t" anchorCtr="0"/>
          <a:lstStyle/>
          <a:p>
            <a:pPr eaLnBrk="1" hangingPunct="1">
              <a:buClr>
                <a:schemeClr val="tx2"/>
              </a:buClr>
            </a:pPr>
            <a:r>
              <a:rPr lang="en-US" altLang="zh-CN" b="1">
                <a:ea typeface="宋体" panose="02010600030101010101" pitchFamily="2" charset="-122"/>
              </a:rPr>
              <a:t>40</a:t>
            </a:r>
            <a:r>
              <a:rPr lang="zh-CN" altLang="en-US" b="1">
                <a:ea typeface="宋体" panose="02010600030101010101" pitchFamily="2" charset="-122"/>
              </a:rPr>
              <a:t>岁</a:t>
            </a:r>
            <a:r>
              <a:rPr lang="en-US" altLang="zh-CN" b="1">
                <a:ea typeface="宋体" panose="02010600030101010101" pitchFamily="2" charset="-122"/>
              </a:rPr>
              <a:t>~50</a:t>
            </a:r>
            <a:r>
              <a:rPr lang="zh-CN" altLang="en-US" b="1">
                <a:ea typeface="宋体" panose="02010600030101010101" pitchFamily="2" charset="-122"/>
              </a:rPr>
              <a:t>岁</a:t>
            </a:r>
            <a:r>
              <a:rPr lang="zh-CN" altLang="en-US">
                <a:ea typeface="宋体" panose="02010600030101010101" pitchFamily="2" charset="-122"/>
              </a:rPr>
              <a:t>：在走远路之后，膝关节</a:t>
            </a:r>
            <a:r>
              <a:rPr lang="zh-CN" altLang="en-US" b="1">
                <a:ea typeface="宋体" panose="02010600030101010101" pitchFamily="2" charset="-122"/>
              </a:rPr>
              <a:t>内侧容易出现酸痛</a:t>
            </a:r>
            <a:r>
              <a:rPr lang="zh-CN" altLang="en-US">
                <a:ea typeface="宋体" panose="02010600030101010101" pitchFamily="2" charset="-122"/>
              </a:rPr>
              <a:t>，用手轻揉之后会缓解。在膝关节中，半月板的作用是缓冲震动、保持稳定。人体的</a:t>
            </a:r>
            <a:r>
              <a:rPr lang="en-US" altLang="zh-CN">
                <a:ea typeface="宋体" panose="02010600030101010101" pitchFamily="2" charset="-122"/>
              </a:rPr>
              <a:t>60%</a:t>
            </a:r>
            <a:r>
              <a:rPr lang="zh-CN" altLang="en-US">
                <a:ea typeface="宋体" panose="02010600030101010101" pitchFamily="2" charset="-122"/>
              </a:rPr>
              <a:t>体重都是由膝关节内侧支撑，因此内侧半月板的退变发生也比较早。又因为半月板上有神经分布，在退变过程中人可以感受到酸痛。这个现象的到来提醒人们：该开始保养关节了。</a:t>
            </a:r>
            <a:endParaRPr lang="zh-CN" altLang="en-US" b="1">
              <a:ea typeface="宋体" panose="02010600030101010101" pitchFamily="2" charset="-122"/>
            </a:endParaRPr>
          </a:p>
          <a:p>
            <a:pPr eaLnBrk="1" hangingPunct="1">
              <a:buClr>
                <a:schemeClr val="tx2"/>
              </a:buClr>
            </a:pPr>
            <a:r>
              <a:rPr lang="en-US" altLang="zh-CN" b="1">
                <a:ea typeface="宋体" panose="02010600030101010101" pitchFamily="2" charset="-122"/>
              </a:rPr>
              <a:t>50</a:t>
            </a:r>
            <a:r>
              <a:rPr lang="zh-CN" altLang="en-US" b="1">
                <a:ea typeface="宋体" panose="02010600030101010101" pitchFamily="2" charset="-122"/>
              </a:rPr>
              <a:t>岁以上</a:t>
            </a:r>
            <a:r>
              <a:rPr lang="zh-CN" altLang="en-US">
                <a:ea typeface="宋体" panose="02010600030101010101" pitchFamily="2" charset="-122"/>
              </a:rPr>
              <a:t>：膝关节会感觉到</a:t>
            </a:r>
            <a:r>
              <a:rPr lang="zh-CN" altLang="en-US" b="1">
                <a:ea typeface="宋体" panose="02010600030101010101" pitchFamily="2" charset="-122"/>
              </a:rPr>
              <a:t>明显疼痛</a:t>
            </a:r>
            <a:r>
              <a:rPr lang="zh-CN" altLang="en-US">
                <a:ea typeface="宋体" panose="02010600030101010101" pitchFamily="2" charset="-122"/>
              </a:rPr>
              <a:t>，这是因为髌骨软骨的“使用寿命”已到，软骨全层磨损，</a:t>
            </a:r>
            <a:r>
              <a:rPr lang="zh-CN" altLang="en-US" b="1">
                <a:ea typeface="宋体" panose="02010600030101010101" pitchFamily="2" charset="-122"/>
              </a:rPr>
              <a:t>关节炎已经产生</a:t>
            </a:r>
            <a:r>
              <a:rPr lang="zh-CN" altLang="en-US">
                <a:ea typeface="宋体" panose="02010600030101010101" pitchFamily="2" charset="-122"/>
              </a:rPr>
              <a:t>。这时候应该节约使用关节，减少剧烈运动，尤其是上下楼梯和爬山，必要时可以使用拐杖来减轻膝关节承受的压力。</a:t>
            </a:r>
            <a:endParaRPr lang="zh-CN" altLang="en-US">
              <a:ea typeface="宋体" panose="02010600030101010101" pitchFamily="2" charset="-122"/>
            </a:endParaRPr>
          </a:p>
          <a:p>
            <a:pPr eaLnBrk="1" hangingPunct="1">
              <a:buClr>
                <a:schemeClr val="tx2"/>
              </a:buClr>
            </a:pPr>
            <a:endParaRPr lang="zh-CN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脚占位符 1"/>
          <p:cNvSpPr/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zh-CN"/>
              <a:t>完整版课件</a:t>
            </a:r>
            <a:endParaRPr lang="en-US" altLang="zh-CN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3" name="灯片编号占位符 2"/>
          <p:cNvSpPr/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>12</a:t>
            </a:fld>
            <a:endParaRPr lang="zh-CN" altLang="en-US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2107" name="标题 1"/>
          <p:cNvSpPr/>
          <p:nvPr>
            <p:ph type="title" idx="4294967295"/>
          </p:nvPr>
        </p:nvSpPr>
        <p:spPr>
          <a:xfrm>
            <a:off x="2057400" y="609600"/>
            <a:ext cx="6019800" cy="487363"/>
          </a:xfrm>
        </p:spPr>
        <p:txBody>
          <a:bodyPr wrap="square" lIns="91440" tIns="45720" rIns="91440" bIns="45720" anchor="ctr" anchorCtr="0"/>
          <a:lstStyle/>
          <a:p>
            <a:r>
              <a:rPr lang="zh-CN" altLang="en-US">
                <a:solidFill>
                  <a:schemeClr val="tx1"/>
                </a:solidFill>
                <a:ea typeface="宋体" panose="02010600030101010101" pitchFamily="2" charset="-122"/>
              </a:rPr>
              <a:t>膝关节相关疾病</a:t>
            </a: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108" name="内容占位符 2"/>
          <p:cNvSpPr/>
          <p:nvPr>
            <p:ph idx="4294967295"/>
          </p:nvPr>
        </p:nvSpPr>
        <p:spPr>
          <a:xfrm>
            <a:off x="457200" y="1676400"/>
            <a:ext cx="8267700" cy="4648200"/>
          </a:xfrm>
        </p:spPr>
        <p:txBody>
          <a:bodyPr wrap="square" lIns="91440" tIns="45720" rIns="91440" bIns="45720" anchor="t" anchorCtr="0"/>
          <a:lstStyle/>
          <a:p>
            <a:pPr>
              <a:buClr>
                <a:schemeClr val="tx2"/>
              </a:buClr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109" name="Rectangle 6"/>
          <p:cNvSpPr/>
          <p:nvPr/>
        </p:nvSpPr>
        <p:spPr>
          <a:xfrm>
            <a:off x="457200" y="3048000"/>
            <a:ext cx="1371600" cy="685800"/>
          </a:xfrm>
          <a:prstGeom prst="rect">
            <a:avLst/>
          </a:prstGeom>
          <a:solidFill>
            <a:srgbClr val="5E9CDA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algn="ctr"/>
            <a:r>
              <a:rPr lang="zh-CN" altLang="en-US">
                <a:solidFill>
                  <a:srgbClr val="FF0000"/>
                </a:solidFill>
                <a:ea typeface="宋体" panose="02010600030101010101" pitchFamily="2" charset="-122"/>
              </a:rPr>
              <a:t>膝关节疾病</a:t>
            </a:r>
            <a:endParaRPr lang="zh-CN" altLang="en-US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2110" name="Rectangle 8"/>
          <p:cNvSpPr/>
          <p:nvPr/>
        </p:nvSpPr>
        <p:spPr>
          <a:xfrm>
            <a:off x="3352800" y="1905000"/>
            <a:ext cx="1447800" cy="609600"/>
          </a:xfrm>
          <a:prstGeom prst="rect">
            <a:avLst/>
          </a:prstGeom>
          <a:solidFill>
            <a:srgbClr val="5E9CDA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algn="ctr"/>
            <a:r>
              <a:rPr lang="zh-CN" altLang="en-US">
                <a:solidFill>
                  <a:srgbClr val="FF0000"/>
                </a:solidFill>
                <a:ea typeface="宋体" panose="02010600030101010101" pitchFamily="2" charset="-122"/>
              </a:rPr>
              <a:t>骨性疾病</a:t>
            </a:r>
            <a:endParaRPr lang="zh-CN" altLang="en-US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2111" name="Rectangle 10"/>
          <p:cNvSpPr/>
          <p:nvPr/>
        </p:nvSpPr>
        <p:spPr>
          <a:xfrm>
            <a:off x="3276600" y="4114800"/>
            <a:ext cx="1524000" cy="609600"/>
          </a:xfrm>
          <a:prstGeom prst="rect">
            <a:avLst/>
          </a:prstGeom>
          <a:solidFill>
            <a:srgbClr val="5E9CDA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algn="ctr"/>
            <a:r>
              <a:rPr lang="zh-CN" altLang="en-US">
                <a:solidFill>
                  <a:srgbClr val="FF0000"/>
                </a:solidFill>
                <a:ea typeface="宋体" panose="02010600030101010101" pitchFamily="2" charset="-122"/>
              </a:rPr>
              <a:t>软组织疾病</a:t>
            </a:r>
            <a:endParaRPr lang="zh-CN" altLang="en-US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cxnSp>
        <p:nvCxnSpPr>
          <p:cNvPr id="2112" name="Line 12"/>
          <p:cNvCxnSpPr/>
          <p:nvPr/>
        </p:nvCxnSpPr>
        <p:spPr>
          <a:xfrm flipV="1">
            <a:off x="1981200" y="2362200"/>
            <a:ext cx="1295400" cy="91440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2113" name="Line 13"/>
          <p:cNvCxnSpPr/>
          <p:nvPr/>
        </p:nvCxnSpPr>
        <p:spPr>
          <a:xfrm>
            <a:off x="1981200" y="3581400"/>
            <a:ext cx="1143000" cy="83820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triangle" w="med" len="med"/>
          </a:ln>
        </p:spPr>
      </p:cxnSp>
      <p:sp>
        <p:nvSpPr>
          <p:cNvPr id="2114" name="AutoShape 14"/>
          <p:cNvSpPr/>
          <p:nvPr/>
        </p:nvSpPr>
        <p:spPr>
          <a:xfrm>
            <a:off x="5867400" y="1828800"/>
            <a:ext cx="1905000" cy="685800"/>
          </a:xfrm>
          <a:prstGeom prst="roundRect">
            <a:avLst>
              <a:gd name="adj" fmla="val 16667"/>
            </a:avLst>
          </a:prstGeom>
          <a:solidFill>
            <a:srgbClr val="5E9CDA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algn="ctr"/>
            <a:r>
              <a:rPr lang="zh-CN" altLang="en-US">
                <a:solidFill>
                  <a:srgbClr val="0000CC"/>
                </a:solidFill>
                <a:ea typeface="宋体" panose="02010600030101010101" pitchFamily="2" charset="-122"/>
              </a:rPr>
              <a:t>骨性关节炎</a:t>
            </a:r>
            <a:endParaRPr lang="zh-CN" altLang="en-US">
              <a:solidFill>
                <a:srgbClr val="0000CC"/>
              </a:solidFill>
              <a:ea typeface="宋体" panose="02010600030101010101" pitchFamily="2" charset="-122"/>
            </a:endParaRPr>
          </a:p>
        </p:txBody>
      </p:sp>
      <p:sp>
        <p:nvSpPr>
          <p:cNvPr id="2115" name="AutoShape 16"/>
          <p:cNvSpPr/>
          <p:nvPr/>
        </p:nvSpPr>
        <p:spPr>
          <a:xfrm>
            <a:off x="5943600" y="3352800"/>
            <a:ext cx="1676400" cy="609600"/>
          </a:xfrm>
          <a:prstGeom prst="roundRect">
            <a:avLst>
              <a:gd name="adj" fmla="val 16667"/>
            </a:avLst>
          </a:prstGeom>
          <a:solidFill>
            <a:srgbClr val="5E9CDA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algn="ctr"/>
            <a:r>
              <a:rPr lang="zh-CN" altLang="en-US" b="0">
                <a:ea typeface="宋体" panose="02010600030101010101" pitchFamily="2" charset="-122"/>
              </a:rPr>
              <a:t>半月板损伤</a:t>
            </a:r>
            <a:endParaRPr lang="zh-CN" altLang="en-US" b="0">
              <a:ea typeface="宋体" panose="02010600030101010101" pitchFamily="2" charset="-122"/>
            </a:endParaRPr>
          </a:p>
        </p:txBody>
      </p:sp>
      <p:sp>
        <p:nvSpPr>
          <p:cNvPr id="2116" name="AutoShape 17"/>
          <p:cNvSpPr/>
          <p:nvPr/>
        </p:nvSpPr>
        <p:spPr>
          <a:xfrm>
            <a:off x="5943600" y="4419600"/>
            <a:ext cx="1676400" cy="609600"/>
          </a:xfrm>
          <a:prstGeom prst="roundRect">
            <a:avLst>
              <a:gd name="adj" fmla="val 16667"/>
            </a:avLst>
          </a:prstGeom>
          <a:solidFill>
            <a:srgbClr val="5E9CDA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algn="ctr"/>
            <a:r>
              <a:rPr lang="zh-CN" altLang="en-US" b="0">
                <a:ea typeface="宋体" panose="02010600030101010101" pitchFamily="2" charset="-122"/>
              </a:rPr>
              <a:t>交叉韧带损伤</a:t>
            </a:r>
            <a:endParaRPr lang="zh-CN" altLang="en-US" b="0">
              <a:ea typeface="宋体" panose="02010600030101010101" pitchFamily="2" charset="-122"/>
            </a:endParaRPr>
          </a:p>
        </p:txBody>
      </p:sp>
      <p:sp>
        <p:nvSpPr>
          <p:cNvPr id="2117" name="AutoShape 18"/>
          <p:cNvSpPr/>
          <p:nvPr/>
        </p:nvSpPr>
        <p:spPr>
          <a:xfrm>
            <a:off x="5943600" y="5334000"/>
            <a:ext cx="1676400" cy="609600"/>
          </a:xfrm>
          <a:prstGeom prst="roundRect">
            <a:avLst>
              <a:gd name="adj" fmla="val 16667"/>
            </a:avLst>
          </a:prstGeom>
          <a:solidFill>
            <a:srgbClr val="5E9CDA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algn="ctr"/>
            <a:r>
              <a:rPr lang="zh-CN" altLang="en-US" b="0">
                <a:ea typeface="宋体" panose="02010600030101010101" pitchFamily="2" charset="-122"/>
              </a:rPr>
              <a:t>侧副韧带损伤</a:t>
            </a:r>
            <a:endParaRPr lang="zh-CN" altLang="en-US" b="0">
              <a:ea typeface="宋体" panose="02010600030101010101" pitchFamily="2" charset="-122"/>
            </a:endParaRPr>
          </a:p>
        </p:txBody>
      </p:sp>
      <p:sp>
        <p:nvSpPr>
          <p:cNvPr id="2118" name="AutoShape 23"/>
          <p:cNvSpPr/>
          <p:nvPr/>
        </p:nvSpPr>
        <p:spPr>
          <a:xfrm>
            <a:off x="5943600" y="3352800"/>
            <a:ext cx="1676400" cy="609600"/>
          </a:xfrm>
          <a:prstGeom prst="roundRect">
            <a:avLst>
              <a:gd name="adj" fmla="val 16667"/>
            </a:avLst>
          </a:prstGeom>
          <a:solidFill>
            <a:srgbClr val="5E9CDA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algn="ctr"/>
            <a:r>
              <a:rPr lang="zh-CN" altLang="en-US" b="0">
                <a:ea typeface="宋体" panose="02010600030101010101" pitchFamily="2" charset="-122"/>
              </a:rPr>
              <a:t>半月板损伤</a:t>
            </a:r>
            <a:endParaRPr lang="zh-CN" altLang="en-US" b="0">
              <a:ea typeface="宋体" panose="02010600030101010101" pitchFamily="2" charset="-122"/>
            </a:endParaRPr>
          </a:p>
        </p:txBody>
      </p:sp>
      <p:sp>
        <p:nvSpPr>
          <p:cNvPr id="2119" name="AutoShape 24"/>
          <p:cNvSpPr/>
          <p:nvPr/>
        </p:nvSpPr>
        <p:spPr>
          <a:xfrm>
            <a:off x="5943600" y="4419600"/>
            <a:ext cx="1676400" cy="609600"/>
          </a:xfrm>
          <a:prstGeom prst="roundRect">
            <a:avLst>
              <a:gd name="adj" fmla="val 16667"/>
            </a:avLst>
          </a:prstGeom>
          <a:solidFill>
            <a:srgbClr val="5E9CDA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algn="ctr"/>
            <a:r>
              <a:rPr lang="zh-CN" altLang="en-US" b="0">
                <a:ea typeface="宋体" panose="02010600030101010101" pitchFamily="2" charset="-122"/>
              </a:rPr>
              <a:t>交叉韧带损伤</a:t>
            </a:r>
            <a:endParaRPr lang="zh-CN" altLang="en-US" b="0">
              <a:ea typeface="宋体" panose="02010600030101010101" pitchFamily="2" charset="-122"/>
            </a:endParaRPr>
          </a:p>
        </p:txBody>
      </p:sp>
      <p:sp>
        <p:nvSpPr>
          <p:cNvPr id="2120" name="AutoShape 25"/>
          <p:cNvSpPr/>
          <p:nvPr/>
        </p:nvSpPr>
        <p:spPr>
          <a:xfrm>
            <a:off x="5943600" y="5334000"/>
            <a:ext cx="1676400" cy="609600"/>
          </a:xfrm>
          <a:prstGeom prst="roundRect">
            <a:avLst>
              <a:gd name="adj" fmla="val 16667"/>
            </a:avLst>
          </a:prstGeom>
          <a:solidFill>
            <a:srgbClr val="5E9CDA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algn="ctr"/>
            <a:r>
              <a:rPr lang="zh-CN" altLang="en-US">
                <a:solidFill>
                  <a:srgbClr val="0000CC"/>
                </a:solidFill>
                <a:ea typeface="宋体" panose="02010600030101010101" pitchFamily="2" charset="-122"/>
              </a:rPr>
              <a:t>侧副韧带损伤</a:t>
            </a:r>
            <a:endParaRPr lang="zh-CN" altLang="en-US">
              <a:solidFill>
                <a:srgbClr val="0000CC"/>
              </a:solidFill>
              <a:ea typeface="宋体" panose="02010600030101010101" pitchFamily="2" charset="-122"/>
            </a:endParaRPr>
          </a:p>
        </p:txBody>
      </p:sp>
      <p:sp>
        <p:nvSpPr>
          <p:cNvPr id="2121" name="AutoShape 26"/>
          <p:cNvSpPr/>
          <p:nvPr/>
        </p:nvSpPr>
        <p:spPr>
          <a:xfrm>
            <a:off x="5943600" y="3352800"/>
            <a:ext cx="1676400" cy="609600"/>
          </a:xfrm>
          <a:prstGeom prst="roundRect">
            <a:avLst>
              <a:gd name="adj" fmla="val 16667"/>
            </a:avLst>
          </a:prstGeom>
          <a:solidFill>
            <a:srgbClr val="5E9CDA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algn="ctr"/>
            <a:r>
              <a:rPr lang="zh-CN" altLang="en-US">
                <a:solidFill>
                  <a:srgbClr val="0000CC"/>
                </a:solidFill>
                <a:ea typeface="宋体" panose="02010600030101010101" pitchFamily="2" charset="-122"/>
              </a:rPr>
              <a:t>半月板损伤</a:t>
            </a:r>
            <a:endParaRPr lang="zh-CN" altLang="en-US">
              <a:solidFill>
                <a:srgbClr val="0000CC"/>
              </a:solidFill>
              <a:ea typeface="宋体" panose="02010600030101010101" pitchFamily="2" charset="-122"/>
            </a:endParaRPr>
          </a:p>
        </p:txBody>
      </p:sp>
      <p:sp>
        <p:nvSpPr>
          <p:cNvPr id="2122" name="AutoShape 27"/>
          <p:cNvSpPr/>
          <p:nvPr/>
        </p:nvSpPr>
        <p:spPr>
          <a:xfrm>
            <a:off x="5943600" y="4419600"/>
            <a:ext cx="1676400" cy="609600"/>
          </a:xfrm>
          <a:prstGeom prst="roundRect">
            <a:avLst>
              <a:gd name="adj" fmla="val 16667"/>
            </a:avLst>
          </a:prstGeom>
          <a:solidFill>
            <a:srgbClr val="5E9CDA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pPr algn="ctr"/>
            <a:r>
              <a:rPr lang="zh-CN" altLang="en-US">
                <a:solidFill>
                  <a:srgbClr val="0000CC"/>
                </a:solidFill>
                <a:ea typeface="宋体" panose="02010600030101010101" pitchFamily="2" charset="-122"/>
              </a:rPr>
              <a:t>交叉韧带损伤</a:t>
            </a:r>
            <a:endParaRPr lang="zh-CN" altLang="en-US">
              <a:solidFill>
                <a:srgbClr val="0000CC"/>
              </a:solidFill>
              <a:ea typeface="宋体" panose="02010600030101010101" pitchFamily="2" charset="-122"/>
            </a:endParaRPr>
          </a:p>
        </p:txBody>
      </p:sp>
      <p:sp>
        <p:nvSpPr>
          <p:cNvPr id="2123" name="AutoShape 28"/>
          <p:cNvSpPr/>
          <p:nvPr/>
        </p:nvSpPr>
        <p:spPr>
          <a:xfrm>
            <a:off x="5257800" y="3276600"/>
            <a:ext cx="304800" cy="2895600"/>
          </a:xfrm>
          <a:prstGeom prst="leftBrace">
            <a:avLst>
              <a:gd name="adj1" fmla="val 79166"/>
              <a:gd name="adj2" fmla="val 48685"/>
            </a:avLst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1" i="0" u="none" kern="1200">
                <a:solidFill>
                  <a:schemeClr val="tx1"/>
                </a:solidFill>
                <a:latin typeface="Arial"/>
                <a:ea typeface="Arial"/>
                <a:cs typeface="+mn-cs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cxnSp>
        <p:nvCxnSpPr>
          <p:cNvPr id="2124" name="Line 29"/>
          <p:cNvCxnSpPr/>
          <p:nvPr/>
        </p:nvCxnSpPr>
        <p:spPr>
          <a:xfrm>
            <a:off x="4800600" y="2209800"/>
            <a:ext cx="990600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triangle" w="med" len="med"/>
          </a:ln>
        </p:spPr>
      </p:cxn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脚占位符 1"/>
          <p:cNvSpPr/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zh-CN"/>
              <a:t>完整版课件</a:t>
            </a:r>
            <a:endParaRPr lang="en-US" altLang="zh-CN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3" name="灯片编号占位符 2"/>
          <p:cNvSpPr/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>13</a:t>
            </a:fld>
            <a:endParaRPr lang="zh-CN" altLang="en-US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2127" name="标题 1"/>
          <p:cNvSpPr/>
          <p:nvPr>
            <p:ph type="title" idx="4294967295"/>
          </p:nvPr>
        </p:nvSpPr>
        <p:spPr>
          <a:xfrm>
            <a:off x="2057400" y="609600"/>
            <a:ext cx="6019800" cy="487363"/>
          </a:xfrm>
        </p:spPr>
        <p:txBody>
          <a:bodyPr wrap="square" lIns="91440" tIns="45720" rIns="91440" bIns="45720" anchor="ctr" anchorCtr="0"/>
          <a:lstStyle/>
          <a:p>
            <a:r>
              <a:rPr lang="zh-CN" altLang="en-US">
                <a:solidFill>
                  <a:schemeClr val="tx1"/>
                </a:solidFill>
                <a:ea typeface="宋体" panose="02010600030101010101" pitchFamily="2" charset="-122"/>
              </a:rPr>
              <a:t>一、膝关节骨性关节炎</a:t>
            </a: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128" name="内容占位符 2"/>
          <p:cNvSpPr/>
          <p:nvPr>
            <p:ph idx="4294967295"/>
          </p:nvPr>
        </p:nvSpPr>
        <p:spPr>
          <a:xfrm>
            <a:off x="457200" y="1676400"/>
            <a:ext cx="8267700" cy="4648200"/>
          </a:xfrm>
        </p:spPr>
        <p:txBody>
          <a:bodyPr wrap="square" lIns="91440" tIns="45720" rIns="91440" bIns="45720" anchor="t" anchorCtr="0"/>
          <a:lstStyle/>
          <a:p>
            <a:pPr>
              <a:lnSpc>
                <a:spcPts val="4000"/>
              </a:lnSpc>
              <a:buClr>
                <a:schemeClr val="tx2"/>
              </a:buClr>
            </a:pPr>
            <a:r>
              <a:rPr lang="zh-CN" altLang="en-US">
                <a:solidFill>
                  <a:srgbClr val="FF0000"/>
                </a:solidFill>
                <a:ea typeface="宋体" panose="02010600030101010101" pitchFamily="2" charset="-122"/>
              </a:rPr>
              <a:t>定义：</a:t>
            </a:r>
            <a:r>
              <a:rPr lang="zh-CN" altLang="en-US">
                <a:ea typeface="宋体" panose="02010600030101010101" pitchFamily="2" charset="-122"/>
              </a:rPr>
              <a:t>膝关节炎又称膝关节骨关节病，退行性关节炎、增生性关节炎、老年性关节炎等。它是一种从软骨退行性变开始而累及骨质、滑膜等关节结构的慢性损伤性疾病，伴随修复通常有炎症过程，故称之为骨性关节炎。</a:t>
            </a:r>
            <a:endParaRPr lang="zh-CN" altLang="en-US">
              <a:ea typeface="宋体" panose="02010600030101010101" pitchFamily="2" charset="-122"/>
            </a:endParaRPr>
          </a:p>
          <a:p>
            <a:pPr>
              <a:lnSpc>
                <a:spcPts val="4000"/>
              </a:lnSpc>
              <a:buClr>
                <a:schemeClr val="tx2"/>
              </a:buClr>
            </a:pPr>
            <a:r>
              <a:rPr lang="zh-CN" altLang="en-US">
                <a:ea typeface="宋体" panose="02010600030101010101" pitchFamily="2" charset="-122"/>
              </a:rPr>
              <a:t>该病是引起中老年人关节疼痛和关节功能障碍（包括关节畸形）的常见疾病。即通常我们所说的骨刺、骨质增生、罗圈腿等。</a:t>
            </a:r>
            <a:endParaRPr lang="zh-CN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脚占位符 1"/>
          <p:cNvSpPr/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zh-CN"/>
              <a:t>完整版课件</a:t>
            </a:r>
            <a:endParaRPr lang="en-US" altLang="zh-CN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3" name="灯片编号占位符 2"/>
          <p:cNvSpPr/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>14</a:t>
            </a:fld>
            <a:endParaRPr lang="zh-CN" altLang="en-US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2131" name="标题 1"/>
          <p:cNvSpPr/>
          <p:nvPr>
            <p:ph type="title" idx="4294967295"/>
          </p:nvPr>
        </p:nvSpPr>
        <p:spPr>
          <a:xfrm>
            <a:off x="2057400" y="609600"/>
            <a:ext cx="6019800" cy="487363"/>
          </a:xfrm>
        </p:spPr>
        <p:txBody>
          <a:bodyPr wrap="square" lIns="91440" tIns="45720" rIns="91440" bIns="45720" anchor="ctr" anchorCtr="0"/>
          <a:lstStyle/>
          <a:p>
            <a:endParaRPr lang="zh-CN" altLang="en-US">
              <a:ea typeface="宋体" panose="02010600030101010101" pitchFamily="2" charset="-122"/>
            </a:endParaRPr>
          </a:p>
        </p:txBody>
      </p:sp>
      <p:pic>
        <p:nvPicPr>
          <p:cNvPr id="2132" name="Picture 4" descr="图片收藏 056"/>
          <p:cNvPicPr>
            <a:picLocks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285875" y="1214438"/>
            <a:ext cx="7116763" cy="534987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脚占位符 1"/>
          <p:cNvSpPr/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zh-CN"/>
              <a:t>完整版课件</a:t>
            </a:r>
            <a:endParaRPr lang="en-US" altLang="zh-CN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3" name="灯片编号占位符 2"/>
          <p:cNvSpPr/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>15</a:t>
            </a:fld>
            <a:endParaRPr lang="zh-CN" altLang="en-US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2135" name="标题 1"/>
          <p:cNvSpPr/>
          <p:nvPr>
            <p:ph type="title" idx="4294967295"/>
          </p:nvPr>
        </p:nvSpPr>
        <p:spPr>
          <a:xfrm>
            <a:off x="2057400" y="609600"/>
            <a:ext cx="6019800" cy="487363"/>
          </a:xfrm>
        </p:spPr>
        <p:txBody>
          <a:bodyPr wrap="square" lIns="91440" tIns="45720" rIns="91440" bIns="45720" anchor="ctr" anchorCtr="0"/>
          <a:lstStyle/>
          <a:p>
            <a:pPr algn="l"/>
            <a:r>
              <a:rPr lang="zh-CN" altLang="en-US">
                <a:solidFill>
                  <a:schemeClr val="tx1"/>
                </a:solidFill>
                <a:ea typeface="宋体" panose="02010600030101010101" pitchFamily="2" charset="-122"/>
              </a:rPr>
              <a:t>诊断</a:t>
            </a:r>
            <a:endParaRPr lang="zh-CN" altLang="en-US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2136" name="内容占位符 2"/>
          <p:cNvSpPr/>
          <p:nvPr>
            <p:ph idx="4294967295"/>
          </p:nvPr>
        </p:nvSpPr>
        <p:spPr>
          <a:xfrm>
            <a:off x="457200" y="1676400"/>
            <a:ext cx="8267700" cy="4648200"/>
          </a:xfrm>
        </p:spPr>
        <p:txBody>
          <a:bodyPr wrap="square" lIns="91440" tIns="45720" rIns="91440" bIns="45720" anchor="t" anchorCtr="0"/>
          <a:lstStyle/>
          <a:p>
            <a:pPr>
              <a:buClr>
                <a:schemeClr val="tx2"/>
              </a:buClr>
            </a:pPr>
            <a:r>
              <a:rPr lang="zh-CN" altLang="en-US">
                <a:ea typeface="宋体" panose="02010600030101010101" pitchFamily="2" charset="-122"/>
              </a:rPr>
              <a:t>（</a:t>
            </a:r>
            <a:r>
              <a:rPr lang="en-US" altLang="zh-CN">
                <a:ea typeface="宋体" panose="02010600030101010101" pitchFamily="2" charset="-122"/>
              </a:rPr>
              <a:t>1</a:t>
            </a:r>
            <a:r>
              <a:rPr lang="zh-CN" altLang="en-US">
                <a:ea typeface="宋体" panose="02010600030101010101" pitchFamily="2" charset="-122"/>
              </a:rPr>
              <a:t>）近</a:t>
            </a:r>
            <a:r>
              <a:rPr lang="en-US" altLang="zh-CN">
                <a:ea typeface="宋体" panose="02010600030101010101" pitchFamily="2" charset="-122"/>
              </a:rPr>
              <a:t>1</a:t>
            </a:r>
            <a:r>
              <a:rPr lang="zh-CN" altLang="en-US">
                <a:ea typeface="宋体" panose="02010600030101010101" pitchFamily="2" charset="-122"/>
              </a:rPr>
              <a:t>个月大多数时间有膝关节疼痛；</a:t>
            </a:r>
            <a:endParaRPr lang="zh-CN" altLang="en-US">
              <a:ea typeface="宋体" panose="02010600030101010101" pitchFamily="2" charset="-122"/>
            </a:endParaRPr>
          </a:p>
          <a:p>
            <a:pPr>
              <a:buClr>
                <a:schemeClr val="tx2"/>
              </a:buClr>
            </a:pPr>
            <a:r>
              <a:rPr lang="zh-CN" altLang="en-US">
                <a:ea typeface="宋体" panose="02010600030101010101" pitchFamily="2" charset="-122"/>
              </a:rPr>
              <a:t>（</a:t>
            </a:r>
            <a:r>
              <a:rPr lang="en-US" altLang="zh-CN">
                <a:ea typeface="宋体" panose="02010600030101010101" pitchFamily="2" charset="-122"/>
              </a:rPr>
              <a:t>2</a:t>
            </a:r>
            <a:r>
              <a:rPr lang="zh-CN" altLang="en-US">
                <a:ea typeface="宋体" panose="02010600030101010101" pitchFamily="2" charset="-122"/>
              </a:rPr>
              <a:t>）关节活动时有骨响声；</a:t>
            </a:r>
            <a:endParaRPr lang="zh-CN" altLang="en-US">
              <a:ea typeface="宋体" panose="02010600030101010101" pitchFamily="2" charset="-122"/>
            </a:endParaRPr>
          </a:p>
          <a:p>
            <a:pPr>
              <a:buClr>
                <a:schemeClr val="tx2"/>
              </a:buClr>
            </a:pPr>
            <a:r>
              <a:rPr lang="zh-CN" altLang="en-US">
                <a:ea typeface="宋体" panose="02010600030101010101" pitchFamily="2" charset="-122"/>
              </a:rPr>
              <a:t>（</a:t>
            </a:r>
            <a:r>
              <a:rPr lang="en-US" altLang="zh-CN">
                <a:ea typeface="宋体" panose="02010600030101010101" pitchFamily="2" charset="-122"/>
              </a:rPr>
              <a:t>3</a:t>
            </a:r>
            <a:r>
              <a:rPr lang="zh-CN" altLang="en-US">
                <a:ea typeface="宋体" panose="02010600030101010101" pitchFamily="2" charset="-122"/>
              </a:rPr>
              <a:t>）晨僵</a:t>
            </a:r>
            <a:r>
              <a:rPr lang="en-US" altLang="zh-CN">
                <a:ea typeface="宋体" panose="02010600030101010101" pitchFamily="2" charset="-122"/>
              </a:rPr>
              <a:t>&lt;30min</a:t>
            </a:r>
            <a:r>
              <a:rPr lang="zh-CN" altLang="en-US">
                <a:ea typeface="宋体" panose="02010600030101010101" pitchFamily="2" charset="-122"/>
              </a:rPr>
              <a:t>；</a:t>
            </a:r>
            <a:endParaRPr lang="zh-CN" altLang="en-US">
              <a:ea typeface="宋体" panose="02010600030101010101" pitchFamily="2" charset="-122"/>
            </a:endParaRPr>
          </a:p>
          <a:p>
            <a:pPr>
              <a:buClr>
                <a:schemeClr val="tx2"/>
              </a:buClr>
            </a:pPr>
            <a:r>
              <a:rPr lang="zh-CN" altLang="en-US">
                <a:ea typeface="宋体" panose="02010600030101010101" pitchFamily="2" charset="-122"/>
              </a:rPr>
              <a:t>（</a:t>
            </a:r>
            <a:r>
              <a:rPr lang="en-US" altLang="zh-CN">
                <a:ea typeface="宋体" panose="02010600030101010101" pitchFamily="2" charset="-122"/>
              </a:rPr>
              <a:t>4</a:t>
            </a:r>
            <a:r>
              <a:rPr lang="zh-CN" altLang="en-US">
                <a:ea typeface="宋体" panose="02010600030101010101" pitchFamily="2" charset="-122"/>
              </a:rPr>
              <a:t>）年龄≥</a:t>
            </a:r>
            <a:r>
              <a:rPr lang="en-US" altLang="zh-CN">
                <a:ea typeface="宋体" panose="02010600030101010101" pitchFamily="2" charset="-122"/>
              </a:rPr>
              <a:t>38</a:t>
            </a:r>
            <a:r>
              <a:rPr lang="zh-CN" altLang="en-US">
                <a:ea typeface="宋体" panose="02010600030101010101" pitchFamily="2" charset="-122"/>
              </a:rPr>
              <a:t>岁；</a:t>
            </a:r>
            <a:endParaRPr lang="zh-CN" altLang="en-US">
              <a:ea typeface="宋体" panose="02010600030101010101" pitchFamily="2" charset="-122"/>
            </a:endParaRPr>
          </a:p>
          <a:p>
            <a:pPr>
              <a:buClr>
                <a:schemeClr val="tx2"/>
              </a:buClr>
            </a:pPr>
            <a:r>
              <a:rPr lang="zh-CN" altLang="en-US">
                <a:ea typeface="宋体" panose="02010600030101010101" pitchFamily="2" charset="-122"/>
              </a:rPr>
              <a:t>（</a:t>
            </a:r>
            <a:r>
              <a:rPr lang="en-US" altLang="zh-CN">
                <a:ea typeface="宋体" panose="02010600030101010101" pitchFamily="2" charset="-122"/>
              </a:rPr>
              <a:t>5</a:t>
            </a:r>
            <a:r>
              <a:rPr lang="zh-CN" altLang="en-US">
                <a:ea typeface="宋体" panose="02010600030101010101" pitchFamily="2" charset="-122"/>
              </a:rPr>
              <a:t>）膝关节检查有骨性肥大；</a:t>
            </a:r>
            <a:endParaRPr lang="zh-CN" altLang="en-US">
              <a:ea typeface="宋体" panose="02010600030101010101" pitchFamily="2" charset="-122"/>
            </a:endParaRPr>
          </a:p>
          <a:p>
            <a:pPr>
              <a:buClr>
                <a:schemeClr val="tx2"/>
              </a:buClr>
            </a:pPr>
            <a:r>
              <a:rPr lang="zh-CN" altLang="en-US">
                <a:ea typeface="宋体" panose="02010600030101010101" pitchFamily="2" charset="-122"/>
              </a:rPr>
              <a:t>（</a:t>
            </a:r>
            <a:r>
              <a:rPr lang="en-US" altLang="zh-CN">
                <a:ea typeface="宋体" panose="02010600030101010101" pitchFamily="2" charset="-122"/>
              </a:rPr>
              <a:t>6</a:t>
            </a:r>
            <a:r>
              <a:rPr lang="zh-CN" altLang="en-US">
                <a:ea typeface="宋体" panose="02010600030101010101" pitchFamily="2" charset="-122"/>
              </a:rPr>
              <a:t>）</a:t>
            </a:r>
            <a:r>
              <a:rPr lang="en-US" altLang="zh-CN">
                <a:ea typeface="宋体" panose="02010600030101010101" pitchFamily="2" charset="-122"/>
              </a:rPr>
              <a:t>X</a:t>
            </a:r>
            <a:r>
              <a:rPr lang="zh-CN" altLang="en-US">
                <a:ea typeface="宋体" panose="02010600030101010101" pitchFamily="2" charset="-122"/>
              </a:rPr>
              <a:t>线示关节边缘骨赘。</a:t>
            </a:r>
            <a:endParaRPr lang="zh-CN" altLang="en-US">
              <a:ea typeface="宋体" panose="02010600030101010101" pitchFamily="2" charset="-122"/>
            </a:endParaRPr>
          </a:p>
          <a:p>
            <a:pPr>
              <a:buClr>
                <a:schemeClr val="tx2"/>
              </a:buClr>
            </a:pPr>
            <a:r>
              <a:rPr lang="zh-CN" altLang="en-US">
                <a:ea typeface="宋体" panose="02010600030101010101" pitchFamily="2" charset="-122"/>
              </a:rPr>
              <a:t> 满足（</a:t>
            </a:r>
            <a:r>
              <a:rPr lang="en-US" altLang="zh-CN">
                <a:ea typeface="宋体" panose="02010600030101010101" pitchFamily="2" charset="-122"/>
              </a:rPr>
              <a:t>1</a:t>
            </a:r>
            <a:r>
              <a:rPr lang="zh-CN" altLang="en-US">
                <a:ea typeface="宋体" panose="02010600030101010101" pitchFamily="2" charset="-122"/>
              </a:rPr>
              <a:t>）（</a:t>
            </a:r>
            <a:r>
              <a:rPr lang="en-US" altLang="zh-CN">
                <a:ea typeface="宋体" panose="02010600030101010101" pitchFamily="2" charset="-122"/>
              </a:rPr>
              <a:t>2</a:t>
            </a:r>
            <a:r>
              <a:rPr lang="zh-CN" altLang="en-US">
                <a:ea typeface="宋体" panose="02010600030101010101" pitchFamily="2" charset="-122"/>
              </a:rPr>
              <a:t>）（</a:t>
            </a:r>
            <a:r>
              <a:rPr lang="en-US" altLang="zh-CN">
                <a:ea typeface="宋体" panose="02010600030101010101" pitchFamily="2" charset="-122"/>
              </a:rPr>
              <a:t>3</a:t>
            </a:r>
            <a:r>
              <a:rPr lang="zh-CN" altLang="en-US">
                <a:ea typeface="宋体" panose="02010600030101010101" pitchFamily="2" charset="-122"/>
              </a:rPr>
              <a:t>）（</a:t>
            </a:r>
            <a:r>
              <a:rPr lang="en-US" altLang="zh-CN">
                <a:ea typeface="宋体" panose="02010600030101010101" pitchFamily="2" charset="-122"/>
              </a:rPr>
              <a:t>4</a:t>
            </a:r>
            <a:r>
              <a:rPr lang="zh-CN" altLang="en-US">
                <a:ea typeface="宋体" panose="02010600030101010101" pitchFamily="2" charset="-122"/>
              </a:rPr>
              <a:t>）或（</a:t>
            </a:r>
            <a:r>
              <a:rPr lang="en-US" altLang="zh-CN">
                <a:ea typeface="宋体" panose="02010600030101010101" pitchFamily="2" charset="-122"/>
              </a:rPr>
              <a:t>1</a:t>
            </a:r>
            <a:r>
              <a:rPr lang="zh-CN" altLang="en-US">
                <a:ea typeface="宋体" panose="02010600030101010101" pitchFamily="2" charset="-122"/>
              </a:rPr>
              <a:t>）（</a:t>
            </a:r>
            <a:r>
              <a:rPr lang="en-US" altLang="zh-CN">
                <a:ea typeface="宋体" panose="02010600030101010101" pitchFamily="2" charset="-122"/>
              </a:rPr>
              <a:t>2</a:t>
            </a:r>
            <a:r>
              <a:rPr lang="zh-CN" altLang="en-US">
                <a:ea typeface="宋体" panose="02010600030101010101" pitchFamily="2" charset="-122"/>
              </a:rPr>
              <a:t>）（</a:t>
            </a:r>
            <a:r>
              <a:rPr lang="en-US" altLang="zh-CN">
                <a:ea typeface="宋体" panose="02010600030101010101" pitchFamily="2" charset="-122"/>
              </a:rPr>
              <a:t>5</a:t>
            </a:r>
            <a:r>
              <a:rPr lang="zh-CN" altLang="en-US">
                <a:ea typeface="宋体" panose="02010600030101010101" pitchFamily="2" charset="-122"/>
              </a:rPr>
              <a:t>）或（</a:t>
            </a:r>
            <a:r>
              <a:rPr lang="en-US" altLang="zh-CN">
                <a:ea typeface="宋体" panose="02010600030101010101" pitchFamily="2" charset="-122"/>
              </a:rPr>
              <a:t>1</a:t>
            </a:r>
            <a:r>
              <a:rPr lang="zh-CN" altLang="en-US">
                <a:ea typeface="宋体" panose="02010600030101010101" pitchFamily="2" charset="-122"/>
              </a:rPr>
              <a:t>）（</a:t>
            </a:r>
            <a:r>
              <a:rPr lang="en-US" altLang="zh-CN">
                <a:ea typeface="宋体" panose="02010600030101010101" pitchFamily="2" charset="-122"/>
              </a:rPr>
              <a:t>4</a:t>
            </a:r>
            <a:r>
              <a:rPr lang="zh-CN" altLang="en-US">
                <a:ea typeface="宋体" panose="02010600030101010101" pitchFamily="2" charset="-122"/>
              </a:rPr>
              <a:t>）（</a:t>
            </a:r>
            <a:r>
              <a:rPr lang="en-US" altLang="zh-CN">
                <a:ea typeface="宋体" panose="02010600030101010101" pitchFamily="2" charset="-122"/>
              </a:rPr>
              <a:t>5</a:t>
            </a:r>
            <a:r>
              <a:rPr lang="zh-CN" altLang="en-US">
                <a:ea typeface="宋体" panose="02010600030101010101" pitchFamily="2" charset="-122"/>
              </a:rPr>
              <a:t>）或（</a:t>
            </a:r>
            <a:r>
              <a:rPr lang="en-US" altLang="zh-CN">
                <a:ea typeface="宋体" panose="02010600030101010101" pitchFamily="2" charset="-122"/>
              </a:rPr>
              <a:t>1</a:t>
            </a:r>
            <a:r>
              <a:rPr lang="zh-CN" altLang="en-US">
                <a:ea typeface="宋体" panose="02010600030101010101" pitchFamily="2" charset="-122"/>
              </a:rPr>
              <a:t>）（</a:t>
            </a:r>
            <a:r>
              <a:rPr lang="en-US" altLang="zh-CN">
                <a:ea typeface="宋体" panose="02010600030101010101" pitchFamily="2" charset="-122"/>
              </a:rPr>
              <a:t>6</a:t>
            </a:r>
            <a:r>
              <a:rPr lang="zh-CN" altLang="en-US">
                <a:ea typeface="宋体" panose="02010600030101010101" pitchFamily="2" charset="-122"/>
              </a:rPr>
              <a:t>）者，可诊断为膝关节骨关节炎。</a:t>
            </a:r>
            <a:endParaRPr lang="zh-CN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脚占位符 1"/>
          <p:cNvSpPr/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zh-CN"/>
              <a:t>完整版课件</a:t>
            </a:r>
            <a:endParaRPr lang="en-US" altLang="zh-CN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3" name="灯片编号占位符 2"/>
          <p:cNvSpPr/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>16</a:t>
            </a:fld>
            <a:endParaRPr lang="zh-CN" altLang="en-US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2139" name="标题 1"/>
          <p:cNvSpPr/>
          <p:nvPr>
            <p:ph type="title" idx="4294967295"/>
          </p:nvPr>
        </p:nvSpPr>
        <p:spPr>
          <a:xfrm>
            <a:off x="2057400" y="609600"/>
            <a:ext cx="6019800" cy="487363"/>
          </a:xfrm>
        </p:spPr>
        <p:txBody>
          <a:bodyPr wrap="square" lIns="91440" tIns="45720" rIns="91440" bIns="45720" anchor="ctr" anchorCtr="0"/>
          <a:lstStyle/>
          <a:p>
            <a:r>
              <a:rPr lang="zh-CN" altLang="en-US">
                <a:solidFill>
                  <a:schemeClr val="tx1"/>
                </a:solidFill>
                <a:ea typeface="宋体" panose="02010600030101010101" pitchFamily="2" charset="-122"/>
              </a:rPr>
              <a:t>二、半月板损伤</a:t>
            </a:r>
            <a:endParaRPr lang="zh-CN" altLang="en-US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2140" name="内容占位符 2"/>
          <p:cNvSpPr/>
          <p:nvPr>
            <p:ph idx="4294967295"/>
          </p:nvPr>
        </p:nvSpPr>
        <p:spPr>
          <a:xfrm>
            <a:off x="457200" y="1676400"/>
            <a:ext cx="8267700" cy="4648200"/>
          </a:xfrm>
        </p:spPr>
        <p:txBody>
          <a:bodyPr wrap="square" lIns="91440" tIns="45720" rIns="91440" bIns="45720" anchor="t" anchorCtr="0"/>
          <a:lstStyle/>
          <a:p>
            <a:pPr>
              <a:buClr>
                <a:schemeClr val="tx2"/>
              </a:buClr>
            </a:pPr>
            <a:r>
              <a:rPr lang="zh-CN" altLang="en-US">
                <a:solidFill>
                  <a:srgbClr val="3366FF"/>
                </a:solidFill>
                <a:ea typeface="宋体" panose="02010600030101010101" pitchFamily="2" charset="-122"/>
              </a:rPr>
              <a:t>性状：月牙形纤维软骨</a:t>
            </a:r>
            <a:endParaRPr lang="zh-CN" altLang="en-US">
              <a:solidFill>
                <a:srgbClr val="3366FF"/>
              </a:solidFill>
              <a:ea typeface="宋体" panose="02010600030101010101" pitchFamily="2" charset="-122"/>
            </a:endParaRPr>
          </a:p>
          <a:p>
            <a:pPr>
              <a:buClr>
                <a:schemeClr val="tx2"/>
              </a:buClr>
            </a:pPr>
            <a:r>
              <a:rPr lang="zh-CN" altLang="en-US">
                <a:solidFill>
                  <a:srgbClr val="3366FF"/>
                </a:solidFill>
                <a:ea typeface="宋体" panose="02010600030101010101" pitchFamily="2" charset="-122"/>
              </a:rPr>
              <a:t>内侧半月板较大，</a:t>
            </a:r>
            <a:r>
              <a:rPr lang="en-US" altLang="zh-CN">
                <a:solidFill>
                  <a:srgbClr val="FF0000"/>
                </a:solidFill>
                <a:ea typeface="宋体" panose="02010600030101010101" pitchFamily="2" charset="-122"/>
              </a:rPr>
              <a:t>C</a:t>
            </a:r>
            <a:r>
              <a:rPr lang="zh-CN" altLang="en-US">
                <a:solidFill>
                  <a:srgbClr val="FF0000"/>
                </a:solidFill>
                <a:ea typeface="宋体" panose="02010600030101010101" pitchFamily="2" charset="-122"/>
              </a:rPr>
              <a:t>形</a:t>
            </a:r>
            <a:endParaRPr lang="zh-CN" altLang="en-US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>
              <a:buClr>
                <a:schemeClr val="tx2"/>
              </a:buClr>
            </a:pPr>
            <a:r>
              <a:rPr lang="zh-CN" altLang="en-US">
                <a:solidFill>
                  <a:srgbClr val="3366FF"/>
                </a:solidFill>
                <a:ea typeface="宋体" panose="02010600030101010101" pitchFamily="2" charset="-122"/>
              </a:rPr>
              <a:t>外侧半月板小而厚，</a:t>
            </a:r>
            <a:r>
              <a:rPr lang="zh-CN" altLang="en-US">
                <a:solidFill>
                  <a:srgbClr val="FF0000"/>
                </a:solidFill>
                <a:ea typeface="宋体" panose="02010600030101010101" pitchFamily="2" charset="-122"/>
              </a:rPr>
              <a:t>近</a:t>
            </a:r>
            <a:r>
              <a:rPr lang="en-US" altLang="zh-CN">
                <a:solidFill>
                  <a:srgbClr val="FF0000"/>
                </a:solidFill>
                <a:ea typeface="宋体" panose="02010600030101010101" pitchFamily="2" charset="-122"/>
              </a:rPr>
              <a:t>O</a:t>
            </a:r>
            <a:r>
              <a:rPr lang="zh-CN" altLang="en-US">
                <a:solidFill>
                  <a:srgbClr val="FF0000"/>
                </a:solidFill>
                <a:ea typeface="宋体" panose="02010600030101010101" pitchFamily="2" charset="-122"/>
              </a:rPr>
              <a:t>形</a:t>
            </a:r>
            <a:endParaRPr lang="zh-CN" altLang="en-US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>
              <a:buClr>
                <a:schemeClr val="tx2"/>
              </a:buClr>
            </a:pPr>
            <a:r>
              <a:rPr lang="zh-CN" altLang="en-US">
                <a:solidFill>
                  <a:srgbClr val="3366FF"/>
                </a:solidFill>
                <a:ea typeface="宋体" panose="02010600030101010101" pitchFamily="2" charset="-122"/>
              </a:rPr>
              <a:t>周缘较厚，中央薄而游离</a:t>
            </a:r>
            <a:endParaRPr lang="zh-CN" altLang="en-US">
              <a:solidFill>
                <a:srgbClr val="3366FF"/>
              </a:solidFill>
              <a:ea typeface="宋体" panose="02010600030101010101" pitchFamily="2" charset="-122"/>
            </a:endParaRPr>
          </a:p>
          <a:p>
            <a:pPr>
              <a:buClr>
                <a:schemeClr val="tx2"/>
              </a:buClr>
            </a:pPr>
            <a:r>
              <a:rPr lang="zh-CN" altLang="en-US">
                <a:solidFill>
                  <a:srgbClr val="3366FF"/>
                </a:solidFill>
                <a:ea typeface="宋体" panose="02010600030101010101" pitchFamily="2" charset="-122"/>
              </a:rPr>
              <a:t> 作用：</a:t>
            </a:r>
            <a:r>
              <a:rPr lang="zh-CN" altLang="en-US">
                <a:solidFill>
                  <a:srgbClr val="FF0000"/>
                </a:solidFill>
                <a:ea typeface="宋体" panose="02010600030101010101" pitchFamily="2" charset="-122"/>
              </a:rPr>
              <a:t>减少摩擦和震动，使压力均匀分布</a:t>
            </a:r>
            <a:r>
              <a:rPr lang="zh-CN" altLang="en-US">
                <a:ea typeface="宋体" panose="02010600030101010101" pitchFamily="2" charset="-122"/>
              </a:rPr>
              <a:t> </a:t>
            </a:r>
            <a:endParaRPr lang="zh-CN" altLang="en-US">
              <a:ea typeface="宋体" panose="02010600030101010101" pitchFamily="2" charset="-122"/>
            </a:endParaRPr>
          </a:p>
        </p:txBody>
      </p:sp>
      <p:pic>
        <p:nvPicPr>
          <p:cNvPr id="2141" name="Picture 4" descr="图片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75" y="3857625"/>
            <a:ext cx="4929188" cy="27035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脚占位符 1"/>
          <p:cNvSpPr/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zh-CN"/>
              <a:t>完整版课件</a:t>
            </a:r>
            <a:endParaRPr lang="en-US" altLang="zh-CN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3" name="灯片编号占位符 2"/>
          <p:cNvSpPr/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>17</a:t>
            </a:fld>
            <a:endParaRPr lang="zh-CN" altLang="en-US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2144" name="标题 1"/>
          <p:cNvSpPr/>
          <p:nvPr>
            <p:ph type="title" idx="4294967295"/>
          </p:nvPr>
        </p:nvSpPr>
        <p:spPr>
          <a:xfrm>
            <a:off x="2057400" y="609600"/>
            <a:ext cx="6019800" cy="487363"/>
          </a:xfrm>
        </p:spPr>
        <p:txBody>
          <a:bodyPr wrap="square" lIns="91440" tIns="45720" rIns="91440" bIns="45720" anchor="ctr" anchorCtr="0"/>
          <a:lstStyle/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145" name="内容占位符 2"/>
          <p:cNvSpPr/>
          <p:nvPr>
            <p:ph idx="4294967295"/>
          </p:nvPr>
        </p:nvSpPr>
        <p:spPr>
          <a:xfrm>
            <a:off x="457200" y="1676400"/>
            <a:ext cx="8267700" cy="4648200"/>
          </a:xfrm>
        </p:spPr>
        <p:txBody>
          <a:bodyPr wrap="square" lIns="91440" tIns="45720" rIns="91440" bIns="45720" anchor="t" anchorCtr="0"/>
          <a:lstStyle/>
          <a:p>
            <a:pPr algn="just">
              <a:lnSpc>
                <a:spcPts val="4000"/>
              </a:lnSpc>
              <a:buClr>
                <a:schemeClr val="tx2"/>
              </a:buClr>
            </a:pPr>
            <a:r>
              <a:rPr lang="zh-CN" altLang="en-US">
                <a:ea typeface="宋体" panose="02010600030101010101" pitchFamily="2" charset="-122"/>
              </a:rPr>
              <a:t>半月板损伤。长期从事蹲位或半蹲位工作，如汽车修理工，反复蹲下起立，半月板磨损严重，也会损伤。</a:t>
            </a:r>
            <a:endParaRPr lang="zh-CN" altLang="en-US">
              <a:ea typeface="宋体" panose="02010600030101010101" pitchFamily="2" charset="-122"/>
            </a:endParaRPr>
          </a:p>
          <a:p>
            <a:pPr>
              <a:lnSpc>
                <a:spcPts val="4000"/>
              </a:lnSpc>
              <a:buClr>
                <a:schemeClr val="tx2"/>
              </a:buClr>
            </a:pPr>
            <a:r>
              <a:rPr lang="zh-CN" altLang="en-US">
                <a:ea typeface="宋体" panose="02010600030101010101" pitchFamily="2" charset="-122"/>
              </a:rPr>
              <a:t>半月板损伤必备的四因素：</a:t>
            </a:r>
            <a:r>
              <a:rPr lang="zh-CN" altLang="en-US">
                <a:solidFill>
                  <a:srgbClr val="FF0000"/>
                </a:solidFill>
                <a:ea typeface="宋体" panose="02010600030101010101" pitchFamily="2" charset="-122"/>
              </a:rPr>
              <a:t>膝的半屈，内收外展，挤压和旋转</a:t>
            </a:r>
            <a:endParaRPr lang="zh-CN" altLang="en-US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>
              <a:lnSpc>
                <a:spcPts val="4000"/>
              </a:lnSpc>
              <a:buClr>
                <a:schemeClr val="tx2"/>
              </a:buClr>
            </a:pPr>
            <a:r>
              <a:rPr lang="zh-CN" altLang="en-US">
                <a:ea typeface="宋体" panose="02010600030101010101" pitchFamily="2" charset="-122"/>
              </a:rPr>
              <a:t>我国多为外侧半月板损伤，因为中国人外侧盘状半月板多，易受损破裂，多见于运动员，矿工，搬运工，男性多于女性，多数病人有明确的膝外伤史</a:t>
            </a:r>
            <a:endParaRPr lang="zh-CN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脚占位符 1"/>
          <p:cNvSpPr/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zh-CN"/>
              <a:t>完整版课件</a:t>
            </a:r>
            <a:endParaRPr lang="en-US" altLang="zh-CN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3" name="灯片编号占位符 2"/>
          <p:cNvSpPr/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>18</a:t>
            </a:fld>
            <a:endParaRPr lang="zh-CN" altLang="en-US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2148" name="标题 1"/>
          <p:cNvSpPr/>
          <p:nvPr>
            <p:ph type="title" idx="4294967295"/>
          </p:nvPr>
        </p:nvSpPr>
        <p:spPr>
          <a:xfrm>
            <a:off x="2057400" y="609600"/>
            <a:ext cx="6019800" cy="487363"/>
          </a:xfrm>
        </p:spPr>
        <p:txBody>
          <a:bodyPr wrap="square" lIns="91440" tIns="45720" rIns="91440" bIns="45720" anchor="ctr" anchorCtr="0"/>
          <a:lstStyle/>
          <a:p>
            <a:pPr algn="l"/>
            <a:r>
              <a:rPr lang="zh-CN" altLang="en-US">
                <a:solidFill>
                  <a:schemeClr val="tx1"/>
                </a:solidFill>
                <a:ea typeface="宋体" panose="02010600030101010101" pitchFamily="2" charset="-122"/>
              </a:rPr>
              <a:t>临床表现：</a:t>
            </a:r>
            <a:endParaRPr lang="zh-CN" altLang="en-US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2149" name="内容占位符 2"/>
          <p:cNvSpPr/>
          <p:nvPr>
            <p:ph idx="4294967295"/>
          </p:nvPr>
        </p:nvSpPr>
        <p:spPr>
          <a:xfrm>
            <a:off x="457200" y="1676400"/>
            <a:ext cx="8472488" cy="4648200"/>
          </a:xfrm>
        </p:spPr>
        <p:txBody>
          <a:bodyPr wrap="square" lIns="91440" tIns="45720" rIns="91440" bIns="45720" anchor="t" anchorCtr="0"/>
          <a:lstStyle/>
          <a:p>
            <a:pPr>
              <a:buClr>
                <a:schemeClr val="tx2"/>
              </a:buClr>
            </a:pPr>
            <a:r>
              <a:rPr lang="en-US" altLang="zh-CN" b="1">
                <a:ea typeface="宋体" panose="02010600030101010101" pitchFamily="2" charset="-122"/>
              </a:rPr>
              <a:t>1.</a:t>
            </a:r>
            <a:r>
              <a:rPr lang="zh-CN" altLang="en-US" b="1">
                <a:ea typeface="宋体" panose="02010600030101010101" pitchFamily="2" charset="-122"/>
              </a:rPr>
              <a:t>急性期   </a:t>
            </a:r>
            <a:endParaRPr lang="zh-CN" altLang="en-US" b="1">
              <a:ea typeface="宋体" panose="02010600030101010101" pitchFamily="2" charset="-122"/>
            </a:endParaRPr>
          </a:p>
          <a:p>
            <a:pPr>
              <a:buClr>
                <a:schemeClr val="tx2"/>
              </a:buClr>
            </a:pPr>
            <a:r>
              <a:rPr lang="zh-CN" altLang="en-US" sz="2200">
                <a:ea typeface="宋体" panose="02010600030101010101" pitchFamily="2" charset="-122"/>
              </a:rPr>
              <a:t>受伤后关节剧痛，不能自动伸直，不能负重行走，关节肿胀，有积血</a:t>
            </a:r>
            <a:endParaRPr lang="zh-CN" altLang="en-US" sz="2200">
              <a:ea typeface="宋体" panose="02010600030101010101" pitchFamily="2" charset="-122"/>
            </a:endParaRPr>
          </a:p>
          <a:p>
            <a:pPr>
              <a:buClr>
                <a:schemeClr val="tx2"/>
              </a:buClr>
            </a:pPr>
            <a:r>
              <a:rPr lang="zh-CN" altLang="en-US" sz="2200">
                <a:ea typeface="宋体" panose="02010600030101010101" pitchFamily="2" charset="-122"/>
              </a:rPr>
              <a:t>休息</a:t>
            </a:r>
            <a:r>
              <a:rPr lang="en-US" altLang="zh-CN" sz="2200">
                <a:ea typeface="宋体" panose="02010600030101010101" pitchFamily="2" charset="-122"/>
              </a:rPr>
              <a:t>2-3</a:t>
            </a:r>
            <a:r>
              <a:rPr lang="zh-CN" altLang="en-US" sz="2200">
                <a:ea typeface="宋体" panose="02010600030101010101" pitchFamily="2" charset="-122"/>
              </a:rPr>
              <a:t>周后，肿胀渐消，关节功能逐渐恢复，但可再发</a:t>
            </a:r>
            <a:r>
              <a:rPr lang="en-US" altLang="zh-CN" sz="2200">
                <a:ea typeface="宋体" panose="02010600030101010101" pitchFamily="2" charset="-122"/>
              </a:rPr>
              <a:t>(</a:t>
            </a:r>
            <a:r>
              <a:rPr lang="zh-CN" altLang="en-US" sz="2200">
                <a:ea typeface="宋体" panose="02010600030101010101" pitchFamily="2" charset="-122"/>
              </a:rPr>
              <a:t>出现膝部疼痛和肿胀，比首发轻</a:t>
            </a:r>
            <a:r>
              <a:rPr lang="en-US" altLang="zh-CN" sz="2200">
                <a:ea typeface="宋体" panose="02010600030101010101" pitchFamily="2" charset="-122"/>
              </a:rPr>
              <a:t>)</a:t>
            </a:r>
            <a:endParaRPr lang="en-US" altLang="zh-CN" sz="2200">
              <a:ea typeface="宋体" panose="02010600030101010101" pitchFamily="2" charset="-122"/>
            </a:endParaRPr>
          </a:p>
          <a:p>
            <a:pPr>
              <a:buClr>
                <a:schemeClr val="tx2"/>
              </a:buClr>
            </a:pPr>
            <a:r>
              <a:rPr lang="en-US" altLang="zh-CN" b="1">
                <a:ea typeface="宋体" panose="02010600030101010101" pitchFamily="2" charset="-122"/>
              </a:rPr>
              <a:t>2.</a:t>
            </a:r>
            <a:r>
              <a:rPr lang="zh-CN" altLang="en-US" b="1">
                <a:ea typeface="宋体" panose="02010600030101010101" pitchFamily="2" charset="-122"/>
              </a:rPr>
              <a:t>慢性期</a:t>
            </a:r>
            <a:endParaRPr lang="zh-CN" altLang="en-US" b="1">
              <a:ea typeface="宋体" panose="02010600030101010101" pitchFamily="2" charset="-122"/>
            </a:endParaRPr>
          </a:p>
          <a:p>
            <a:pPr>
              <a:buClr>
                <a:schemeClr val="tx2"/>
              </a:buClr>
            </a:pPr>
            <a:r>
              <a:rPr lang="zh-CN" altLang="en-US" sz="2200">
                <a:ea typeface="宋体" panose="02010600030101010101" pitchFamily="2" charset="-122"/>
              </a:rPr>
              <a:t>膝关节隐痛，时轻时重，走路感到关节不稳，可出现以下症状：</a:t>
            </a:r>
            <a:endParaRPr lang="zh-CN" altLang="en-US" sz="2200">
              <a:ea typeface="宋体" panose="02010600030101010101" pitchFamily="2" charset="-122"/>
            </a:endParaRPr>
          </a:p>
          <a:p>
            <a:pPr>
              <a:buClr>
                <a:schemeClr val="tx2"/>
              </a:buClr>
            </a:pPr>
            <a:r>
              <a:rPr lang="en-US" altLang="zh-CN" sz="2200">
                <a:ea typeface="宋体" panose="02010600030101010101" pitchFamily="2" charset="-122"/>
              </a:rPr>
              <a:t>1)</a:t>
            </a:r>
            <a:r>
              <a:rPr lang="zh-CN" altLang="en-US" sz="2200">
                <a:ea typeface="宋体" panose="02010600030101010101" pitchFamily="2" charset="-122"/>
              </a:rPr>
              <a:t>关节弹响</a:t>
            </a:r>
            <a:endParaRPr lang="zh-CN" altLang="en-US" sz="2200">
              <a:ea typeface="宋体" panose="02010600030101010101" pitchFamily="2" charset="-122"/>
            </a:endParaRPr>
          </a:p>
          <a:p>
            <a:pPr>
              <a:buClr>
                <a:schemeClr val="tx2"/>
              </a:buClr>
            </a:pPr>
            <a:r>
              <a:rPr lang="en-US" altLang="zh-CN" sz="2200">
                <a:ea typeface="宋体" panose="02010600030101010101" pitchFamily="2" charset="-122"/>
              </a:rPr>
              <a:t>2)</a:t>
            </a:r>
            <a:r>
              <a:rPr lang="zh-CN" altLang="en-US" sz="2200">
                <a:ea typeface="宋体" panose="02010600030101010101" pitchFamily="2" charset="-122"/>
              </a:rPr>
              <a:t>膝无力：行走时突然出现</a:t>
            </a:r>
            <a:endParaRPr lang="zh-CN" altLang="en-US" sz="2200">
              <a:ea typeface="宋体" panose="02010600030101010101" pitchFamily="2" charset="-122"/>
            </a:endParaRPr>
          </a:p>
          <a:p>
            <a:pPr>
              <a:buClr>
                <a:schemeClr val="tx2"/>
              </a:buClr>
            </a:pPr>
            <a:r>
              <a:rPr lang="en-US" altLang="zh-CN" sz="2200">
                <a:ea typeface="宋体" panose="02010600030101010101" pitchFamily="2" charset="-122"/>
              </a:rPr>
              <a:t>3)</a:t>
            </a:r>
            <a:r>
              <a:rPr lang="zh-CN" altLang="en-US" sz="2200">
                <a:ea typeface="宋体" panose="02010600030101010101" pitchFamily="2" charset="-122"/>
              </a:rPr>
              <a:t>关节交锁：膝关节活动时，在稍屈位突然感到有异物卡在关节内，锁住关节，不能屈伸且伴疼痛。经自行活动或牵拉下肢，听到弹响声后解锁，关节又能伸屈自如。</a:t>
            </a:r>
            <a:endParaRPr lang="zh-CN" altLang="en-US" sz="220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脚占位符 1"/>
          <p:cNvSpPr/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zh-CN"/>
              <a:t>完整版课件</a:t>
            </a:r>
            <a:endParaRPr lang="en-US" altLang="zh-CN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3" name="灯片编号占位符 2"/>
          <p:cNvSpPr/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>19</a:t>
            </a:fld>
            <a:endParaRPr lang="zh-CN" altLang="en-US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2152" name="标题 1"/>
          <p:cNvSpPr/>
          <p:nvPr>
            <p:ph type="title" idx="4294967295"/>
          </p:nvPr>
        </p:nvSpPr>
        <p:spPr>
          <a:xfrm>
            <a:off x="2057400" y="609600"/>
            <a:ext cx="6019800" cy="487363"/>
          </a:xfrm>
        </p:spPr>
        <p:txBody>
          <a:bodyPr wrap="square" lIns="91440" tIns="45720" rIns="91440" bIns="45720" anchor="ctr" anchorCtr="0"/>
          <a:lstStyle/>
          <a:p>
            <a:pPr algn="l"/>
            <a:r>
              <a:rPr lang="zh-CN" altLang="en-US">
                <a:solidFill>
                  <a:schemeClr val="tx1"/>
                </a:solidFill>
                <a:ea typeface="宋体" panose="02010600030101010101" pitchFamily="2" charset="-122"/>
              </a:rPr>
              <a:t>诊断：</a:t>
            </a:r>
            <a:endParaRPr lang="zh-CN" altLang="en-US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2153" name="内容占位符 2"/>
          <p:cNvSpPr/>
          <p:nvPr>
            <p:ph idx="4294967295"/>
          </p:nvPr>
        </p:nvSpPr>
        <p:spPr>
          <a:xfrm>
            <a:off x="457200" y="1676400"/>
            <a:ext cx="8267700" cy="4648200"/>
          </a:xfrm>
        </p:spPr>
        <p:txBody>
          <a:bodyPr wrap="square" lIns="91440" tIns="45720" rIns="91440" bIns="45720" anchor="t" anchorCtr="0"/>
          <a:lstStyle/>
          <a:p>
            <a:pPr>
              <a:buClr>
                <a:schemeClr val="tx2"/>
              </a:buClr>
            </a:pPr>
            <a:r>
              <a:rPr lang="en-US" altLang="zh-CN" sz="2200">
                <a:ea typeface="宋体" panose="02010600030101010101" pitchFamily="2" charset="-122"/>
              </a:rPr>
              <a:t>X</a:t>
            </a:r>
            <a:r>
              <a:rPr lang="zh-CN" altLang="en-US" sz="2200">
                <a:ea typeface="宋体" panose="02010600030101010101" pitchFamily="2" charset="-122"/>
              </a:rPr>
              <a:t>线：排除骨折疾病</a:t>
            </a:r>
            <a:endParaRPr lang="zh-CN" altLang="en-US" sz="2200">
              <a:ea typeface="宋体" panose="02010600030101010101" pitchFamily="2" charset="-122"/>
            </a:endParaRPr>
          </a:p>
          <a:p>
            <a:pPr>
              <a:buClr>
                <a:schemeClr val="tx2"/>
              </a:buClr>
            </a:pPr>
            <a:r>
              <a:rPr lang="en-US" altLang="zh-CN" sz="2200">
                <a:ea typeface="宋体" panose="02010600030101010101" pitchFamily="2" charset="-122"/>
              </a:rPr>
              <a:t>MRI</a:t>
            </a:r>
            <a:endParaRPr lang="en-US" altLang="zh-CN" sz="2200">
              <a:ea typeface="宋体" panose="02010600030101010101" pitchFamily="2" charset="-122"/>
            </a:endParaRPr>
          </a:p>
          <a:p>
            <a:pPr>
              <a:buClr>
                <a:schemeClr val="tx2"/>
              </a:buClr>
            </a:pPr>
            <a:r>
              <a:rPr lang="zh-CN" altLang="en-US" sz="2200">
                <a:ea typeface="宋体" panose="02010600030101010101" pitchFamily="2" charset="-122"/>
              </a:rPr>
              <a:t>关节镜</a:t>
            </a:r>
            <a:endParaRPr lang="zh-CN" altLang="en-US" sz="220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脚占位符 1"/>
          <p:cNvSpPr/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zh-CN"/>
              <a:t>完整版课件</a:t>
            </a:r>
            <a:endParaRPr lang="en-US" altLang="zh-CN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3" name="灯片编号占位符 2"/>
          <p:cNvSpPr/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/>
              <a:t>20</a:t>
            </a:fld>
            <a:endParaRPr lang="zh-CN" altLang="en-US" sz="1000" u="none">
              <a:solidFill>
                <a:schemeClr val="tx1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2156" name="标题 1"/>
          <p:cNvSpPr/>
          <p:nvPr>
            <p:ph type="title" idx="4294967295"/>
          </p:nvPr>
        </p:nvSpPr>
        <p:spPr>
          <a:xfrm>
            <a:off x="2057400" y="609600"/>
            <a:ext cx="6019800" cy="487363"/>
          </a:xfrm>
        </p:spPr>
        <p:txBody>
          <a:bodyPr wrap="square" lIns="91440" tIns="45720" rIns="91440" bIns="45720" anchor="ctr" anchorCtr="0"/>
          <a:lstStyle/>
          <a:p>
            <a:r>
              <a:rPr lang="zh-CN" altLang="en-US">
                <a:solidFill>
                  <a:schemeClr val="tx1"/>
                </a:solidFill>
                <a:ea typeface="宋体" panose="02010600030101010101" pitchFamily="2" charset="-122"/>
              </a:rPr>
              <a:t>三、交叉韧带损伤</a:t>
            </a:r>
            <a:endParaRPr lang="zh-CN" altLang="en-US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2157" name="内容占位符 2"/>
          <p:cNvSpPr/>
          <p:nvPr>
            <p:ph idx="4294967295"/>
          </p:nvPr>
        </p:nvSpPr>
        <p:spPr>
          <a:xfrm>
            <a:off x="285750" y="1676400"/>
            <a:ext cx="8572500" cy="4648200"/>
          </a:xfrm>
        </p:spPr>
        <p:txBody>
          <a:bodyPr wrap="square" lIns="91440" tIns="45720" rIns="91440" bIns="45720" anchor="t" anchorCtr="0"/>
          <a:lstStyle/>
          <a:p>
            <a:pPr>
              <a:buClr>
                <a:schemeClr val="tx2"/>
              </a:buClr>
            </a:pP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1.</a:t>
            </a:r>
            <a:r>
              <a:rPr lang="zh-CN" altLang="en-US" sz="2800">
                <a:solidFill>
                  <a:srgbClr val="FF0000"/>
                </a:solidFill>
                <a:ea typeface="宋体" panose="02010600030101010101" pitchFamily="2" charset="-122"/>
              </a:rPr>
              <a:t>前交叉韧带损伤</a:t>
            </a:r>
            <a:endParaRPr lang="zh-CN" altLang="en-US" sz="280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>
              <a:buClr>
                <a:schemeClr val="tx2"/>
              </a:buClr>
            </a:pPr>
            <a:r>
              <a:rPr lang="zh-CN" altLang="en-US">
                <a:ea typeface="宋体" panose="02010600030101010101" pitchFamily="2" charset="-122"/>
              </a:rPr>
              <a:t>概述：</a:t>
            </a:r>
            <a:endParaRPr lang="zh-CN" altLang="en-US">
              <a:ea typeface="宋体" panose="02010600030101010101" pitchFamily="2" charset="-122"/>
            </a:endParaRPr>
          </a:p>
          <a:p>
            <a:pPr>
              <a:buClr>
                <a:schemeClr val="tx2"/>
              </a:buClr>
            </a:pPr>
            <a:r>
              <a:rPr lang="zh-CN" altLang="en-US">
                <a:ea typeface="宋体" panose="02010600030101010101" pitchFamily="2" charset="-122"/>
              </a:rPr>
              <a:t>运动员最常见</a:t>
            </a:r>
            <a:endParaRPr lang="zh-CN" altLang="en-US">
              <a:ea typeface="宋体" panose="02010600030101010101" pitchFamily="2" charset="-122"/>
            </a:endParaRPr>
          </a:p>
          <a:p>
            <a:pPr>
              <a:buClr>
                <a:schemeClr val="tx2"/>
              </a:buClr>
            </a:pPr>
            <a:r>
              <a:rPr lang="zh-CN" altLang="en-US">
                <a:ea typeface="宋体" panose="02010600030101010101" pitchFamily="2" charset="-122"/>
              </a:rPr>
              <a:t>膝关节伸直位下内翻损伤或屈曲位下外翻损伤都可以导致。</a:t>
            </a:r>
            <a:endParaRPr lang="zh-CN" altLang="en-US">
              <a:ea typeface="宋体" panose="02010600030101010101" pitchFamily="2" charset="-122"/>
            </a:endParaRPr>
          </a:p>
          <a:p>
            <a:pPr>
              <a:buClr>
                <a:schemeClr val="tx2"/>
              </a:buClr>
            </a:pPr>
            <a:r>
              <a:rPr lang="zh-CN" altLang="en-US">
                <a:ea typeface="宋体" panose="02010600030101010101" pitchFamily="2" charset="-122"/>
              </a:rPr>
              <a:t>往往合并内、外侧韧带与半月板损伤。</a:t>
            </a:r>
            <a:endParaRPr lang="zh-CN" altLang="en-US">
              <a:ea typeface="宋体" panose="02010600030101010101" pitchFamily="2" charset="-122"/>
            </a:endParaRPr>
          </a:p>
          <a:p>
            <a:pPr>
              <a:buClr>
                <a:schemeClr val="tx2"/>
              </a:buClr>
            </a:pPr>
            <a:r>
              <a:rPr lang="zh-CN" altLang="en-US">
                <a:ea typeface="宋体" panose="02010600030101010101" pitchFamily="2" charset="-122"/>
              </a:rPr>
              <a:t>伤后</a:t>
            </a:r>
            <a:r>
              <a:rPr lang="en-US" altLang="zh-CN">
                <a:ea typeface="宋体" panose="02010600030101010101" pitchFamily="2" charset="-122"/>
              </a:rPr>
              <a:t>2</a:t>
            </a:r>
            <a:r>
              <a:rPr lang="zh-CN" altLang="en-US">
                <a:ea typeface="宋体" panose="02010600030101010101" pitchFamily="2" charset="-122"/>
              </a:rPr>
              <a:t>小时即出现严重关节血肿。</a:t>
            </a:r>
            <a:endParaRPr lang="zh-CN" altLang="en-US">
              <a:ea typeface="宋体" panose="02010600030101010101" pitchFamily="2" charset="-122"/>
            </a:endParaRPr>
          </a:p>
          <a:p>
            <a:pPr>
              <a:buClr>
                <a:schemeClr val="tx2"/>
              </a:buClr>
            </a:pPr>
            <a:r>
              <a:rPr lang="zh-CN" altLang="en-US">
                <a:ea typeface="宋体" panose="02010600030101010101" pitchFamily="2" charset="-122"/>
              </a:rPr>
              <a:t>伤时可听到破裂声，膝关节立即感到无力。</a:t>
            </a:r>
            <a:endParaRPr lang="zh-CN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https://d.book118.com/487133062045006031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1_213TGp_natural_light_v2">
  <a:themeElements>
    <a:clrScheme name="213TGp_natural_light_v2 2">
      <a:dk1>
        <a:srgbClr val="000000"/>
      </a:dk1>
      <a:lt1>
        <a:srgbClr val="FFFFFF"/>
      </a:lt1>
      <a:dk2>
        <a:srgbClr val="003399"/>
      </a:dk2>
      <a:lt2>
        <a:srgbClr val="C0C0C0"/>
      </a:lt2>
      <a:accent1>
        <a:srgbClr val="5E9CDA"/>
      </a:accent1>
      <a:accent2>
        <a:srgbClr val="93C052"/>
      </a:accent2>
      <a:accent3>
        <a:srgbClr val="FFFFFF"/>
      </a:accent3>
      <a:accent4>
        <a:srgbClr val="000000"/>
      </a:accent4>
      <a:accent5>
        <a:srgbClr val="B6CBEA"/>
      </a:accent5>
      <a:accent6>
        <a:srgbClr val="85AE49"/>
      </a:accent6>
      <a:hlink>
        <a:srgbClr val="FF9933"/>
      </a:hlink>
      <a:folHlink>
        <a:srgbClr val="855ADA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213TGp_natural_light_v2 1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FFFFFF"/>
        </a:accent3>
        <a:accent4>
          <a:srgbClr val="000000"/>
        </a:accent4>
        <a:accent5>
          <a:srgbClr val="AECAC6"/>
        </a:accent5>
        <a:accent6>
          <a:srgbClr val="11B7D8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3TGp_natural_light_v2 2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FFFFFF"/>
        </a:accent3>
        <a:accent4>
          <a:srgbClr val="000000"/>
        </a:accent4>
        <a:accent5>
          <a:srgbClr val="B6CBEA"/>
        </a:accent5>
        <a:accent6>
          <a:srgbClr val="85AE49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3TGp_natural_light_v2 3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FFFFFF"/>
        </a:accent3>
        <a:accent4>
          <a:srgbClr val="000000"/>
        </a:accent4>
        <a:accent5>
          <a:srgbClr val="CADDAF"/>
        </a:accent5>
        <a:accent6>
          <a:srgbClr val="39A8BE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213TGp_natural_light_v2">
  <a:themeElements>
    <a:clrScheme name="213TGp_natural_light_v2 2">
      <a:dk1>
        <a:srgbClr val="000000"/>
      </a:dk1>
      <a:lt1>
        <a:srgbClr val="FFFFFF"/>
      </a:lt1>
      <a:dk2>
        <a:srgbClr val="003399"/>
      </a:dk2>
      <a:lt2>
        <a:srgbClr val="C0C0C0"/>
      </a:lt2>
      <a:accent1>
        <a:srgbClr val="5E9CDA"/>
      </a:accent1>
      <a:accent2>
        <a:srgbClr val="93C052"/>
      </a:accent2>
      <a:accent3>
        <a:srgbClr val="FFFFFF"/>
      </a:accent3>
      <a:accent4>
        <a:srgbClr val="000000"/>
      </a:accent4>
      <a:accent5>
        <a:srgbClr val="B6CBEA"/>
      </a:accent5>
      <a:accent6>
        <a:srgbClr val="85AE49"/>
      </a:accent6>
      <a:hlink>
        <a:srgbClr val="FF9933"/>
      </a:hlink>
      <a:folHlink>
        <a:srgbClr val="855ADA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213TGp_natural_light_v2 1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FFFFFF"/>
        </a:accent3>
        <a:accent4>
          <a:srgbClr val="000000"/>
        </a:accent4>
        <a:accent5>
          <a:srgbClr val="AECAC6"/>
        </a:accent5>
        <a:accent6>
          <a:srgbClr val="11B7D8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3TGp_natural_light_v2 2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FFFFFF"/>
        </a:accent3>
        <a:accent4>
          <a:srgbClr val="000000"/>
        </a:accent4>
        <a:accent5>
          <a:srgbClr val="B6CBEA"/>
        </a:accent5>
        <a:accent6>
          <a:srgbClr val="85AE49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3TGp_natural_light_v2 3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FFFFFF"/>
        </a:accent3>
        <a:accent4>
          <a:srgbClr val="000000"/>
        </a:accent4>
        <a:accent5>
          <a:srgbClr val="CADDAF"/>
        </a:accent5>
        <a:accent6>
          <a:srgbClr val="39A8BE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r="http://schemas.openxmlformats.org/officeDocument/2006/relationships" xmlns:a="http://schemas.openxmlformats.org/drawingml/2006/main">
  <a:clrScheme name="213TGp_natural_light_v2 2">
    <a:dk1>
      <a:srgbClr val="000000"/>
    </a:dk1>
    <a:lt1>
      <a:srgbClr val="FFFFFF"/>
    </a:lt1>
    <a:dk2>
      <a:srgbClr val="003399"/>
    </a:dk2>
    <a:lt2>
      <a:srgbClr val="C0C0C0"/>
    </a:lt2>
    <a:accent1>
      <a:srgbClr val="5E9CDA"/>
    </a:accent1>
    <a:accent2>
      <a:srgbClr val="93C052"/>
    </a:accent2>
    <a:accent3>
      <a:srgbClr val="FFFFFF"/>
    </a:accent3>
    <a:accent4>
      <a:srgbClr val="000000"/>
    </a:accent4>
    <a:accent5>
      <a:srgbClr val="B6CBEA"/>
    </a:accent5>
    <a:accent6>
      <a:srgbClr val="85AE49"/>
    </a:accent6>
    <a:hlink>
      <a:srgbClr val="FF9933"/>
    </a:hlink>
    <a:folHlink>
      <a:srgbClr val="855ADA"/>
    </a:folHlink>
  </a:clrScheme>
</a:themeOverrid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119</Paragraphs>
  <Slides>21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9">
      <vt:lpstr>Arial</vt:lpstr>
      <vt:lpstr>Calibri</vt:lpstr>
      <vt:lpstr>宋体</vt:lpstr>
      <vt:lpstr>Wingdings</vt:lpstr>
      <vt:lpstr>华文细黑</vt:lpstr>
      <vt:lpstr>Arial Black</vt:lpstr>
      <vt:lpstr>微软雅黑</vt:lpstr>
      <vt:lpstr>Office Theme</vt:lpstr>
      <vt:lpstr>如何保护您的膝关节</vt:lpstr>
      <vt:lpstr>PowerPoint Presentation</vt:lpstr>
      <vt:lpstr>PowerPoint Presentation</vt:lpstr>
      <vt:lpstr>主要内容</vt:lpstr>
      <vt:lpstr>膝关节的生理结构及特点</vt:lpstr>
      <vt:lpstr>PowerPoint Presentation</vt:lpstr>
      <vt:lpstr>PowerPoint Presentation</vt:lpstr>
      <vt:lpstr>PowerPoint Presentation</vt:lpstr>
      <vt:lpstr>膝关节特点</vt:lpstr>
      <vt:lpstr>膝关节特点</vt:lpstr>
      <vt:lpstr>膝关节特点</vt:lpstr>
      <vt:lpstr>膝关节相关疾病</vt:lpstr>
      <vt:lpstr>一、膝关节骨性关节炎</vt:lpstr>
      <vt:lpstr>PowerPoint Presentation</vt:lpstr>
      <vt:lpstr>诊断</vt:lpstr>
      <vt:lpstr>二、半月板损伤</vt:lpstr>
      <vt:lpstr>PowerPoint Presentation</vt:lpstr>
      <vt:lpstr>临床表现：</vt:lpstr>
      <vt:lpstr>诊断：</vt:lpstr>
      <vt:lpstr>三、交叉韧带损伤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2024-09-03T09:48:46.547</cp:lastPrinted>
  <dcterms:created xsi:type="dcterms:W3CDTF">2024-09-03T01:48:46Z</dcterms:created>
  <dcterms:modified xsi:type="dcterms:W3CDTF">2024-09-03T01:48:48Z</dcterms:modified>
</cp:coreProperties>
</file>