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7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6FDE6-7109-4110-B5D5-8BA977CF6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28467-0A87-40A8-97F6-2F24CD9F8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31516-D902-42AF-9842-7CF984B07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31B22A-7087-4C87-ADDF-11DD361E2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2F1387-A85A-4688-BDAE-798DE21E6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5B4A1C-DDEA-4372-B9DA-B85A66EA1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0064C8-2153-41B8-BDDF-43A2D99BA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C41D50-2FA1-4503-A262-449DE55BB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CE20CF-522E-4B28-9257-EDF0571BD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AA649-587D-42E2-8A51-DD848E318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96177-0989-4E64-B85B-B0B3EA21C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0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73300" y="1901190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4" name="任意多边形 13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6" name="标题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35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66495" y="1793240"/>
            <a:ext cx="1375410" cy="360489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6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8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0" y="1245235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960" y="1245235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标题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065" y="1671955"/>
            <a:ext cx="5260975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065" y="1247140"/>
            <a:ext cx="5260975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95325" y="1671955"/>
            <a:ext cx="5255260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95325" y="1247140"/>
            <a:ext cx="525526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任意多边形 10"/>
          <p:cNvSpPr/>
          <p:nvPr userDrawn="1"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任意多边形 6"/>
          <p:cNvSpPr/>
          <p:nvPr userDrawn="1"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8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95960" y="1244600"/>
            <a:ext cx="10800080" cy="493268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任意多边形 13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任意多边形 7"/>
          <p:cNvSpPr/>
          <p:nvPr userDrawn="1"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95960" y="1216660"/>
            <a:ext cx="10800080" cy="4769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任意多边形 22"/>
          <p:cNvSpPr/>
          <p:nvPr userDrawn="1"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23"/>
          <p:cNvSpPr/>
          <p:nvPr userDrawn="1"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0" name="任意多边形 25"/>
          <p:cNvSpPr/>
          <p:nvPr userDrawn="1"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2" name="圆角矩形 29"/>
          <p:cNvSpPr/>
          <p:nvPr userDrawn="1"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 userDrawn="1"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/>
          <p:nvPr userDrawn="1"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/>
          <p:nvPr userDrawn="1"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椭圆 36"/>
          <p:cNvSpPr/>
          <p:nvPr userDrawn="1">
            <p:custDataLst>
              <p:tags r:id="rId8"/>
            </p:custDataLst>
          </p:nvPr>
        </p:nvSpPr>
        <p:spPr>
          <a:xfrm>
            <a:off x="10016490" y="443420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6" name="椭圆 37"/>
          <p:cNvSpPr/>
          <p:nvPr userDrawn="1">
            <p:custDataLst>
              <p:tags r:id="rId9"/>
            </p:custDataLst>
          </p:nvPr>
        </p:nvSpPr>
        <p:spPr>
          <a:xfrm>
            <a:off x="10123170" y="454088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向下箭头"/>
          <p:cNvSpPr/>
          <p:nvPr userDrawn="1">
            <p:custDataLst>
              <p:tags r:id="rId10"/>
            </p:custDataLst>
          </p:nvPr>
        </p:nvSpPr>
        <p:spPr>
          <a:xfrm>
            <a:off x="10227310" y="463359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任意多边形 43"/>
          <p:cNvSpPr/>
          <p:nvPr userDrawn="1"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2408555" y="4432935"/>
            <a:ext cx="7423150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901190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任意多边形 6"/>
          <p:cNvSpPr/>
          <p:nvPr userDrawn="1"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6000" y="1236980"/>
            <a:ext cx="10800000" cy="4939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771" r:id="rId2"/>
    <p:sldLayoutId id="2147494772" r:id="rId3"/>
    <p:sldLayoutId id="2147494773" r:id="rId4"/>
    <p:sldLayoutId id="2147494774" r:id="rId5"/>
    <p:sldLayoutId id="2147494775" r:id="rId6"/>
    <p:sldLayoutId id="2147494776" r:id="rId7"/>
    <p:sldLayoutId id="2147494777" r:id="rId8"/>
    <p:sldLayoutId id="2147494778" r:id="rId9"/>
    <p:sldLayoutId id="2147494779" r:id="rId10"/>
    <p:sldLayoutId id="214749478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14" Type="http://schemas.openxmlformats.org/officeDocument/2006/relationships/tags" Target="../tags/tag156.xml" /><Relationship Id="rId15" Type="http://schemas.openxmlformats.org/officeDocument/2006/relationships/tags" Target="../tags/tag157.xml" /><Relationship Id="rId16" Type="http://schemas.openxmlformats.org/officeDocument/2006/relationships/tags" Target="../tags/tag158.xml" /><Relationship Id="rId17" Type="http://schemas.openxmlformats.org/officeDocument/2006/relationships/tags" Target="../tags/tag159.xml" /><Relationship Id="rId18" Type="http://schemas.openxmlformats.org/officeDocument/2006/relationships/tags" Target="../tags/tag160.xml" /><Relationship Id="rId19" Type="http://schemas.openxmlformats.org/officeDocument/2006/relationships/tags" Target="../tags/tag161.xml" /><Relationship Id="rId2" Type="http://schemas.openxmlformats.org/officeDocument/2006/relationships/tags" Target="../tags/tag144.xml" /><Relationship Id="rId20" Type="http://schemas.openxmlformats.org/officeDocument/2006/relationships/tags" Target="../tags/tag162.xml" /><Relationship Id="rId21" Type="http://schemas.openxmlformats.org/officeDocument/2006/relationships/tags" Target="../tags/tag163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17" Type="http://schemas.openxmlformats.org/officeDocument/2006/relationships/tags" Target="../tags/tag209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34013153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汇报人：XX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生理化学教学设计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标题 8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0" name="圆角矩形 1"/>
          <p:cNvSpPr/>
          <p:nvPr>
            <p:custDataLst>
              <p:tags r:id="rId4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5"/>
            </p:custDataLst>
          </p:nvPr>
        </p:nvSpPr>
        <p:spPr>
          <a:xfrm>
            <a:off x="4404995" y="63563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6"/>
            </p:custDataLst>
          </p:nvPr>
        </p:nvSpPr>
        <p:spPr>
          <a:xfrm>
            <a:off x="5392420" y="650875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单击添加目录标题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圆角矩形 7"/>
          <p:cNvSpPr/>
          <p:nvPr>
            <p:custDataLst>
              <p:tags r:id="rId7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8"/>
            </p:custDataLst>
          </p:nvPr>
        </p:nvSpPr>
        <p:spPr>
          <a:xfrm>
            <a:off x="4404995" y="162877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9"/>
            </p:custDataLst>
          </p:nvPr>
        </p:nvSpPr>
        <p:spPr>
          <a:xfrm>
            <a:off x="5392420" y="162052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教学目标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圆角矩形 9"/>
          <p:cNvSpPr/>
          <p:nvPr>
            <p:custDataLst>
              <p:tags r:id="rId10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1"/>
            </p:custDataLst>
          </p:nvPr>
        </p:nvSpPr>
        <p:spPr>
          <a:xfrm>
            <a:off x="4404995" y="262191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6" name="标题"/>
          <p:cNvSpPr txBox="1"/>
          <p:nvPr>
            <p:custDataLst>
              <p:tags r:id="rId12"/>
            </p:custDataLst>
          </p:nvPr>
        </p:nvSpPr>
        <p:spPr>
          <a:xfrm>
            <a:off x="5392420" y="2625725"/>
            <a:ext cx="3803650" cy="73342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教学内容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8" name="圆角矩形 16"/>
          <p:cNvSpPr/>
          <p:nvPr>
            <p:custDataLst>
              <p:tags r:id="rId13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80" name="序号"/>
          <p:cNvSpPr txBox="1"/>
          <p:nvPr>
            <p:custDataLst>
              <p:tags r:id="rId14"/>
            </p:custDataLst>
          </p:nvPr>
        </p:nvSpPr>
        <p:spPr>
          <a:xfrm>
            <a:off x="4404995" y="3615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2" name="标题"/>
          <p:cNvSpPr txBox="1"/>
          <p:nvPr>
            <p:custDataLst>
              <p:tags r:id="rId15"/>
            </p:custDataLst>
          </p:nvPr>
        </p:nvSpPr>
        <p:spPr>
          <a:xfrm>
            <a:off x="5392420" y="3606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4" name="圆角矩形 20"/>
          <p:cNvSpPr/>
          <p:nvPr>
            <p:custDataLst>
              <p:tags r:id="rId16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86" name="序号"/>
          <p:cNvSpPr txBox="1"/>
          <p:nvPr>
            <p:custDataLst>
              <p:tags r:id="rId17"/>
            </p:custDataLst>
          </p:nvPr>
        </p:nvSpPr>
        <p:spPr>
          <a:xfrm>
            <a:off x="4404995" y="460819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8" name="标题"/>
          <p:cNvSpPr txBox="1"/>
          <p:nvPr>
            <p:custDataLst>
              <p:tags r:id="rId18"/>
            </p:custDataLst>
          </p:nvPr>
        </p:nvSpPr>
        <p:spPr>
          <a:xfrm>
            <a:off x="5392420" y="4608195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教学评价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0" name="圆角矩形 24"/>
          <p:cNvSpPr/>
          <p:nvPr>
            <p:custDataLst>
              <p:tags r:id="rId19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20"/>
            </p:custDataLst>
          </p:nvPr>
        </p:nvSpPr>
        <p:spPr>
          <a:xfrm>
            <a:off x="4404995" y="560133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21"/>
            </p:custDataLst>
          </p:nvPr>
        </p:nvSpPr>
        <p:spPr>
          <a:xfrm>
            <a:off x="5392420" y="5601335"/>
            <a:ext cx="3803650" cy="74104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教学资源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93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99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9048" name="圆角矩形 5"/>
          <p:cNvSpPr/>
          <p:nvPr>
            <p:custDataLst>
              <p:tags r:id="rId2"/>
            </p:custDataLst>
          </p:nvPr>
        </p:nvSpPr>
        <p:spPr>
          <a:xfrm>
            <a:off x="719089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圆角矩形 3"/>
          <p:cNvSpPr/>
          <p:nvPr>
            <p:custDataLst>
              <p:tags r:id="rId3"/>
            </p:custDataLst>
          </p:nvPr>
        </p:nvSpPr>
        <p:spPr>
          <a:xfrm>
            <a:off x="69596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5"/>
          <p:cNvSpPr txBox="1"/>
          <p:nvPr>
            <p:custDataLst>
              <p:tags r:id="rId4"/>
            </p:custDataLst>
          </p:nvPr>
        </p:nvSpPr>
        <p:spPr>
          <a:xfrm>
            <a:off x="869741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掌握生理化学的基本概念和原理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6"/>
          <p:cNvSpPr/>
          <p:nvPr>
            <p:custDataLst>
              <p:tags r:id="rId5"/>
            </p:custDataLst>
          </p:nvPr>
        </p:nvSpPr>
        <p:spPr>
          <a:xfrm>
            <a:off x="875993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056" name="圆角矩形 12"/>
          <p:cNvSpPr/>
          <p:nvPr>
            <p:custDataLst>
              <p:tags r:id="rId6"/>
            </p:custDataLst>
          </p:nvPr>
        </p:nvSpPr>
        <p:spPr>
          <a:xfrm>
            <a:off x="3475213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圆角矩形 13"/>
          <p:cNvSpPr/>
          <p:nvPr>
            <p:custDataLst>
              <p:tags r:id="rId7"/>
            </p:custDataLst>
          </p:nvPr>
        </p:nvSpPr>
        <p:spPr>
          <a:xfrm>
            <a:off x="3446458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圆角矩形 15"/>
          <p:cNvSpPr/>
          <p:nvPr>
            <p:custDataLst>
              <p:tags r:id="rId8"/>
            </p:custDataLst>
          </p:nvPr>
        </p:nvSpPr>
        <p:spPr>
          <a:xfrm>
            <a:off x="3675874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62" name="文本框 10"/>
          <p:cNvSpPr txBox="1"/>
          <p:nvPr>
            <p:custDataLst>
              <p:tags r:id="rId9"/>
            </p:custDataLst>
          </p:nvPr>
        </p:nvSpPr>
        <p:spPr>
          <a:xfrm>
            <a:off x="3621490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理解生理化学在生命科学中的作用和意义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5"/>
          <p:cNvSpPr/>
          <p:nvPr>
            <p:custDataLst>
              <p:tags r:id="rId10"/>
            </p:custDataLst>
          </p:nvPr>
        </p:nvSpPr>
        <p:spPr>
          <a:xfrm>
            <a:off x="6225711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圆角矩形 3"/>
          <p:cNvSpPr/>
          <p:nvPr>
            <p:custDataLst>
              <p:tags r:id="rId11"/>
            </p:custDataLst>
          </p:nvPr>
        </p:nvSpPr>
        <p:spPr>
          <a:xfrm>
            <a:off x="6202582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23"/>
          <p:cNvSpPr txBox="1"/>
          <p:nvPr>
            <p:custDataLst>
              <p:tags r:id="rId12"/>
            </p:custDataLst>
          </p:nvPr>
        </p:nvSpPr>
        <p:spPr>
          <a:xfrm>
            <a:off x="6376363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学会运用生理化学知识解决实际问题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6"/>
          <p:cNvSpPr/>
          <p:nvPr>
            <p:custDataLst>
              <p:tags r:id="rId13"/>
            </p:custDataLst>
          </p:nvPr>
        </p:nvSpPr>
        <p:spPr>
          <a:xfrm>
            <a:off x="6382615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14"/>
            </p:custDataLst>
          </p:nvPr>
        </p:nvSpPr>
        <p:spPr>
          <a:xfrm>
            <a:off x="8981835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圆角矩形 13"/>
          <p:cNvSpPr/>
          <p:nvPr>
            <p:custDataLst>
              <p:tags r:id="rId15"/>
            </p:custDataLst>
          </p:nvPr>
        </p:nvSpPr>
        <p:spPr>
          <a:xfrm>
            <a:off x="895308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圆角矩形 15"/>
          <p:cNvSpPr/>
          <p:nvPr>
            <p:custDataLst>
              <p:tags r:id="rId16"/>
            </p:custDataLst>
          </p:nvPr>
        </p:nvSpPr>
        <p:spPr>
          <a:xfrm>
            <a:off x="9182496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078" name="文本框 32"/>
          <p:cNvSpPr txBox="1"/>
          <p:nvPr>
            <p:custDataLst>
              <p:tags r:id="rId17"/>
            </p:custDataLst>
          </p:nvPr>
        </p:nvSpPr>
        <p:spPr>
          <a:xfrm>
            <a:off x="9128112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培养科学思维和创新能力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9120" name="任意多边形 35"/>
          <p:cNvSpPr/>
          <p:nvPr>
            <p:custDataLst>
              <p:tags r:id="rId2"/>
            </p:custDataLst>
          </p:nvPr>
        </p:nvSpPr>
        <p:spPr>
          <a:xfrm>
            <a:off x="695960" y="1369296"/>
            <a:ext cx="10800706" cy="1028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22" name="任意多边形 39"/>
          <p:cNvSpPr/>
          <p:nvPr>
            <p:custDataLst>
              <p:tags r:id="rId3"/>
            </p:custDataLst>
          </p:nvPr>
        </p:nvSpPr>
        <p:spPr>
          <a:xfrm>
            <a:off x="777892" y="1458109"/>
            <a:ext cx="10637466" cy="851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3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063170" y="1678263"/>
            <a:ext cx="0" cy="42529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4" name="正文"/>
          <p:cNvSpPr txBox="1"/>
          <p:nvPr>
            <p:custDataLst>
              <p:tags r:id="rId5"/>
            </p:custDataLst>
          </p:nvPr>
        </p:nvSpPr>
        <p:spPr>
          <a:xfrm>
            <a:off x="2322727" y="1443724"/>
            <a:ext cx="8871226" cy="865608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掌握生理化学的基本概念、原理和方法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6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003676" y="1439971"/>
            <a:ext cx="886247" cy="8868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8" name="任意多边形 45"/>
          <p:cNvSpPr/>
          <p:nvPr>
            <p:custDataLst>
              <p:tags r:id="rId7"/>
            </p:custDataLst>
          </p:nvPr>
        </p:nvSpPr>
        <p:spPr>
          <a:xfrm>
            <a:off x="695960" y="2587652"/>
            <a:ext cx="10800706" cy="1028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30" name="任意多边形 46"/>
          <p:cNvSpPr/>
          <p:nvPr>
            <p:custDataLst>
              <p:tags r:id="rId8"/>
            </p:custDataLst>
          </p:nvPr>
        </p:nvSpPr>
        <p:spPr>
          <a:xfrm>
            <a:off x="777892" y="2676464"/>
            <a:ext cx="10637466" cy="851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5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063170" y="2896618"/>
            <a:ext cx="0" cy="42529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2" name="正文"/>
          <p:cNvSpPr txBox="1"/>
          <p:nvPr>
            <p:custDataLst>
              <p:tags r:id="rId10"/>
            </p:custDataLst>
          </p:nvPr>
        </p:nvSpPr>
        <p:spPr>
          <a:xfrm>
            <a:off x="2322727" y="2662079"/>
            <a:ext cx="8871226" cy="865608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学会运用生理化学知识解决实际问题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4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003676" y="2658326"/>
            <a:ext cx="886247" cy="8868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36" name="任意多边形 51"/>
          <p:cNvSpPr/>
          <p:nvPr>
            <p:custDataLst>
              <p:tags r:id="rId12"/>
            </p:custDataLst>
          </p:nvPr>
        </p:nvSpPr>
        <p:spPr>
          <a:xfrm>
            <a:off x="695960" y="3806007"/>
            <a:ext cx="10800706" cy="1028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38" name="任意多边形 52"/>
          <p:cNvSpPr/>
          <p:nvPr>
            <p:custDataLst>
              <p:tags r:id="rId13"/>
            </p:custDataLst>
          </p:nvPr>
        </p:nvSpPr>
        <p:spPr>
          <a:xfrm>
            <a:off x="777892" y="3894819"/>
            <a:ext cx="10637466" cy="851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7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063170" y="4114974"/>
            <a:ext cx="0" cy="42529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0" name="正文"/>
          <p:cNvSpPr txBox="1"/>
          <p:nvPr>
            <p:custDataLst>
              <p:tags r:id="rId15"/>
            </p:custDataLst>
          </p:nvPr>
        </p:nvSpPr>
        <p:spPr>
          <a:xfrm>
            <a:off x="2322727" y="3880434"/>
            <a:ext cx="8871226" cy="865608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提高实验操作技能和实验设计能力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42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003676" y="3876681"/>
            <a:ext cx="886247" cy="8868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44" name="任意多边形 57"/>
          <p:cNvSpPr/>
          <p:nvPr>
            <p:custDataLst>
              <p:tags r:id="rId17"/>
            </p:custDataLst>
          </p:nvPr>
        </p:nvSpPr>
        <p:spPr>
          <a:xfrm>
            <a:off x="695960" y="5024362"/>
            <a:ext cx="10800706" cy="1028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146" name="任意多边形 58"/>
          <p:cNvSpPr/>
          <p:nvPr>
            <p:custDataLst>
              <p:tags r:id="rId18"/>
            </p:custDataLst>
          </p:nvPr>
        </p:nvSpPr>
        <p:spPr>
          <a:xfrm>
            <a:off x="777892" y="5113174"/>
            <a:ext cx="10637466" cy="851222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9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063170" y="5333329"/>
            <a:ext cx="0" cy="42529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8" name="正文"/>
          <p:cNvSpPr txBox="1"/>
          <p:nvPr>
            <p:custDataLst>
              <p:tags r:id="rId20"/>
            </p:custDataLst>
          </p:nvPr>
        </p:nvSpPr>
        <p:spPr>
          <a:xfrm>
            <a:off x="2322727" y="5098789"/>
            <a:ext cx="8871226" cy="865608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培养科学思维和创新能力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50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003676" y="5095036"/>
            <a:ext cx="886247" cy="8868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情感态度与价值观目标</a:t>
            </a:r>
            <a:endParaRPr lang="zh-CN" altLang="en-US"/>
          </a:p>
        </p:txBody>
      </p:sp>
      <p:sp>
        <p:nvSpPr>
          <p:cNvPr id="1049192" name="矩形 38"/>
          <p:cNvSpPr/>
          <p:nvPr>
            <p:custDataLst>
              <p:tags r:id="rId2"/>
            </p:custDataLst>
          </p:nvPr>
        </p:nvSpPr>
        <p:spPr>
          <a:xfrm rot="204112">
            <a:off x="1365102" y="1245235"/>
            <a:ext cx="4195854" cy="219004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39"/>
          <p:cNvSpPr/>
          <p:nvPr>
            <p:custDataLst>
              <p:tags r:id="rId3"/>
            </p:custDataLst>
          </p:nvPr>
        </p:nvSpPr>
        <p:spPr>
          <a:xfrm>
            <a:off x="1369950" y="1245928"/>
            <a:ext cx="4195854" cy="219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TextBox 2"/>
          <p:cNvSpPr txBox="1"/>
          <p:nvPr>
            <p:custDataLst>
              <p:tags r:id="rId4"/>
            </p:custDataLst>
          </p:nvPr>
        </p:nvSpPr>
        <p:spPr>
          <a:xfrm>
            <a:off x="1613058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培养学生对生理化学的兴趣和热爱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98" name="矩形 100"/>
          <p:cNvSpPr/>
          <p:nvPr>
            <p:custDataLst>
              <p:tags r:id="rId5"/>
            </p:custDataLst>
          </p:nvPr>
        </p:nvSpPr>
        <p:spPr>
          <a:xfrm rot="204112">
            <a:off x="6625503" y="1245235"/>
            <a:ext cx="4195854" cy="2190045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101"/>
          <p:cNvSpPr/>
          <p:nvPr>
            <p:custDataLst>
              <p:tags r:id="rId6"/>
            </p:custDataLst>
          </p:nvPr>
        </p:nvSpPr>
        <p:spPr>
          <a:xfrm>
            <a:off x="6631044" y="1245928"/>
            <a:ext cx="4195854" cy="21900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TextBox 2"/>
          <p:cNvSpPr txBox="1"/>
          <p:nvPr>
            <p:custDataLst>
              <p:tags r:id="rId7"/>
            </p:custDataLst>
          </p:nvPr>
        </p:nvSpPr>
        <p:spPr>
          <a:xfrm>
            <a:off x="6874844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545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提高学生的科学素养和探究精神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04" name="矩形 122"/>
          <p:cNvSpPr/>
          <p:nvPr>
            <p:custDataLst>
              <p:tags r:id="rId8"/>
            </p:custDataLst>
          </p:nvPr>
        </p:nvSpPr>
        <p:spPr>
          <a:xfrm rot="204112">
            <a:off x="1365102" y="3985908"/>
            <a:ext cx="4195854" cy="2190045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123"/>
          <p:cNvSpPr/>
          <p:nvPr>
            <p:custDataLst>
              <p:tags r:id="rId9"/>
            </p:custDataLst>
          </p:nvPr>
        </p:nvSpPr>
        <p:spPr>
          <a:xfrm>
            <a:off x="1369950" y="3986600"/>
            <a:ext cx="4195854" cy="21900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TextBox 2"/>
          <p:cNvSpPr txBox="1"/>
          <p:nvPr>
            <p:custDataLst>
              <p:tags r:id="rId10"/>
            </p:custDataLst>
          </p:nvPr>
        </p:nvSpPr>
        <p:spPr>
          <a:xfrm>
            <a:off x="1612365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培养学生的团队合作精神和社会责任感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0" name="矩形 89"/>
          <p:cNvSpPr/>
          <p:nvPr>
            <p:custDataLst>
              <p:tags r:id="rId11"/>
            </p:custDataLst>
          </p:nvPr>
        </p:nvSpPr>
        <p:spPr>
          <a:xfrm rot="204112">
            <a:off x="6625503" y="3985908"/>
            <a:ext cx="4195854" cy="219004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90"/>
          <p:cNvSpPr/>
          <p:nvPr>
            <p:custDataLst>
              <p:tags r:id="rId12"/>
            </p:custDataLst>
          </p:nvPr>
        </p:nvSpPr>
        <p:spPr>
          <a:xfrm>
            <a:off x="6631044" y="3986600"/>
            <a:ext cx="4195854" cy="21900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TextBox 2"/>
          <p:cNvSpPr txBox="1"/>
          <p:nvPr>
            <p:custDataLst>
              <p:tags r:id="rId13"/>
            </p:custDataLst>
          </p:nvPr>
        </p:nvSpPr>
        <p:spPr>
          <a:xfrm>
            <a:off x="6873459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引导学生树立正确的价值观和人生观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256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教学内容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生理化学基本概念</a:t>
            </a:r>
            <a:endParaRPr lang="zh-CN" altLang="en-US"/>
          </a:p>
        </p:txBody>
      </p:sp>
      <p:sp>
        <p:nvSpPr>
          <p:cNvPr id="1049314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610389" y="3844737"/>
            <a:ext cx="3405020" cy="2197208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矩形 4"/>
          <p:cNvSpPr/>
          <p:nvPr>
            <p:custDataLst>
              <p:tags r:id="rId3"/>
            </p:custDataLst>
          </p:nvPr>
        </p:nvSpPr>
        <p:spPr>
          <a:xfrm>
            <a:off x="2522233" y="4199238"/>
            <a:ext cx="176108" cy="17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文本框 5"/>
          <p:cNvSpPr txBox="1"/>
          <p:nvPr>
            <p:custDataLst>
              <p:tags r:id="rId4"/>
            </p:custDataLst>
          </p:nvPr>
        </p:nvSpPr>
        <p:spPr>
          <a:xfrm>
            <a:off x="2816087" y="4156098"/>
            <a:ext cx="2993270" cy="12425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生理化学与医学的关系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4185" y="3844737"/>
            <a:ext cx="3405020" cy="2197208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2" name="矩形 57"/>
          <p:cNvSpPr/>
          <p:nvPr>
            <p:custDataLst>
              <p:tags r:id="rId6"/>
            </p:custDataLst>
          </p:nvPr>
        </p:nvSpPr>
        <p:spPr>
          <a:xfrm>
            <a:off x="6176029" y="4199238"/>
            <a:ext cx="176108" cy="177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文本框 58"/>
          <p:cNvSpPr txBox="1"/>
          <p:nvPr>
            <p:custDataLst>
              <p:tags r:id="rId7"/>
            </p:custDataLst>
          </p:nvPr>
        </p:nvSpPr>
        <p:spPr>
          <a:xfrm>
            <a:off x="6469883" y="4156098"/>
            <a:ext cx="2993270" cy="12425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生理化学与健康和疾病的关系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783491" y="1380113"/>
            <a:ext cx="3405020" cy="2197208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8" name="矩形 65"/>
          <p:cNvSpPr/>
          <p:nvPr>
            <p:custDataLst>
              <p:tags r:id="rId9"/>
            </p:custDataLst>
          </p:nvPr>
        </p:nvSpPr>
        <p:spPr>
          <a:xfrm>
            <a:off x="695960" y="1733989"/>
            <a:ext cx="176108" cy="177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文本框 66"/>
          <p:cNvSpPr txBox="1"/>
          <p:nvPr>
            <p:custDataLst>
              <p:tags r:id="rId10"/>
            </p:custDataLst>
          </p:nvPr>
        </p:nvSpPr>
        <p:spPr>
          <a:xfrm>
            <a:off x="989814" y="1690849"/>
            <a:ext cx="2993270" cy="12425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生理化学的定义和研究范围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37287" y="1380113"/>
            <a:ext cx="3405020" cy="2197208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69"/>
          <p:cNvSpPr/>
          <p:nvPr>
            <p:custDataLst>
              <p:tags r:id="rId12"/>
            </p:custDataLst>
          </p:nvPr>
        </p:nvSpPr>
        <p:spPr>
          <a:xfrm>
            <a:off x="4349131" y="1733989"/>
            <a:ext cx="176108" cy="17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70"/>
          <p:cNvSpPr txBox="1"/>
          <p:nvPr>
            <p:custDataLst>
              <p:tags r:id="rId13"/>
            </p:custDataLst>
          </p:nvPr>
        </p:nvSpPr>
        <p:spPr>
          <a:xfrm>
            <a:off x="4642985" y="1690849"/>
            <a:ext cx="2993270" cy="12425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生理化学的基本原理和规律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091083" y="1380113"/>
            <a:ext cx="3405020" cy="2197208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40" name="文本框 74"/>
          <p:cNvSpPr txBox="1"/>
          <p:nvPr>
            <p:custDataLst>
              <p:tags r:id="rId15"/>
            </p:custDataLst>
          </p:nvPr>
        </p:nvSpPr>
        <p:spPr>
          <a:xfrm>
            <a:off x="8296781" y="1690849"/>
            <a:ext cx="2993270" cy="12425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生理化学与生命活动的关系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矩形 73"/>
          <p:cNvSpPr/>
          <p:nvPr>
            <p:custDataLst>
              <p:tags r:id="rId16"/>
            </p:custDataLst>
          </p:nvPr>
        </p:nvSpPr>
        <p:spPr>
          <a:xfrm>
            <a:off x="8002926" y="1733989"/>
            <a:ext cx="176108" cy="177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生理化学基本原理</a:t>
            </a:r>
            <a:endParaRPr lang="zh-CN" altLang="en-US"/>
          </a:p>
        </p:txBody>
      </p:sp>
      <p:sp>
        <p:nvSpPr>
          <p:cNvPr id="1049384" name="圆角矩形 5"/>
          <p:cNvSpPr/>
          <p:nvPr>
            <p:custDataLst>
              <p:tags r:id="rId2"/>
            </p:custDataLst>
          </p:nvPr>
        </p:nvSpPr>
        <p:spPr>
          <a:xfrm>
            <a:off x="719089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圆角矩形 3"/>
          <p:cNvSpPr/>
          <p:nvPr>
            <p:custDataLst>
              <p:tags r:id="rId3"/>
            </p:custDataLst>
          </p:nvPr>
        </p:nvSpPr>
        <p:spPr>
          <a:xfrm>
            <a:off x="69596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文本框 5"/>
          <p:cNvSpPr txBox="1"/>
          <p:nvPr>
            <p:custDataLst>
              <p:tags r:id="rId4"/>
            </p:custDataLst>
          </p:nvPr>
        </p:nvSpPr>
        <p:spPr>
          <a:xfrm>
            <a:off x="869741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生理化学的定义和研究对象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6"/>
          <p:cNvSpPr/>
          <p:nvPr>
            <p:custDataLst>
              <p:tags r:id="rId5"/>
            </p:custDataLst>
          </p:nvPr>
        </p:nvSpPr>
        <p:spPr>
          <a:xfrm>
            <a:off x="875993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6"/>
            </p:custDataLst>
          </p:nvPr>
        </p:nvSpPr>
        <p:spPr>
          <a:xfrm>
            <a:off x="3475213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圆角矩形 13"/>
          <p:cNvSpPr/>
          <p:nvPr>
            <p:custDataLst>
              <p:tags r:id="rId7"/>
            </p:custDataLst>
          </p:nvPr>
        </p:nvSpPr>
        <p:spPr>
          <a:xfrm>
            <a:off x="3446458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圆角矩形 15"/>
          <p:cNvSpPr/>
          <p:nvPr>
            <p:custDataLst>
              <p:tags r:id="rId8"/>
            </p:custDataLst>
          </p:nvPr>
        </p:nvSpPr>
        <p:spPr>
          <a:xfrm>
            <a:off x="3675874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398" name="文本框 10"/>
          <p:cNvSpPr txBox="1"/>
          <p:nvPr>
            <p:custDataLst>
              <p:tags r:id="rId9"/>
            </p:custDataLst>
          </p:nvPr>
        </p:nvSpPr>
        <p:spPr>
          <a:xfrm>
            <a:off x="3621490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生理化学的基本概念和原理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10"/>
            </p:custDataLst>
          </p:nvPr>
        </p:nvSpPr>
        <p:spPr>
          <a:xfrm>
            <a:off x="6225711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圆角矩形 3"/>
          <p:cNvSpPr/>
          <p:nvPr>
            <p:custDataLst>
              <p:tags r:id="rId11"/>
            </p:custDataLst>
          </p:nvPr>
        </p:nvSpPr>
        <p:spPr>
          <a:xfrm>
            <a:off x="6202582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文本框 23"/>
          <p:cNvSpPr txBox="1"/>
          <p:nvPr>
            <p:custDataLst>
              <p:tags r:id="rId12"/>
            </p:custDataLst>
          </p:nvPr>
        </p:nvSpPr>
        <p:spPr>
          <a:xfrm>
            <a:off x="6376363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生理化学与生命活动的关系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6"/>
          <p:cNvSpPr/>
          <p:nvPr>
            <p:custDataLst>
              <p:tags r:id="rId13"/>
            </p:custDataLst>
          </p:nvPr>
        </p:nvSpPr>
        <p:spPr>
          <a:xfrm>
            <a:off x="6382615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08" name="圆角矩形 12"/>
          <p:cNvSpPr/>
          <p:nvPr>
            <p:custDataLst>
              <p:tags r:id="rId14"/>
            </p:custDataLst>
          </p:nvPr>
        </p:nvSpPr>
        <p:spPr>
          <a:xfrm>
            <a:off x="8981835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圆角矩形 13"/>
          <p:cNvSpPr/>
          <p:nvPr>
            <p:custDataLst>
              <p:tags r:id="rId15"/>
            </p:custDataLst>
          </p:nvPr>
        </p:nvSpPr>
        <p:spPr>
          <a:xfrm>
            <a:off x="895308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圆角矩形 15"/>
          <p:cNvSpPr/>
          <p:nvPr>
            <p:custDataLst>
              <p:tags r:id="rId16"/>
            </p:custDataLst>
          </p:nvPr>
        </p:nvSpPr>
        <p:spPr>
          <a:xfrm>
            <a:off x="9182496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14" name="文本框 32"/>
          <p:cNvSpPr txBox="1"/>
          <p:nvPr>
            <p:custDataLst>
              <p:tags r:id="rId17"/>
            </p:custDataLst>
          </p:nvPr>
        </p:nvSpPr>
        <p:spPr>
          <a:xfrm>
            <a:off x="9128112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生理化学在医学中的应用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生理化学实验</a:t>
            </a:r>
            <a:endParaRPr lang="zh-CN" altLang="en-US"/>
          </a:p>
        </p:txBody>
      </p:sp>
      <p:sp>
        <p:nvSpPr>
          <p:cNvPr id="1049456" name="圆角矩形 5"/>
          <p:cNvSpPr/>
          <p:nvPr>
            <p:custDataLst>
              <p:tags r:id="rId2"/>
            </p:custDataLst>
          </p:nvPr>
        </p:nvSpPr>
        <p:spPr>
          <a:xfrm>
            <a:off x="719089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圆角矩形 3"/>
          <p:cNvSpPr/>
          <p:nvPr>
            <p:custDataLst>
              <p:tags r:id="rId3"/>
            </p:custDataLst>
          </p:nvPr>
        </p:nvSpPr>
        <p:spPr>
          <a:xfrm>
            <a:off x="69596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文本框 5"/>
          <p:cNvSpPr txBox="1"/>
          <p:nvPr>
            <p:custDataLst>
              <p:tags r:id="rId4"/>
            </p:custDataLst>
          </p:nvPr>
        </p:nvSpPr>
        <p:spPr>
          <a:xfrm>
            <a:off x="869741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实验目的：了解生理化学的基本原理和实验方法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6"/>
          <p:cNvSpPr/>
          <p:nvPr>
            <p:custDataLst>
              <p:tags r:id="rId5"/>
            </p:custDataLst>
          </p:nvPr>
        </p:nvSpPr>
        <p:spPr>
          <a:xfrm>
            <a:off x="875993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00" b="1">
                <a:latin typeface="+mn-ea"/>
              </a:rPr>
              <a:t>01</a:t>
            </a:r>
            <a:endParaRPr lang="en-US" altLang="zh-CN" sz="2500" b="1">
              <a:latin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6"/>
            </p:custDataLst>
          </p:nvPr>
        </p:nvSpPr>
        <p:spPr>
          <a:xfrm>
            <a:off x="3475213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圆角矩形 13"/>
          <p:cNvSpPr/>
          <p:nvPr>
            <p:custDataLst>
              <p:tags r:id="rId7"/>
            </p:custDataLst>
          </p:nvPr>
        </p:nvSpPr>
        <p:spPr>
          <a:xfrm>
            <a:off x="3446458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圆角矩形 15"/>
          <p:cNvSpPr/>
          <p:nvPr>
            <p:custDataLst>
              <p:tags r:id="rId8"/>
            </p:custDataLst>
          </p:nvPr>
        </p:nvSpPr>
        <p:spPr>
          <a:xfrm>
            <a:off x="3675874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9"/>
            </p:custDataLst>
          </p:nvPr>
        </p:nvSpPr>
        <p:spPr>
          <a:xfrm>
            <a:off x="3621490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实验内容：包括酶促反应、蛋白质分离、核酸提取等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10"/>
            </p:custDataLst>
          </p:nvPr>
        </p:nvSpPr>
        <p:spPr>
          <a:xfrm>
            <a:off x="6225711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4" name="圆角矩形 3"/>
          <p:cNvSpPr/>
          <p:nvPr>
            <p:custDataLst>
              <p:tags r:id="rId11"/>
            </p:custDataLst>
          </p:nvPr>
        </p:nvSpPr>
        <p:spPr>
          <a:xfrm>
            <a:off x="6202582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文本框 23"/>
          <p:cNvSpPr txBox="1"/>
          <p:nvPr>
            <p:custDataLst>
              <p:tags r:id="rId12"/>
            </p:custDataLst>
          </p:nvPr>
        </p:nvSpPr>
        <p:spPr>
          <a:xfrm>
            <a:off x="6376363" y="1749022"/>
            <a:ext cx="2166017" cy="3034299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实验步骤：实验前的准备、实验过程中的操作、实验后的数据处理和分析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6"/>
          <p:cNvSpPr/>
          <p:nvPr>
            <p:custDataLst>
              <p:tags r:id="rId13"/>
            </p:custDataLst>
          </p:nvPr>
        </p:nvSpPr>
        <p:spPr>
          <a:xfrm>
            <a:off x="6382615" y="4960854"/>
            <a:ext cx="676998" cy="677623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80" name="圆角矩形 12"/>
          <p:cNvSpPr/>
          <p:nvPr>
            <p:custDataLst>
              <p:tags r:id="rId14"/>
            </p:custDataLst>
          </p:nvPr>
        </p:nvSpPr>
        <p:spPr>
          <a:xfrm>
            <a:off x="8981835" y="1426464"/>
            <a:ext cx="2514205" cy="4614585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圆角矩形 13"/>
          <p:cNvSpPr/>
          <p:nvPr>
            <p:custDataLst>
              <p:tags r:id="rId15"/>
            </p:custDataLst>
          </p:nvPr>
        </p:nvSpPr>
        <p:spPr>
          <a:xfrm>
            <a:off x="8953080" y="1380831"/>
            <a:ext cx="2514205" cy="4614585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圆角矩形 15"/>
          <p:cNvSpPr/>
          <p:nvPr>
            <p:custDataLst>
              <p:tags r:id="rId16"/>
            </p:custDataLst>
          </p:nvPr>
        </p:nvSpPr>
        <p:spPr>
          <a:xfrm>
            <a:off x="9182496" y="4965855"/>
            <a:ext cx="676998" cy="677623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86" name="文本框 32"/>
          <p:cNvSpPr txBox="1"/>
          <p:nvPr>
            <p:custDataLst>
              <p:tags r:id="rId17"/>
            </p:custDataLst>
          </p:nvPr>
        </p:nvSpPr>
        <p:spPr>
          <a:xfrm>
            <a:off x="9128112" y="1754023"/>
            <a:ext cx="2164767" cy="3034299"/>
          </a:xfrm>
          <a:prstGeom prst="rect">
            <a:avLst/>
          </a:prstGeom>
          <a:noFill/>
        </p:spPr>
        <p:txBody>
          <a:bodyPr wrap="square" rtlCol="0" anchor="t" anchorCtr="0">
            <a:normAutofit fontScale="95652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实验结果：通过实验结果，理解生理化学的基本原理和实验方法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生理化学应用</a:t>
            </a:r>
            <a:endParaRPr lang="zh-CN" altLang="en-US"/>
          </a:p>
        </p:txBody>
      </p:sp>
      <p:sp>
        <p:nvSpPr>
          <p:cNvPr id="1049528" name="对角圆角矩形 15"/>
          <p:cNvSpPr/>
          <p:nvPr>
            <p:custDataLst>
              <p:tags r:id="rId2"/>
            </p:custDataLst>
          </p:nvPr>
        </p:nvSpPr>
        <p:spPr>
          <a:xfrm>
            <a:off x="1336368" y="4046474"/>
            <a:ext cx="9519420" cy="80234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0" name="对角圆角矩形 16"/>
          <p:cNvSpPr/>
          <p:nvPr>
            <p:custDataLst>
              <p:tags r:id="rId3"/>
            </p:custDataLst>
          </p:nvPr>
        </p:nvSpPr>
        <p:spPr>
          <a:xfrm>
            <a:off x="1336368" y="3900764"/>
            <a:ext cx="579368" cy="5528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2" name="直角三角形 17"/>
          <p:cNvSpPr/>
          <p:nvPr>
            <p:custDataLst>
              <p:tags r:id="rId4"/>
            </p:custDataLst>
          </p:nvPr>
        </p:nvSpPr>
        <p:spPr>
          <a:xfrm>
            <a:off x="1915865" y="3901432"/>
            <a:ext cx="87291" cy="14548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>
          <a:xfrm>
            <a:off x="1953295" y="4057836"/>
            <a:ext cx="8601071" cy="7885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生理化学在食品科学中的应用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2"/>
          <p:cNvSpPr/>
          <p:nvPr>
            <p:custDataLst>
              <p:tags r:id="rId6"/>
            </p:custDataLst>
          </p:nvPr>
        </p:nvSpPr>
        <p:spPr>
          <a:xfrm>
            <a:off x="1336368" y="1391613"/>
            <a:ext cx="9519420" cy="80234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8" name="对角圆角矩形 53"/>
          <p:cNvSpPr/>
          <p:nvPr>
            <p:custDataLst>
              <p:tags r:id="rId7"/>
            </p:custDataLst>
          </p:nvPr>
        </p:nvSpPr>
        <p:spPr>
          <a:xfrm>
            <a:off x="1336368" y="1245235"/>
            <a:ext cx="579368" cy="5528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0" name="直角三角形 54"/>
          <p:cNvSpPr/>
          <p:nvPr>
            <p:custDataLst>
              <p:tags r:id="rId8"/>
            </p:custDataLst>
          </p:nvPr>
        </p:nvSpPr>
        <p:spPr>
          <a:xfrm>
            <a:off x="1915865" y="1245903"/>
            <a:ext cx="87291" cy="14548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2" name="文本框 56"/>
          <p:cNvSpPr txBox="1"/>
          <p:nvPr>
            <p:custDataLst>
              <p:tags r:id="rId9"/>
            </p:custDataLst>
          </p:nvPr>
        </p:nvSpPr>
        <p:spPr>
          <a:xfrm>
            <a:off x="1953295" y="1394955"/>
            <a:ext cx="8601071" cy="7885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生理化学在医学中的应用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"/>
          <p:cNvSpPr/>
          <p:nvPr>
            <p:custDataLst>
              <p:tags r:id="rId10"/>
            </p:custDataLst>
          </p:nvPr>
        </p:nvSpPr>
        <p:spPr>
          <a:xfrm>
            <a:off x="1336368" y="2719043"/>
            <a:ext cx="9519420" cy="80234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6" name="对角圆角矩形 6"/>
          <p:cNvSpPr/>
          <p:nvPr>
            <p:custDataLst>
              <p:tags r:id="rId11"/>
            </p:custDataLst>
          </p:nvPr>
        </p:nvSpPr>
        <p:spPr>
          <a:xfrm>
            <a:off x="1336368" y="2572665"/>
            <a:ext cx="579368" cy="5528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8" name="直角三角形 7"/>
          <p:cNvSpPr/>
          <p:nvPr>
            <p:custDataLst>
              <p:tags r:id="rId12"/>
            </p:custDataLst>
          </p:nvPr>
        </p:nvSpPr>
        <p:spPr>
          <a:xfrm>
            <a:off x="1915865" y="2574002"/>
            <a:ext cx="87291" cy="14548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3"/>
            </p:custDataLst>
          </p:nvPr>
        </p:nvSpPr>
        <p:spPr>
          <a:xfrm>
            <a:off x="1953295" y="2730406"/>
            <a:ext cx="8601071" cy="7885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生理化学在生物工程中的应用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9"/>
          <p:cNvSpPr/>
          <p:nvPr>
            <p:custDataLst>
              <p:tags r:id="rId14"/>
            </p:custDataLst>
          </p:nvPr>
        </p:nvSpPr>
        <p:spPr>
          <a:xfrm>
            <a:off x="1336368" y="5374572"/>
            <a:ext cx="9519420" cy="80234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4" name="对角圆角矩形 10"/>
          <p:cNvSpPr/>
          <p:nvPr>
            <p:custDataLst>
              <p:tags r:id="rId15"/>
            </p:custDataLst>
          </p:nvPr>
        </p:nvSpPr>
        <p:spPr>
          <a:xfrm>
            <a:off x="1336368" y="5228194"/>
            <a:ext cx="579368" cy="5528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6" name="直角三角形 11"/>
          <p:cNvSpPr/>
          <p:nvPr>
            <p:custDataLst>
              <p:tags r:id="rId16"/>
            </p:custDataLst>
          </p:nvPr>
        </p:nvSpPr>
        <p:spPr>
          <a:xfrm>
            <a:off x="1915865" y="5228862"/>
            <a:ext cx="87291" cy="14548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58" name="文本框 12"/>
          <p:cNvSpPr txBox="1"/>
          <p:nvPr>
            <p:custDataLst>
              <p:tags r:id="rId17"/>
            </p:custDataLst>
          </p:nvPr>
        </p:nvSpPr>
        <p:spPr>
          <a:xfrm>
            <a:off x="1953295" y="5385267"/>
            <a:ext cx="8601071" cy="788529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生理化学在环境科学中的应用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98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04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60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理论教学</a:t>
            </a:r>
            <a:endParaRPr lang="zh-CN" altLang="en-US"/>
          </a:p>
        </p:txBody>
      </p:sp>
      <p:sp>
        <p:nvSpPr>
          <p:cNvPr id="1049658" name="矩形 38"/>
          <p:cNvSpPr/>
          <p:nvPr>
            <p:custDataLst>
              <p:tags r:id="rId2"/>
            </p:custDataLst>
          </p:nvPr>
        </p:nvSpPr>
        <p:spPr>
          <a:xfrm rot="204112">
            <a:off x="1365102" y="1245235"/>
            <a:ext cx="4195854" cy="219004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矩形 39"/>
          <p:cNvSpPr/>
          <p:nvPr>
            <p:custDataLst>
              <p:tags r:id="rId3"/>
            </p:custDataLst>
          </p:nvPr>
        </p:nvSpPr>
        <p:spPr>
          <a:xfrm>
            <a:off x="1369950" y="1245928"/>
            <a:ext cx="4195854" cy="219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TextBox 2"/>
          <p:cNvSpPr txBox="1"/>
          <p:nvPr>
            <p:custDataLst>
              <p:tags r:id="rId4"/>
            </p:custDataLst>
          </p:nvPr>
        </p:nvSpPr>
        <p:spPr>
          <a:xfrm>
            <a:off x="1613058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讲授法：教师讲解理论知识，学生听讲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64" name="矩形 100"/>
          <p:cNvSpPr/>
          <p:nvPr>
            <p:custDataLst>
              <p:tags r:id="rId5"/>
            </p:custDataLst>
          </p:nvPr>
        </p:nvSpPr>
        <p:spPr>
          <a:xfrm rot="204112">
            <a:off x="6625503" y="1245235"/>
            <a:ext cx="4195854" cy="2190045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矩形 101"/>
          <p:cNvSpPr/>
          <p:nvPr>
            <p:custDataLst>
              <p:tags r:id="rId6"/>
            </p:custDataLst>
          </p:nvPr>
        </p:nvSpPr>
        <p:spPr>
          <a:xfrm>
            <a:off x="6631044" y="1245928"/>
            <a:ext cx="4195854" cy="21900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TextBox 2"/>
          <p:cNvSpPr txBox="1"/>
          <p:nvPr>
            <p:custDataLst>
              <p:tags r:id="rId7"/>
            </p:custDataLst>
          </p:nvPr>
        </p:nvSpPr>
        <p:spPr>
          <a:xfrm>
            <a:off x="6874844" y="1417003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讨论法：学生分组讨论，教师引导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70" name="矩形 122"/>
          <p:cNvSpPr/>
          <p:nvPr>
            <p:custDataLst>
              <p:tags r:id="rId8"/>
            </p:custDataLst>
          </p:nvPr>
        </p:nvSpPr>
        <p:spPr>
          <a:xfrm rot="204112">
            <a:off x="1365102" y="3985908"/>
            <a:ext cx="4195854" cy="2190045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矩形 123"/>
          <p:cNvSpPr/>
          <p:nvPr>
            <p:custDataLst>
              <p:tags r:id="rId9"/>
            </p:custDataLst>
          </p:nvPr>
        </p:nvSpPr>
        <p:spPr>
          <a:xfrm>
            <a:off x="1369950" y="3986600"/>
            <a:ext cx="4195854" cy="21900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TextBox 2"/>
          <p:cNvSpPr txBox="1"/>
          <p:nvPr>
            <p:custDataLst>
              <p:tags r:id="rId10"/>
            </p:custDataLst>
          </p:nvPr>
        </p:nvSpPr>
        <p:spPr>
          <a:xfrm>
            <a:off x="1612365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案例分析法：通过案例分析，理解理论知识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76" name="矩形 89"/>
          <p:cNvSpPr/>
          <p:nvPr>
            <p:custDataLst>
              <p:tags r:id="rId11"/>
            </p:custDataLst>
          </p:nvPr>
        </p:nvSpPr>
        <p:spPr>
          <a:xfrm rot="204112">
            <a:off x="6625503" y="3985908"/>
            <a:ext cx="4195854" cy="219004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矩形 90"/>
          <p:cNvSpPr/>
          <p:nvPr>
            <p:custDataLst>
              <p:tags r:id="rId12"/>
            </p:custDataLst>
          </p:nvPr>
        </p:nvSpPr>
        <p:spPr>
          <a:xfrm>
            <a:off x="6631044" y="3986600"/>
            <a:ext cx="4195854" cy="21900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0" name="TextBox 2"/>
          <p:cNvSpPr txBox="1"/>
          <p:nvPr>
            <p:custDataLst>
              <p:tags r:id="rId13"/>
            </p:custDataLst>
          </p:nvPr>
        </p:nvSpPr>
        <p:spPr>
          <a:xfrm>
            <a:off x="6873459" y="4157676"/>
            <a:ext cx="3727647" cy="1808414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636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实验法：通过实验操作，验证理论知识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https://d.book118.com/487134013153006052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1"/>
  <p:tag name="KSO_WM_UNIT_INDEX" val="1_5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1"/>
  <p:tag name="KSO_WM_UNIT_INDEX" val="1_6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3">
      <a:dk1>
        <a:srgbClr val="000000"/>
      </a:dk1>
      <a:lt1>
        <a:srgbClr val="FFFFFF"/>
      </a:lt1>
      <a:dk2>
        <a:srgbClr val="011163"/>
      </a:dk2>
      <a:lt2>
        <a:srgbClr val="FFFF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Wingdings</vt:lpstr>
      <vt:lpstr>Calibri Light</vt:lpstr>
      <vt:lpstr>+中文正文</vt:lpstr>
      <vt:lpstr>微软雅黑</vt:lpstr>
      <vt:lpstr>Office Theme</vt:lpstr>
      <vt:lpstr>生理化学教学设计</vt:lpstr>
      <vt:lpstr>目录</vt:lpstr>
      <vt:lpstr>添加章节标题</vt:lpstr>
      <vt:lpstr>教学目标</vt:lpstr>
      <vt:lpstr>知识目标</vt:lpstr>
      <vt:lpstr>能力目标</vt:lpstr>
      <vt:lpstr>情感态度与价值观目标</vt:lpstr>
      <vt:lpstr>教学内容</vt:lpstr>
      <vt:lpstr>生理化学基本概念</vt:lpstr>
      <vt:lpstr>生理化学基本原理</vt:lpstr>
      <vt:lpstr>生理化学实验</vt:lpstr>
      <vt:lpstr>生理化学应用</vt:lpstr>
      <vt:lpstr>教学方法</vt:lpstr>
      <vt:lpstr>理论教学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2024-09-26T12:44:32.590</cp:lastPrinted>
  <dcterms:created xsi:type="dcterms:W3CDTF">2024-09-26T04:44:32Z</dcterms:created>
  <dcterms:modified xsi:type="dcterms:W3CDTF">2024-09-26T04:44:35Z</dcterms:modified>
</cp:coreProperties>
</file>