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22897A-7520-4379-B206-41007196CB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D9D13E-87DC-4308-88B9-CC2177E47B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519884-6CC5-4598-9186-E3EDD6F578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213922-23D2-44F8-A351-4F6B833A4D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21DC13C-BC9D-49FA-B63D-179598EAA5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4EB677-C9D7-49F9-AA85-C9770C646B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87DE039-0FCE-49CF-89BE-D04C8E6A4C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B0FCCD-078B-4A68-A691-DD6B989018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AD30C71-8CD8-4B29-A1CD-F730B898BF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703B68-D454-4EAE-A04D-85B83864C1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05916F-DEB2-4810-9D6A-AA3EA9AFFF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87136025041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2024-01-05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皮肤科患者的文化与宗教需求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文化因素对皮肤科患者的影响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宗教因素对皮肤科患者的影响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满足皮肤科患者文化与宗教需求的措施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实践案例分享与讨论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强调文化和宗教在皮肤科患者护理中的重要性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应对多元化的患者群体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皮肤科医生需要了解患者的文化和宗教背景，以提供个性化的治疗方案，确保患者的身体和心理需求得到满足。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随着全球化的发展，皮肤科医生需要面对来自不同文化和宗教背景的患者，因此需要具备跨文化交流的能力。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21" r="5321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皮肤疾病的多样性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患者的心理和社会影响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文化和宗教对皮肤疾病的影响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皮肤疾病种类繁多，临床表现各异，可能涉及患者的心理、社会和文化等多个方面。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皮肤疾病不仅影响患者的身体健康，还可能对患者的心理和社会生活造成负面影响，如自卑、焦虑、抑郁等。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不同文化和宗教对皮肤疾病的看法和态度不同，可能影响患者的就医行为和治疗效果。例如，某些宗教可能禁止使用某些药物或治疗方法。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皮肤科患者特点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文化因素对皮肤科患者的影响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不同文化背景下的皮肤观念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审美观念差异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不同文化对皮肤审美标准存在差异，如某些文化更偏好白皙肤色，而另一些文化则更欣赏晒黑肤色。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皮肤问题认知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不同文化对皮肤问题的认知和处理方式也有所不同，如某些文化可能更重视自然疗法和传统药物，而另一些文化则更倾向于现代医学治疗。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某些文化习俗中的饮食习惯可能导致特定的皮肤问题，如辛辣饮食可能导致痤疮、痘痘等问题。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不同文化背景下的护肤习惯也有所不同，如使用天然护肤品、按摩等传统护肤方式在某些文化中更为普遍。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文化习俗与皮肤健康关系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护肤习惯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饮食习俗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提高诊疗效果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了解和尊重患者的文化背景，可以帮助医生更好地与患者沟通，提高诊疗效果和患者满意度。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避免误解和冲突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在皮肤科诊疗过程中，跨文化交流有助于避免由于文化差异导致的误解和冲突，确保治疗顺利进行。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跨文化交流在皮肤科诊疗中的重要性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1303421" y="2549736"/>
            <a:ext cx="4145173" cy="823690"/>
            <a:chOff x="1303421" y="2549736"/>
            <a:chExt cx="4145173" cy="823690"/>
          </a:xfrm>
        </p:grpSpPr>
        <p:sp>
          <p:nvSpPr>
            <p:cNvPr id="5" name="TextBox 5"/>
            <p:cNvSpPr txBox="1"/>
            <p:nvPr/>
          </p:nvSpPr>
          <p:spPr>
            <a:xfrm>
              <a:off x="1303421" y="2549736"/>
              <a:ext cx="4145173" cy="823690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95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宗教因素对皮肤科患者的影响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基督教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伊斯兰教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佛教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不同宗教信仰对皮肤健康观念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伊斯兰教认为皮肤健康与清洁密切相关，强调沐浴和保持身体清洁的重要性。此外，也提倡饮食调养，避免食用不洁或有害食物。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佛教认为皮肤疾病与因果报应有关，患者需要通过修行和行善来减轻病痛。同时，佛教也提倡素食和禅修等养生方式。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基督教一般认为皮肤疾病是上帝对人的惩罚或考验，患者需要祈祷和忏悔。同时，也强调个人卫生和公共卫生的重要性。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尊重患者选择权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医生应尊重患者的选择权，如果患者因宗教信仰拒绝某些治疗，医生应耐心解释并尊重患者的决定。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了解患者宗教信仰和禁忌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医生应主动询问患者的宗教信仰和禁忌，避免在诊疗过程中触犯患者的信仰。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提供替代治疗方案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对于某些与宗教信仰冲突的治疗方法，医生可以提供替代方案，如使用非动物来源的药物或避免在特定时间进行治疗。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宗教禁忌与皮肤科治疗冲突解决策略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2591991" y="2965418"/>
            <a:ext cx="906780" cy="396240"/>
            <a:chOff x="2591991" y="2965418"/>
            <a:chExt cx="906780" cy="396240"/>
          </a:xfrm>
        </p:grpSpPr>
        <p:sp>
          <p:nvSpPr>
            <p:cNvPr id="6" name="TextBox 6"/>
            <p:cNvSpPr txBox="1"/>
            <p:nvPr/>
          </p:nvSpPr>
          <p:spPr>
            <a:xfrm>
              <a:off x="2591991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8" name="Freeform 8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8769620" y="2965418"/>
            <a:ext cx="906780" cy="396240"/>
            <a:chOff x="8769620" y="2965418"/>
            <a:chExt cx="906780" cy="396240"/>
          </a:xfrm>
        </p:grpSpPr>
        <p:sp>
          <p:nvSpPr>
            <p:cNvPr id="11" name="TextBox 11"/>
            <p:cNvSpPr txBox="1"/>
            <p:nvPr/>
          </p:nvSpPr>
          <p:spPr>
            <a:xfrm>
              <a:off x="8769620" y="2965418"/>
              <a:ext cx="9067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3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3" name="Freeform 13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5481304" y="2723007"/>
            <a:ext cx="1173480" cy="396240"/>
            <a:chOff x="5481304" y="2723007"/>
            <a:chExt cx="1173480" cy="396240"/>
          </a:xfrm>
        </p:grpSpPr>
        <p:sp>
          <p:nvSpPr>
            <p:cNvPr id="16" name="TextBox 16"/>
            <p:cNvSpPr txBox="1"/>
            <p:nvPr/>
          </p:nvSpPr>
          <p:spPr>
            <a:xfrm>
              <a:off x="5481304" y="2723007"/>
              <a:ext cx="1173480" cy="3962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1800" b="1">
                  <a:solidFill>
                    <a:schemeClr val="accen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尊重患者宗教信仰，提供个性化诊疗服务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2995" y="3429572"/>
            <a:ext cx="2944273" cy="1699450"/>
            <a:chOff x="1482995" y="3429572"/>
            <a:chExt cx="2944273" cy="1699450"/>
          </a:xfrm>
        </p:grpSpPr>
        <p:sp>
          <p:nvSpPr>
            <p:cNvPr id="40" name="AutoShape 40"/>
            <p:cNvSpPr/>
            <p:nvPr/>
          </p:nvSpPr>
          <p:spPr>
            <a:xfrm>
              <a:off x="1482995" y="3429572"/>
              <a:ext cx="2944273" cy="1699450"/>
            </a:xfrm>
            <a:prstGeom prst="roundRect">
              <a:avLst>
                <a:gd name="adj" fmla="val 19953"/>
              </a:avLst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4595860" y="3248978"/>
            <a:ext cx="2944273" cy="1880045"/>
            <a:chOff x="4595860" y="3248978"/>
            <a:chExt cx="2944273" cy="1880045"/>
          </a:xfrm>
        </p:grpSpPr>
        <p:sp>
          <p:nvSpPr>
            <p:cNvPr id="42" name="AutoShape 42"/>
            <p:cNvSpPr/>
            <p:nvPr/>
          </p:nvSpPr>
          <p:spPr>
            <a:xfrm>
              <a:off x="4595860" y="3248978"/>
              <a:ext cx="2944273" cy="1880045"/>
            </a:xfrm>
            <a:prstGeom prst="roundRect">
              <a:avLst>
                <a:gd name="adj" fmla="val 19953"/>
              </a:avLst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7710249" y="3429572"/>
            <a:ext cx="2942844" cy="1699450"/>
            <a:chOff x="7710249" y="3429572"/>
            <a:chExt cx="2942844" cy="1699450"/>
          </a:xfrm>
        </p:grpSpPr>
        <p:sp>
          <p:nvSpPr>
            <p:cNvPr id="44" name="AutoShape 44"/>
            <p:cNvSpPr/>
            <p:nvPr/>
          </p:nvSpPr>
          <p:spPr>
            <a:xfrm>
              <a:off x="7710249" y="3429572"/>
              <a:ext cx="2942844" cy="1699450"/>
            </a:xfrm>
            <a:prstGeom prst="roundRect">
              <a:avLst>
                <a:gd name="adj" fmla="val 19953"/>
              </a:avLst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45" name="TextBox 45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医疗机构应营造包容的诊疗环境，尊重患者的宗教信仰和文化背景，提供个性化的诊疗服务。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医疗机构应加强医护人员的跨文化沟通培训，提高医护人员对不同宗教信仰和文化背景患者的理解和沟通能力。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医疗机构可以提供宗教关怀服务，如为患者提供祈祷室、宗教仪式用品等，满足患者的宗教需求。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营造包容的诊疗环境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加强跨文化沟通培训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提供宗教关怀服务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https://d.book118.com/487136025041006030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73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2024-09-01T19:41:15.496</cp:lastPrinted>
  <dcterms:created xsi:type="dcterms:W3CDTF">2024-09-01T11:41:15Z</dcterms:created>
  <dcterms:modified xsi:type="dcterms:W3CDTF">2024-09-01T11:41:17Z</dcterms:modified>
</cp:coreProperties>
</file>