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7556500" cy="106934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61208-76C5-47BC-BB24-0E6967F8A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C125A-4AEB-4F40-8192-5466C050D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A544E-FCE5-4098-9CF0-E712DBE5B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BAAB91-A11D-49C8-8E93-746717732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097A0D-F98F-4C0B-B402-A47EDFACE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BFC706-51E5-4A37-A01D-54F3F5DDE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FF2F6F-706F-4359-8663-F899B8850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EA126-E2E7-4294-9943-C903BCCC0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2EE1E-BA49-49D0-B530-E2B8F8DCF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8027B-5F85-4A2E-9DF7-A11FDEA40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E7850-B416-44F9-9731-52BCB5714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8142" y="427736"/>
            <a:ext cx="6806565" cy="17109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9.png" /><Relationship Id="rId11" Type="http://schemas.openxmlformats.org/officeDocument/2006/relationships/image" Target="../media/image10.png" /><Relationship Id="rId12" Type="http://schemas.openxmlformats.org/officeDocument/2006/relationships/image" Target="../media/image11.png" /><Relationship Id="rId13" Type="http://schemas.openxmlformats.org/officeDocument/2006/relationships/image" Target="../media/image12.png" /><Relationship Id="rId14" Type="http://schemas.openxmlformats.org/officeDocument/2006/relationships/image" Target="../media/image13.png" /><Relationship Id="rId15" Type="http://schemas.openxmlformats.org/officeDocument/2006/relationships/image" Target="../media/image14.png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Relationship Id="rId8" Type="http://schemas.openxmlformats.org/officeDocument/2006/relationships/image" Target="../media/image7.png" /><Relationship Id="rId9" Type="http://schemas.openxmlformats.org/officeDocument/2006/relationships/image" Target="../media/image8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23.png" /><Relationship Id="rId11" Type="http://schemas.openxmlformats.org/officeDocument/2006/relationships/image" Target="../media/image24.png" /><Relationship Id="rId12" Type="http://schemas.openxmlformats.org/officeDocument/2006/relationships/image" Target="../media/image25.png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17.png" /><Relationship Id="rId5" Type="http://schemas.openxmlformats.org/officeDocument/2006/relationships/image" Target="../media/image18.png" /><Relationship Id="rId6" Type="http://schemas.openxmlformats.org/officeDocument/2006/relationships/image" Target="../media/image19.png" /><Relationship Id="rId7" Type="http://schemas.openxmlformats.org/officeDocument/2006/relationships/image" Target="../media/image20.png" /><Relationship Id="rId8" Type="http://schemas.openxmlformats.org/officeDocument/2006/relationships/image" Target="../media/image21.png" /><Relationship Id="rId9" Type="http://schemas.openxmlformats.org/officeDocument/2006/relationships/image" Target="../media/image2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34.png" /><Relationship Id="rId11" Type="http://schemas.openxmlformats.org/officeDocument/2006/relationships/image" Target="../media/image35.png" /><Relationship Id="rId12" Type="http://schemas.openxmlformats.org/officeDocument/2006/relationships/image" Target="../media/image36.png" /><Relationship Id="rId13" Type="http://schemas.openxmlformats.org/officeDocument/2006/relationships/image" Target="../media/image37.png" /><Relationship Id="rId14" Type="http://schemas.openxmlformats.org/officeDocument/2006/relationships/image" Target="../media/image38.png" /><Relationship Id="rId15" Type="http://schemas.openxmlformats.org/officeDocument/2006/relationships/image" Target="../media/image39.png" /><Relationship Id="rId2" Type="http://schemas.openxmlformats.org/officeDocument/2006/relationships/image" Target="../media/image26.png" /><Relationship Id="rId3" Type="http://schemas.openxmlformats.org/officeDocument/2006/relationships/image" Target="../media/image27.png" /><Relationship Id="rId4" Type="http://schemas.openxmlformats.org/officeDocument/2006/relationships/image" Target="../media/image28.png" /><Relationship Id="rId5" Type="http://schemas.openxmlformats.org/officeDocument/2006/relationships/image" Target="../media/image29.png" /><Relationship Id="rId6" Type="http://schemas.openxmlformats.org/officeDocument/2006/relationships/image" Target="../media/image30.png" /><Relationship Id="rId7" Type="http://schemas.openxmlformats.org/officeDocument/2006/relationships/image" Target="../media/image31.png" /><Relationship Id="rId8" Type="http://schemas.openxmlformats.org/officeDocument/2006/relationships/image" Target="../media/image32.jpeg" /><Relationship Id="rId9" Type="http://schemas.openxmlformats.org/officeDocument/2006/relationships/image" Target="../media/image3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45.png" /><Relationship Id="rId11" Type="http://schemas.openxmlformats.org/officeDocument/2006/relationships/image" Target="../media/image46.png" /><Relationship Id="rId12" Type="http://schemas.openxmlformats.org/officeDocument/2006/relationships/image" Target="../media/image47.png" /><Relationship Id="rId13" Type="http://schemas.openxmlformats.org/officeDocument/2006/relationships/image" Target="../media/image48.png" /><Relationship Id="rId14" Type="http://schemas.openxmlformats.org/officeDocument/2006/relationships/image" Target="../media/image49.png" /><Relationship Id="rId15" Type="http://schemas.openxmlformats.org/officeDocument/2006/relationships/image" Target="../media/image50.png" /><Relationship Id="rId16" Type="http://schemas.openxmlformats.org/officeDocument/2006/relationships/image" Target="../media/image51.png" /><Relationship Id="rId2" Type="http://schemas.openxmlformats.org/officeDocument/2006/relationships/image" Target="../media/image36.png" /><Relationship Id="rId3" Type="http://schemas.openxmlformats.org/officeDocument/2006/relationships/image" Target="../media/image40.png" /><Relationship Id="rId4" Type="http://schemas.openxmlformats.org/officeDocument/2006/relationships/image" Target="../media/image41.png" /><Relationship Id="rId5" Type="http://schemas.openxmlformats.org/officeDocument/2006/relationships/image" Target="../media/image37.png" /><Relationship Id="rId6" Type="http://schemas.openxmlformats.org/officeDocument/2006/relationships/image" Target="../media/image42.png" /><Relationship Id="rId7" Type="http://schemas.openxmlformats.org/officeDocument/2006/relationships/image" Target="../media/image35.png" /><Relationship Id="rId8" Type="http://schemas.openxmlformats.org/officeDocument/2006/relationships/image" Target="../media/image43.png" /><Relationship Id="rId9" Type="http://schemas.openxmlformats.org/officeDocument/2006/relationships/image" Target="../media/image4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59.png" /><Relationship Id="rId11" Type="http://schemas.openxmlformats.org/officeDocument/2006/relationships/image" Target="../media/image60.png" /><Relationship Id="rId12" Type="http://schemas.openxmlformats.org/officeDocument/2006/relationships/image" Target="../media/image61.png" /><Relationship Id="rId13" Type="http://schemas.openxmlformats.org/officeDocument/2006/relationships/image" Target="../media/image62.jpeg" /><Relationship Id="rId14" Type="http://schemas.openxmlformats.org/officeDocument/2006/relationships/image" Target="../media/image63.png" /><Relationship Id="rId15" Type="http://schemas.openxmlformats.org/officeDocument/2006/relationships/image" Target="../media/image64.png" /><Relationship Id="rId16" Type="http://schemas.openxmlformats.org/officeDocument/2006/relationships/image" Target="../media/image65.png" /><Relationship Id="rId2" Type="http://schemas.openxmlformats.org/officeDocument/2006/relationships/image" Target="../media/image52.jpeg" /><Relationship Id="rId3" Type="http://schemas.openxmlformats.org/officeDocument/2006/relationships/image" Target="../media/image49.png" /><Relationship Id="rId4" Type="http://schemas.openxmlformats.org/officeDocument/2006/relationships/image" Target="../media/image53.png" /><Relationship Id="rId5" Type="http://schemas.openxmlformats.org/officeDocument/2006/relationships/image" Target="../media/image54.png" /><Relationship Id="rId6" Type="http://schemas.openxmlformats.org/officeDocument/2006/relationships/image" Target="../media/image55.png" /><Relationship Id="rId7" Type="http://schemas.openxmlformats.org/officeDocument/2006/relationships/image" Target="../media/image56.png" /><Relationship Id="rId8" Type="http://schemas.openxmlformats.org/officeDocument/2006/relationships/image" Target="../media/image57.png" /><Relationship Id="rId9" Type="http://schemas.openxmlformats.org/officeDocument/2006/relationships/image" Target="../media/image5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66.png" /><Relationship Id="rId3" Type="http://schemas.openxmlformats.org/officeDocument/2006/relationships/image" Target="../media/image60.png" /><Relationship Id="rId4" Type="http://schemas.openxmlformats.org/officeDocument/2006/relationships/image" Target="../media/image67.png" /><Relationship Id="rId5" Type="http://schemas.openxmlformats.org/officeDocument/2006/relationships/image" Target="../media/image68.png" /><Relationship Id="rId6" Type="http://schemas.openxmlformats.org/officeDocument/2006/relationships/image" Target="../media/image69.png" /><Relationship Id="rId7" Type="http://schemas.openxmlformats.org/officeDocument/2006/relationships/image" Target="../media/image70.png" /><Relationship Id="rId8" Type="http://schemas.openxmlformats.org/officeDocument/2006/relationships/image" Target="../media/image71.png" /><Relationship Id="rId9" Type="http://schemas.openxmlformats.org/officeDocument/2006/relationships/image" Target="../media/image7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3.jpeg" /><Relationship Id="rId3" Type="http://schemas.openxmlformats.org/officeDocument/2006/relationships/image" Target="../media/image74.png" /><Relationship Id="rId4" Type="http://schemas.openxmlformats.org/officeDocument/2006/relationships/image" Target="../media/image75.png" /><Relationship Id="rId5" Type="http://schemas.openxmlformats.org/officeDocument/2006/relationships/image" Target="../media/image76.png" /><Relationship Id="rId6" Type="http://schemas.openxmlformats.org/officeDocument/2006/relationships/image" Target="../media/image77.png" /><Relationship Id="rId7" Type="http://schemas.openxmlformats.org/officeDocument/2006/relationships/image" Target="../media/image7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79.jpeg" /><Relationship Id="rId3" Type="http://schemas.openxmlformats.org/officeDocument/2006/relationships/image" Target="../media/image80.jpeg" /><Relationship Id="rId4" Type="http://schemas.openxmlformats.org/officeDocument/2006/relationships/image" Target="../media/image81.jpeg" /><Relationship Id="rId5" Type="http://schemas.openxmlformats.org/officeDocument/2006/relationships/image" Target="../media/image55.png" /><Relationship Id="rId6" Type="http://schemas.openxmlformats.org/officeDocument/2006/relationships/image" Target="../media/image82.png" /><Relationship Id="rId7" Type="http://schemas.openxmlformats.org/officeDocument/2006/relationships/image" Target="../media/image83.png" /><Relationship Id="rId8" Type="http://schemas.openxmlformats.org/officeDocument/2006/relationships/image" Target="../media/image8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85.jpeg" /><Relationship Id="rId3" Type="http://schemas.openxmlformats.org/officeDocument/2006/relationships/image" Target="../media/image86.png" /><Relationship Id="rId4" Type="http://schemas.openxmlformats.org/officeDocument/2006/relationships/image" Target="../media/image87.png" /><Relationship Id="rId5" Type="http://schemas.openxmlformats.org/officeDocument/2006/relationships/image" Target="../media/image88.png" /><Relationship Id="rId6" Type="http://schemas.openxmlformats.org/officeDocument/2006/relationships/image" Target="../media/image89.jpeg" /><Relationship Id="rId7" Type="http://schemas.openxmlformats.org/officeDocument/2006/relationships/image" Target="../media/image90.png" /><Relationship Id="rId8" Type="http://schemas.openxmlformats.org/officeDocument/2006/relationships/image" Target="../media/image9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00.png" /><Relationship Id="rId11" Type="http://schemas.openxmlformats.org/officeDocument/2006/relationships/image" Target="../media/image101.png" /><Relationship Id="rId12" Type="http://schemas.openxmlformats.org/officeDocument/2006/relationships/image" Target="../media/image102.jpeg" /><Relationship Id="rId2" Type="http://schemas.openxmlformats.org/officeDocument/2006/relationships/image" Target="../media/image92.png" /><Relationship Id="rId3" Type="http://schemas.openxmlformats.org/officeDocument/2006/relationships/image" Target="../media/image93.png" /><Relationship Id="rId4" Type="http://schemas.openxmlformats.org/officeDocument/2006/relationships/image" Target="../media/image94.png" /><Relationship Id="rId5" Type="http://schemas.openxmlformats.org/officeDocument/2006/relationships/image" Target="../media/image95.png" /><Relationship Id="rId6" Type="http://schemas.openxmlformats.org/officeDocument/2006/relationships/image" Target="../media/image96.png" /><Relationship Id="rId7" Type="http://schemas.openxmlformats.org/officeDocument/2006/relationships/image" Target="../media/image97.png" /><Relationship Id="rId8" Type="http://schemas.openxmlformats.org/officeDocument/2006/relationships/image" Target="../media/image98.png" /><Relationship Id="rId9" Type="http://schemas.openxmlformats.org/officeDocument/2006/relationships/image" Target="../media/image9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09.png" /><Relationship Id="rId11" Type="http://schemas.openxmlformats.org/officeDocument/2006/relationships/image" Target="../media/image110.png" /><Relationship Id="rId2" Type="http://schemas.openxmlformats.org/officeDocument/2006/relationships/image" Target="../media/image55.png" /><Relationship Id="rId3" Type="http://schemas.openxmlformats.org/officeDocument/2006/relationships/image" Target="../media/image103.png" /><Relationship Id="rId4" Type="http://schemas.openxmlformats.org/officeDocument/2006/relationships/image" Target="../media/image104.png" /><Relationship Id="rId5" Type="http://schemas.openxmlformats.org/officeDocument/2006/relationships/image" Target="../media/image99.png" /><Relationship Id="rId6" Type="http://schemas.openxmlformats.org/officeDocument/2006/relationships/image" Target="../media/image105.png" /><Relationship Id="rId7" Type="http://schemas.openxmlformats.org/officeDocument/2006/relationships/image" Target="../media/image106.png" /><Relationship Id="rId8" Type="http://schemas.openxmlformats.org/officeDocument/2006/relationships/image" Target="../media/image107.png" /><Relationship Id="rId9" Type="http://schemas.openxmlformats.org/officeDocument/2006/relationships/image" Target="../media/image10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11.png" /><Relationship Id="rId3" Type="http://schemas.openxmlformats.org/officeDocument/2006/relationships/image" Target="../media/image112.png" /><Relationship Id="rId4" Type="http://schemas.openxmlformats.org/officeDocument/2006/relationships/image" Target="../media/image113.png" /><Relationship Id="rId5" Type="http://schemas.openxmlformats.org/officeDocument/2006/relationships/image" Target="../media/image114.jpeg" /><Relationship Id="rId6" Type="http://schemas.openxmlformats.org/officeDocument/2006/relationships/image" Target="../media/image115.png" /><Relationship Id="rId7" Type="http://schemas.openxmlformats.org/officeDocument/2006/relationships/image" Target="../media/image116.png" /><Relationship Id="rId8" Type="http://schemas.openxmlformats.org/officeDocument/2006/relationships/image" Target="../media/image1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4002314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323557" y="1846767"/>
            <a:ext cx="152109" cy="11454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873808" y="1751039"/>
            <a:ext cx="95504" cy="31401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2684489" y="2243007"/>
            <a:ext cx="152109" cy="11454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5790488" y="2147279"/>
            <a:ext cx="95503" cy="31401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2183121" y="2543519"/>
            <a:ext cx="809276" cy="314018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1262597" y="3035487"/>
            <a:ext cx="152109" cy="114540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3"/>
          <a:stretch>
            <a:fillRect/>
          </a:stretch>
        </p:blipFill>
        <p:spPr>
          <a:xfrm>
            <a:off x="1812848" y="2939759"/>
            <a:ext cx="95504" cy="314018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706627" y="872068"/>
            <a:ext cx="6416040" cy="2664460"/>
          </a:xfrm>
          <a:prstGeom prst="rect">
            <a:avLst/>
          </a:prstGeom>
        </p:spPr>
        <p:txBody>
          <a:bodyPr vert="horz" wrap="square" lIns="0" tIns="130175" rIns="0" bIns="0" rtlCol="0">
            <a:spAutoFit/>
          </a:bodyPr>
          <a:lstStyle/>
          <a:p>
            <a:pPr marL="1824355">
              <a:lnSpc>
                <a:spcPct val="100000"/>
              </a:lnSpc>
              <a:spcBef>
                <a:spcPts val="1025"/>
              </a:spcBef>
            </a:pPr>
            <a:r>
              <a:rPr sz="1400" b="1" spc="-10">
                <a:latin typeface="黑体"/>
                <a:cs typeface="黑体"/>
              </a:rPr>
              <a:t>四川省成</a:t>
            </a:r>
            <a:r>
              <a:rPr sz="1400" b="1" spc="5">
                <a:latin typeface="黑体"/>
                <a:cs typeface="黑体"/>
              </a:rPr>
              <a:t>都</a:t>
            </a:r>
            <a:r>
              <a:rPr sz="1400" b="1" spc="-5">
                <a:latin typeface="黑体"/>
                <a:cs typeface="黑体"/>
              </a:rPr>
              <a:t>市</a:t>
            </a:r>
            <a:r>
              <a:rPr sz="1400" b="1" spc="-365">
                <a:latin typeface="黑体"/>
                <a:cs typeface="黑体"/>
              </a:rPr>
              <a:t> </a:t>
            </a:r>
            <a:r>
              <a:rPr sz="1400" b="1">
                <a:latin typeface="黑体"/>
                <a:cs typeface="黑体"/>
              </a:rPr>
              <a:t>2023</a:t>
            </a:r>
            <a:r>
              <a:rPr sz="1400" b="1" spc="-365">
                <a:latin typeface="黑体"/>
                <a:cs typeface="黑体"/>
              </a:rPr>
              <a:t> </a:t>
            </a:r>
            <a:r>
              <a:rPr sz="1400" b="1" spc="-10">
                <a:latin typeface="黑体"/>
                <a:cs typeface="黑体"/>
              </a:rPr>
              <a:t>年中考数</a:t>
            </a:r>
            <a:r>
              <a:rPr sz="1400" b="1" spc="5">
                <a:latin typeface="黑体"/>
                <a:cs typeface="黑体"/>
              </a:rPr>
              <a:t>学</a:t>
            </a:r>
            <a:r>
              <a:rPr sz="1400" b="1" spc="-10">
                <a:latin typeface="黑体"/>
                <a:cs typeface="黑体"/>
              </a:rPr>
              <a:t>试</a:t>
            </a:r>
            <a:r>
              <a:rPr sz="1400" b="1" spc="-5">
                <a:latin typeface="黑体"/>
                <a:cs typeface="黑体"/>
              </a:rPr>
              <a:t>卷</a:t>
            </a:r>
            <a:endParaRPr sz="1400">
              <a:latin typeface="黑体"/>
              <a:cs typeface="黑体"/>
            </a:endParaRPr>
          </a:p>
          <a:p>
            <a:pPr marL="12700" marR="5080">
              <a:lnSpc>
                <a:spcPct val="108300"/>
              </a:lnSpc>
              <a:spcBef>
                <a:spcPts val="670"/>
              </a:spcBef>
            </a:pPr>
            <a:r>
              <a:rPr sz="1200" b="1" spc="5">
                <a:latin typeface="黑体"/>
                <a:cs typeface="黑体"/>
              </a:rPr>
              <a:t>一、选择题（</a:t>
            </a:r>
            <a:r>
              <a:rPr sz="1200" b="1" spc="15">
                <a:latin typeface="黑体"/>
                <a:cs typeface="黑体"/>
              </a:rPr>
              <a:t>本</a:t>
            </a:r>
            <a:r>
              <a:rPr sz="1200" b="1" spc="5">
                <a:latin typeface="黑体"/>
                <a:cs typeface="黑体"/>
              </a:rPr>
              <a:t>大题</a:t>
            </a:r>
            <a:r>
              <a:rPr sz="1200" b="1" spc="-5">
                <a:latin typeface="黑体"/>
                <a:cs typeface="黑体"/>
              </a:rPr>
              <a:t>共</a:t>
            </a:r>
            <a:r>
              <a:rPr sz="1200" b="1" spc="-310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8</a:t>
            </a:r>
            <a:r>
              <a:rPr sz="1200" b="1" spc="-310">
                <a:latin typeface="黑体"/>
                <a:cs typeface="黑体"/>
              </a:rPr>
              <a:t> </a:t>
            </a:r>
            <a:r>
              <a:rPr sz="1200" b="1" spc="5">
                <a:latin typeface="黑体"/>
                <a:cs typeface="黑体"/>
              </a:rPr>
              <a:t>个小题，每小</a:t>
            </a:r>
            <a:r>
              <a:rPr sz="1200" b="1" spc="-5">
                <a:latin typeface="黑体"/>
                <a:cs typeface="黑体"/>
              </a:rPr>
              <a:t>题</a:t>
            </a:r>
            <a:r>
              <a:rPr sz="1200" b="1" spc="-300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4</a:t>
            </a:r>
            <a:r>
              <a:rPr sz="1200" b="1" spc="-310">
                <a:latin typeface="黑体"/>
                <a:cs typeface="黑体"/>
              </a:rPr>
              <a:t> </a:t>
            </a:r>
            <a:r>
              <a:rPr sz="1200" b="1" spc="5">
                <a:latin typeface="黑体"/>
                <a:cs typeface="黑体"/>
              </a:rPr>
              <a:t>分，</a:t>
            </a:r>
            <a:r>
              <a:rPr sz="1200" b="1" spc="-5">
                <a:latin typeface="黑体"/>
                <a:cs typeface="黑体"/>
              </a:rPr>
              <a:t>共</a:t>
            </a:r>
            <a:r>
              <a:rPr sz="1200" b="1" spc="-305">
                <a:latin typeface="黑体"/>
                <a:cs typeface="黑体"/>
              </a:rPr>
              <a:t> </a:t>
            </a:r>
            <a:r>
              <a:rPr sz="1200" b="1">
                <a:latin typeface="黑体"/>
                <a:cs typeface="黑体"/>
              </a:rPr>
              <a:t>32</a:t>
            </a:r>
            <a:r>
              <a:rPr sz="1200" b="1" spc="-320">
                <a:latin typeface="黑体"/>
                <a:cs typeface="黑体"/>
              </a:rPr>
              <a:t> </a:t>
            </a:r>
            <a:r>
              <a:rPr sz="1200" b="1" spc="5">
                <a:latin typeface="黑体"/>
                <a:cs typeface="黑体"/>
              </a:rPr>
              <a:t>分，每小题均</a:t>
            </a:r>
            <a:r>
              <a:rPr sz="1200" b="1" spc="15">
                <a:latin typeface="黑体"/>
                <a:cs typeface="黑体"/>
              </a:rPr>
              <a:t>有</a:t>
            </a:r>
            <a:r>
              <a:rPr sz="1200" b="1" spc="5">
                <a:latin typeface="黑体"/>
                <a:cs typeface="黑体"/>
              </a:rPr>
              <a:t>四个选项，其中只有一</a:t>
            </a:r>
            <a:r>
              <a:rPr sz="1200" b="1" spc="-5">
                <a:latin typeface="黑体"/>
                <a:cs typeface="黑体"/>
              </a:rPr>
              <a:t>项 符</a:t>
            </a:r>
            <a:r>
              <a:rPr sz="1200" b="1" spc="5">
                <a:latin typeface="黑体"/>
                <a:cs typeface="黑体"/>
              </a:rPr>
              <a:t>合</a:t>
            </a:r>
            <a:r>
              <a:rPr sz="1200" b="1" spc="-5">
                <a:latin typeface="黑体"/>
                <a:cs typeface="黑体"/>
              </a:rPr>
              <a:t>题</a:t>
            </a:r>
            <a:r>
              <a:rPr sz="1200" b="1" spc="5">
                <a:latin typeface="黑体"/>
                <a:cs typeface="黑体"/>
              </a:rPr>
              <a:t>目</a:t>
            </a:r>
            <a:r>
              <a:rPr sz="1200" b="1" spc="-5">
                <a:latin typeface="黑体"/>
                <a:cs typeface="黑体"/>
              </a:rPr>
              <a:t>要求）</a:t>
            </a:r>
            <a:endParaRPr sz="1200">
              <a:latin typeface="黑体"/>
              <a:cs typeface="黑体"/>
            </a:endParaRPr>
          </a:p>
          <a:p>
            <a:pPr marL="12700">
              <a:lnSpc>
                <a:spcPct val="100000"/>
              </a:lnSpc>
              <a:spcBef>
                <a:spcPts val="960"/>
              </a:spcBef>
              <a:tabLst>
                <a:tab pos="796925"/>
                <a:tab pos="1289685"/>
                <a:tab pos="3105785"/>
              </a:tabLst>
            </a:pPr>
            <a:r>
              <a:rPr sz="1575" spc="-7" baseline="2645">
                <a:latin typeface="Calibri"/>
                <a:cs typeface="Calibri"/>
              </a:rPr>
              <a:t>1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 spc="5">
                <a:latin typeface="宋体"/>
                <a:cs typeface="宋体"/>
              </a:rPr>
              <a:t>在</a:t>
            </a:r>
            <a:r>
              <a:rPr sz="1100" spc="-27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3</a:t>
            </a:r>
            <a:r>
              <a:rPr sz="1100">
                <a:latin typeface="宋体"/>
                <a:cs typeface="宋体"/>
              </a:rPr>
              <a:t>，	，</a:t>
            </a:r>
            <a:r>
              <a:rPr sz="1100">
                <a:latin typeface="Times New Roman"/>
                <a:cs typeface="Times New Roman"/>
              </a:rPr>
              <a:t>0</a:t>
            </a:r>
            <a:r>
              <a:rPr sz="1100">
                <a:latin typeface="宋体"/>
                <a:cs typeface="宋体"/>
              </a:rPr>
              <a:t>，	四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数中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最大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数是</a:t>
            </a:r>
            <a:r>
              <a:rPr sz="1100" spc="5">
                <a:latin typeface="宋体"/>
                <a:cs typeface="宋体"/>
              </a:rPr>
              <a:t>（	）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00">
              <a:latin typeface="宋体"/>
              <a:cs typeface="宋体"/>
            </a:endParaRPr>
          </a:p>
          <a:p>
            <a:pPr marL="195580">
              <a:lnSpc>
                <a:spcPct val="100000"/>
              </a:lnSpc>
              <a:tabLst>
                <a:tab pos="1726564"/>
                <a:tab pos="3275329"/>
                <a:tab pos="4823460"/>
              </a:tabLst>
            </a:pP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3	</a:t>
            </a:r>
            <a:r>
              <a:rPr sz="1100" spc="-10">
                <a:latin typeface="Times New Roman"/>
                <a:cs typeface="Times New Roman"/>
              </a:rPr>
              <a:t>B</a:t>
            </a:r>
            <a:r>
              <a:rPr sz="1100" spc="-10">
                <a:latin typeface="宋体"/>
                <a:cs typeface="宋体"/>
              </a:rPr>
              <a:t>．	</a:t>
            </a:r>
            <a:r>
              <a:rPr sz="1100" spc="-5">
                <a:latin typeface="Times New Roman"/>
                <a:cs typeface="Times New Roman"/>
              </a:rPr>
              <a:t>C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0	D</a:t>
            </a:r>
            <a:r>
              <a:rPr sz="1100" spc="-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2343785"/>
              </a:tabLst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：∵	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 marR="3535679">
              <a:lnSpc>
                <a:spcPct val="207300"/>
              </a:lnSpc>
              <a:spcBef>
                <a:spcPts val="384"/>
              </a:spcBef>
              <a:tabLst>
                <a:tab pos="735965"/>
                <a:tab pos="1228725"/>
              </a:tabLst>
            </a:pPr>
            <a:r>
              <a:rPr sz="1100">
                <a:latin typeface="宋体"/>
                <a:cs typeface="宋体"/>
              </a:rPr>
              <a:t>∴</a:t>
            </a:r>
            <a:r>
              <a:rPr sz="1100" spc="5">
                <a:latin typeface="宋体"/>
                <a:cs typeface="宋体"/>
              </a:rPr>
              <a:t>在</a:t>
            </a:r>
            <a:r>
              <a:rPr sz="1100" spc="-27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3</a:t>
            </a:r>
            <a:r>
              <a:rPr sz="1100">
                <a:latin typeface="宋体"/>
                <a:cs typeface="宋体"/>
              </a:rPr>
              <a:t>，	，</a:t>
            </a:r>
            <a:r>
              <a:rPr sz="1100">
                <a:latin typeface="Times New Roman"/>
                <a:cs typeface="Times New Roman"/>
              </a:rPr>
              <a:t>0</a:t>
            </a:r>
            <a:r>
              <a:rPr sz="1100">
                <a:latin typeface="宋体"/>
                <a:cs typeface="宋体"/>
              </a:rPr>
              <a:t>，	四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数中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最大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数</a:t>
            </a:r>
            <a:r>
              <a:rPr sz="1100" spc="5">
                <a:latin typeface="宋体"/>
                <a:cs typeface="宋体"/>
              </a:rPr>
              <a:t>是</a:t>
            </a:r>
            <a:r>
              <a:rPr sz="1100" spc="-36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3</a:t>
            </a:r>
            <a:r>
              <a:rPr sz="1100">
                <a:latin typeface="宋体"/>
                <a:cs typeface="宋体"/>
              </a:rPr>
              <a:t>，  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A.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1160525" y="4908369"/>
            <a:ext cx="352425" cy="133096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2684526" y="4908369"/>
            <a:ext cx="352425" cy="133096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7"/>
          <a:stretch>
            <a:fillRect/>
          </a:stretch>
        </p:blipFill>
        <p:spPr>
          <a:xfrm>
            <a:off x="4232909" y="4908369"/>
            <a:ext cx="390525" cy="133096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5790454" y="4908369"/>
            <a:ext cx="390857" cy="133096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605027" y="3936479"/>
            <a:ext cx="6544309" cy="1779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24815" indent="-311150">
              <a:lnSpc>
                <a:spcPct val="100000"/>
              </a:lnSpc>
              <a:spcBef>
                <a:spcPts val="105"/>
              </a:spcBef>
              <a:buSzPct val="95454"/>
              <a:buFont typeface="Calibri"/>
              <a:buAutoNum type="arabicPeriod" startAt="2"/>
              <a:tabLst>
                <a:tab pos="425450"/>
              </a:tabLst>
            </a:pPr>
            <a:r>
              <a:rPr sz="1100" spc="-5">
                <a:latin typeface="Times New Roman"/>
                <a:cs typeface="Times New Roman"/>
              </a:rPr>
              <a:t>2023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年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5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月</a:t>
            </a:r>
            <a:r>
              <a:rPr sz="1100" spc="-30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17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日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10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时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49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分</a:t>
            </a:r>
            <a:r>
              <a:rPr sz="1100" spc="-25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我</a:t>
            </a:r>
            <a:r>
              <a:rPr sz="1100" spc="-10">
                <a:latin typeface="宋体"/>
                <a:cs typeface="宋体"/>
              </a:rPr>
              <a:t>国</a:t>
            </a:r>
            <a:r>
              <a:rPr sz="1100">
                <a:latin typeface="宋体"/>
                <a:cs typeface="宋体"/>
              </a:rPr>
              <a:t>在西</a:t>
            </a:r>
            <a:r>
              <a:rPr sz="1100" spc="-10">
                <a:latin typeface="宋体"/>
                <a:cs typeface="宋体"/>
              </a:rPr>
              <a:t>昌</a:t>
            </a:r>
            <a:r>
              <a:rPr sz="1100">
                <a:latin typeface="宋体"/>
                <a:cs typeface="宋体"/>
              </a:rPr>
              <a:t>卫星</a:t>
            </a:r>
            <a:r>
              <a:rPr sz="1100" spc="-10">
                <a:latin typeface="宋体"/>
                <a:cs typeface="宋体"/>
              </a:rPr>
              <a:t>发</a:t>
            </a:r>
            <a:r>
              <a:rPr sz="1100">
                <a:latin typeface="宋体"/>
                <a:cs typeface="宋体"/>
              </a:rPr>
              <a:t>射中</a:t>
            </a:r>
            <a:r>
              <a:rPr sz="1100" spc="-10">
                <a:latin typeface="宋体"/>
                <a:cs typeface="宋体"/>
              </a:rPr>
              <a:t>心</a:t>
            </a:r>
            <a:r>
              <a:rPr sz="1100">
                <a:latin typeface="宋体"/>
                <a:cs typeface="宋体"/>
              </a:rPr>
              <a:t>成功</a:t>
            </a:r>
            <a:r>
              <a:rPr sz="1100" spc="-10">
                <a:latin typeface="宋体"/>
                <a:cs typeface="宋体"/>
              </a:rPr>
              <a:t>发</a:t>
            </a:r>
            <a:r>
              <a:rPr sz="1100">
                <a:latin typeface="宋体"/>
                <a:cs typeface="宋体"/>
              </a:rPr>
              <a:t>射第</a:t>
            </a:r>
            <a:r>
              <a:rPr sz="1100" spc="-10">
                <a:latin typeface="宋体"/>
                <a:cs typeface="宋体"/>
              </a:rPr>
              <a:t>五</a:t>
            </a:r>
            <a:r>
              <a:rPr sz="1100">
                <a:latin typeface="宋体"/>
                <a:cs typeface="宋体"/>
              </a:rPr>
              <a:t>十六</a:t>
            </a:r>
            <a:r>
              <a:rPr sz="1100" spc="-10">
                <a:latin typeface="宋体"/>
                <a:cs typeface="宋体"/>
              </a:rPr>
              <a:t>颗</a:t>
            </a:r>
            <a:r>
              <a:rPr sz="1100">
                <a:latin typeface="宋体"/>
                <a:cs typeface="宋体"/>
              </a:rPr>
              <a:t>北斗</a:t>
            </a:r>
            <a:r>
              <a:rPr sz="1100" spc="-10">
                <a:latin typeface="宋体"/>
                <a:cs typeface="宋体"/>
              </a:rPr>
              <a:t>导</a:t>
            </a:r>
            <a:r>
              <a:rPr sz="1100">
                <a:latin typeface="宋体"/>
                <a:cs typeface="宋体"/>
              </a:rPr>
              <a:t>航卫</a:t>
            </a:r>
            <a:r>
              <a:rPr sz="1100" spc="-10">
                <a:latin typeface="宋体"/>
                <a:cs typeface="宋体"/>
              </a:rPr>
              <a:t>星</a:t>
            </a:r>
            <a:r>
              <a:rPr sz="1100">
                <a:latin typeface="宋体"/>
                <a:cs typeface="宋体"/>
              </a:rPr>
              <a:t>北斗</a:t>
            </a:r>
            <a:r>
              <a:rPr sz="1100" spc="-10">
                <a:latin typeface="宋体"/>
                <a:cs typeface="宋体"/>
              </a:rPr>
              <a:t>系</a:t>
            </a:r>
            <a:r>
              <a:rPr sz="1100" spc="5">
                <a:latin typeface="宋体"/>
                <a:cs typeface="宋体"/>
              </a:rPr>
              <a:t>统</a:t>
            </a:r>
            <a:endParaRPr sz="1100">
              <a:latin typeface="宋体"/>
              <a:cs typeface="宋体"/>
            </a:endParaRPr>
          </a:p>
          <a:p>
            <a:pPr marL="1143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作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>
                <a:latin typeface="宋体"/>
                <a:cs typeface="宋体"/>
              </a:rPr>
              <a:t>国家</a:t>
            </a:r>
            <a:r>
              <a:rPr sz="1100" spc="-10">
                <a:latin typeface="宋体"/>
                <a:cs typeface="宋体"/>
              </a:rPr>
              <a:t>重</a:t>
            </a:r>
            <a:r>
              <a:rPr sz="1100">
                <a:latin typeface="宋体"/>
                <a:cs typeface="宋体"/>
              </a:rPr>
              <a:t>要基</a:t>
            </a:r>
            <a:r>
              <a:rPr sz="1100" spc="-10">
                <a:latin typeface="宋体"/>
                <a:cs typeface="宋体"/>
              </a:rPr>
              <a:t>础</a:t>
            </a:r>
            <a:r>
              <a:rPr sz="1100">
                <a:latin typeface="宋体"/>
                <a:cs typeface="宋体"/>
              </a:rPr>
              <a:t>设施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深刻</a:t>
            </a:r>
            <a:r>
              <a:rPr sz="1100" spc="-10">
                <a:latin typeface="宋体"/>
                <a:cs typeface="宋体"/>
              </a:rPr>
              <a:t>改</a:t>
            </a:r>
            <a:r>
              <a:rPr sz="1100">
                <a:latin typeface="宋体"/>
                <a:cs typeface="宋体"/>
              </a:rPr>
              <a:t>变着</a:t>
            </a:r>
            <a:r>
              <a:rPr sz="1100" spc="-10">
                <a:latin typeface="宋体"/>
                <a:cs typeface="宋体"/>
              </a:rPr>
              <a:t>人</a:t>
            </a:r>
            <a:r>
              <a:rPr sz="1100">
                <a:latin typeface="宋体"/>
                <a:cs typeface="宋体"/>
              </a:rPr>
              <a:t>们的</a:t>
            </a:r>
            <a:r>
              <a:rPr sz="1100" spc="-10">
                <a:latin typeface="宋体"/>
                <a:cs typeface="宋体"/>
              </a:rPr>
              <a:t>生</a:t>
            </a:r>
            <a:r>
              <a:rPr sz="1100">
                <a:latin typeface="宋体"/>
                <a:cs typeface="宋体"/>
              </a:rPr>
              <a:t>产生</a:t>
            </a:r>
            <a:r>
              <a:rPr sz="1100" spc="-10">
                <a:latin typeface="宋体"/>
                <a:cs typeface="宋体"/>
              </a:rPr>
              <a:t>活</a:t>
            </a:r>
            <a:r>
              <a:rPr sz="1100">
                <a:latin typeface="宋体"/>
                <a:cs typeface="宋体"/>
              </a:rPr>
              <a:t>方式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目</a:t>
            </a:r>
            <a:r>
              <a:rPr sz="1100" spc="-10">
                <a:latin typeface="宋体"/>
                <a:cs typeface="宋体"/>
              </a:rPr>
              <a:t>前</a:t>
            </a:r>
            <a:r>
              <a:rPr sz="1100">
                <a:latin typeface="宋体"/>
                <a:cs typeface="宋体"/>
              </a:rPr>
              <a:t>，某</a:t>
            </a:r>
            <a:r>
              <a:rPr sz="1100" spc="-10">
                <a:latin typeface="宋体"/>
                <a:cs typeface="宋体"/>
              </a:rPr>
              <a:t>地</a:t>
            </a:r>
            <a:r>
              <a:rPr sz="1100">
                <a:latin typeface="宋体"/>
                <a:cs typeface="宋体"/>
              </a:rPr>
              <a:t>图软</a:t>
            </a:r>
            <a:r>
              <a:rPr sz="1100" spc="-10">
                <a:latin typeface="宋体"/>
                <a:cs typeface="宋体"/>
              </a:rPr>
              <a:t>件</a:t>
            </a:r>
            <a:r>
              <a:rPr sz="1100">
                <a:latin typeface="宋体"/>
                <a:cs typeface="宋体"/>
              </a:rPr>
              <a:t>调用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北斗</a:t>
            </a:r>
            <a:r>
              <a:rPr sz="1100" spc="-10">
                <a:latin typeface="宋体"/>
                <a:cs typeface="宋体"/>
              </a:rPr>
              <a:t>卫</a:t>
            </a:r>
            <a:r>
              <a:rPr sz="1100">
                <a:latin typeface="宋体"/>
                <a:cs typeface="宋体"/>
              </a:rPr>
              <a:t>星日</a:t>
            </a:r>
            <a:r>
              <a:rPr sz="1100" spc="-10">
                <a:latin typeface="宋体"/>
                <a:cs typeface="宋体"/>
              </a:rPr>
              <a:t>定</a:t>
            </a:r>
            <a:r>
              <a:rPr sz="1100">
                <a:latin typeface="宋体"/>
                <a:cs typeface="宋体"/>
              </a:rPr>
              <a:t>位量</a:t>
            </a:r>
            <a:r>
              <a:rPr sz="1100" spc="5">
                <a:latin typeface="宋体"/>
                <a:cs typeface="宋体"/>
              </a:rPr>
              <a:t>超</a:t>
            </a:r>
            <a:endParaRPr sz="1100">
              <a:latin typeface="宋体"/>
              <a:cs typeface="宋体"/>
            </a:endParaRPr>
          </a:p>
          <a:p>
            <a:pPr marL="114300">
              <a:lnSpc>
                <a:spcPct val="100000"/>
              </a:lnSpc>
              <a:spcBef>
                <a:spcPts val="1020"/>
              </a:spcBef>
              <a:tabLst>
                <a:tab pos="3328035"/>
              </a:tabLst>
            </a:pPr>
            <a:r>
              <a:rPr sz="1100" spc="-5">
                <a:latin typeface="Times New Roman"/>
                <a:cs typeface="Times New Roman"/>
              </a:rPr>
              <a:t>3000</a:t>
            </a:r>
            <a:r>
              <a:rPr sz="1100" spc="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亿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将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 spc="5">
                <a:latin typeface="宋体"/>
                <a:cs typeface="宋体"/>
              </a:rPr>
              <a:t>据</a:t>
            </a:r>
            <a:r>
              <a:rPr sz="1100" spc="-27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3000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亿</a:t>
            </a:r>
            <a:r>
              <a:rPr sz="1100" spc="-10">
                <a:latin typeface="宋体"/>
                <a:cs typeface="宋体"/>
              </a:rPr>
              <a:t>用</a:t>
            </a:r>
            <a:r>
              <a:rPr sz="1100">
                <a:latin typeface="宋体"/>
                <a:cs typeface="宋体"/>
              </a:rPr>
              <a:t>科学</a:t>
            </a:r>
            <a:r>
              <a:rPr sz="1100" spc="-10">
                <a:latin typeface="宋体"/>
                <a:cs typeface="宋体"/>
              </a:rPr>
              <a:t>记</a:t>
            </a:r>
            <a:r>
              <a:rPr sz="1100">
                <a:latin typeface="宋体"/>
                <a:cs typeface="宋体"/>
              </a:rPr>
              <a:t>数法</a:t>
            </a:r>
            <a:r>
              <a:rPr sz="1100" spc="-10">
                <a:latin typeface="宋体"/>
                <a:cs typeface="宋体"/>
              </a:rPr>
              <a:t>表</a:t>
            </a:r>
            <a:r>
              <a:rPr sz="1100">
                <a:latin typeface="宋体"/>
                <a:cs typeface="宋体"/>
              </a:rPr>
              <a:t>示为</a:t>
            </a:r>
            <a:r>
              <a:rPr sz="1100" spc="5">
                <a:latin typeface="宋体"/>
                <a:cs typeface="宋体"/>
              </a:rPr>
              <a:t>（	）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828800" lvl="1" indent="-1531620">
              <a:lnSpc>
                <a:spcPct val="100000"/>
              </a:lnSpc>
              <a:buAutoNum type="alphaUcPeriod"/>
              <a:tabLst>
                <a:tab pos="1828164"/>
                <a:tab pos="1828800"/>
                <a:tab pos="3376929"/>
                <a:tab pos="4925060"/>
              </a:tabLst>
            </a:pPr>
            <a:r>
              <a:rPr sz="1100" spc="-10">
                <a:latin typeface="Times New Roman"/>
                <a:cs typeface="Times New Roman"/>
              </a:rPr>
              <a:t>B</a:t>
            </a:r>
            <a:r>
              <a:rPr sz="1100" spc="-10">
                <a:latin typeface="宋体"/>
                <a:cs typeface="宋体"/>
              </a:rPr>
              <a:t>．	</a:t>
            </a:r>
            <a:r>
              <a:rPr sz="1100">
                <a:latin typeface="Times New Roman"/>
                <a:cs typeface="Times New Roman"/>
              </a:rPr>
              <a:t>C</a:t>
            </a:r>
            <a:r>
              <a:rPr sz="1100">
                <a:latin typeface="宋体"/>
                <a:cs typeface="宋体"/>
              </a:rPr>
              <a:t>．	</a:t>
            </a: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  <a:p>
            <a:pPr marL="184150" marR="4003040" indent="-70485">
              <a:lnSpc>
                <a:spcPct val="177300"/>
              </a:lnSpc>
              <a:spcBef>
                <a:spcPts val="400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5">
                <a:latin typeface="宋体"/>
                <a:cs typeface="宋体"/>
              </a:rPr>
              <a:t>：</a:t>
            </a:r>
            <a:r>
              <a:rPr sz="1100" spc="-4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3000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 spc="-10">
                <a:latin typeface="宋体"/>
                <a:cs typeface="宋体"/>
              </a:rPr>
              <a:t>亿</a:t>
            </a:r>
            <a:r>
              <a:rPr sz="1100" spc="-5">
                <a:latin typeface="Times New Roman"/>
                <a:cs typeface="Times New Roman"/>
              </a:rPr>
              <a:t>=3×10</a:t>
            </a:r>
            <a:r>
              <a:rPr sz="975" spc="-7" baseline="29914">
                <a:latin typeface="Times New Roman"/>
                <a:cs typeface="Times New Roman"/>
              </a:rPr>
              <a:t>11</a:t>
            </a:r>
            <a:r>
              <a:rPr sz="1100" spc="-5">
                <a:latin typeface="宋体"/>
                <a:cs typeface="宋体"/>
              </a:rPr>
              <a:t>，  </a:t>
            </a: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D.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706627" y="6115799"/>
            <a:ext cx="148399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5">
                <a:latin typeface="Calibri"/>
                <a:cs typeface="Calibri"/>
              </a:rPr>
              <a:t>3</a:t>
            </a:r>
            <a:r>
              <a:rPr sz="1050" spc="-10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下</a:t>
            </a:r>
            <a:r>
              <a:rPr sz="1100" spc="-10">
                <a:latin typeface="宋体"/>
                <a:cs typeface="宋体"/>
              </a:rPr>
              <a:t>列</a:t>
            </a:r>
            <a:r>
              <a:rPr sz="1100">
                <a:latin typeface="宋体"/>
                <a:cs typeface="宋体"/>
              </a:rPr>
              <a:t>计算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确的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 spc="5">
                <a:latin typeface="宋体"/>
                <a:cs typeface="宋体"/>
              </a:rPr>
              <a:t>（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2443988" y="611579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889508" y="6461760"/>
            <a:ext cx="26479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20">
                <a:latin typeface="Times New Roman"/>
                <a:cs typeface="Times New Roman"/>
              </a:rPr>
              <a:t>A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8" name="object 18"/>
          <p:cNvPicPr/>
          <p:nvPr/>
        </p:nvPicPr>
        <p:blipFill>
          <a:blip r:embed="rId9"/>
          <a:stretch>
            <a:fillRect/>
          </a:stretch>
        </p:blipFill>
        <p:spPr>
          <a:xfrm>
            <a:off x="1160534" y="6455243"/>
            <a:ext cx="829023" cy="20926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3969499" y="6461760"/>
            <a:ext cx="25907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Times New Roman"/>
                <a:cs typeface="Times New Roman"/>
              </a:rPr>
              <a:t>B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0" name="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4232909" y="6493328"/>
            <a:ext cx="828675" cy="133096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889508" y="6858000"/>
            <a:ext cx="25717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20">
                <a:latin typeface="Times New Roman"/>
                <a:cs typeface="Times New Roman"/>
              </a:rPr>
              <a:t>C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2" name="object 22"/>
          <p:cNvPicPr/>
          <p:nvPr/>
        </p:nvPicPr>
        <p:blipFill>
          <a:blip r:embed="rId11"/>
          <a:stretch>
            <a:fillRect/>
          </a:stretch>
        </p:blipFill>
        <p:spPr>
          <a:xfrm>
            <a:off x="1152905" y="6851484"/>
            <a:ext cx="1200150" cy="209260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3969499" y="6858000"/>
            <a:ext cx="2667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4" name="object 24"/>
          <p:cNvPicPr/>
          <p:nvPr/>
        </p:nvPicPr>
        <p:blipFill>
          <a:blip r:embed="rId12"/>
          <a:stretch>
            <a:fillRect/>
          </a:stretch>
        </p:blipFill>
        <p:spPr>
          <a:xfrm>
            <a:off x="4240534" y="6860709"/>
            <a:ext cx="1600557" cy="190782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3"/>
          <a:stretch>
            <a:fillRect/>
          </a:stretch>
        </p:blipFill>
        <p:spPr>
          <a:xfrm>
            <a:off x="2346203" y="7247724"/>
            <a:ext cx="1190977" cy="209260"/>
          </a:xfrm>
          <a:prstGeom prst="rect">
            <a:avLst/>
          </a:prstGeom>
        </p:spPr>
      </p:pic>
      <p:sp>
        <p:nvSpPr>
          <p:cNvPr id="26" name="object 26"/>
          <p:cNvSpPr txBox="1"/>
          <p:nvPr/>
        </p:nvSpPr>
        <p:spPr>
          <a:xfrm>
            <a:off x="3600703" y="7254240"/>
            <a:ext cx="8642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计</a:t>
            </a:r>
            <a:r>
              <a:rPr sz="1100">
                <a:latin typeface="宋体"/>
                <a:cs typeface="宋体"/>
              </a:rPr>
              <a:t>算错</a:t>
            </a:r>
            <a:r>
              <a:rPr sz="1100" spc="-1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7" name="object 27"/>
          <p:cNvPicPr/>
          <p:nvPr/>
        </p:nvPicPr>
        <p:blipFill>
          <a:blip r:embed="rId14"/>
          <a:stretch>
            <a:fillRect/>
          </a:stretch>
        </p:blipFill>
        <p:spPr>
          <a:xfrm>
            <a:off x="971555" y="7682048"/>
            <a:ext cx="1190977" cy="133095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1"/>
          <a:stretch>
            <a:fillRect/>
          </a:stretch>
        </p:blipFill>
        <p:spPr>
          <a:xfrm>
            <a:off x="971550" y="8040203"/>
            <a:ext cx="1200150" cy="209260"/>
          </a:xfrm>
          <a:prstGeom prst="rect">
            <a:avLst/>
          </a:prstGeom>
        </p:spPr>
      </p:pic>
      <p:sp>
        <p:nvSpPr>
          <p:cNvPr id="29" name="object 29"/>
          <p:cNvSpPr txBox="1"/>
          <p:nvPr/>
        </p:nvSpPr>
        <p:spPr>
          <a:xfrm>
            <a:off x="706627" y="7254240"/>
            <a:ext cx="2392680" cy="13830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5">
                <a:latin typeface="宋体"/>
                <a:cs typeface="宋体"/>
              </a:rPr>
              <a:t>：</a:t>
            </a:r>
            <a:r>
              <a:rPr sz="1100" spc="-8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 spc="-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531620"/>
              </a:tabLst>
            </a:pPr>
            <a:r>
              <a:rPr sz="1100" spc="-10">
                <a:latin typeface="Times New Roman"/>
                <a:cs typeface="Times New Roman"/>
              </a:rPr>
              <a:t>B</a:t>
            </a:r>
            <a:r>
              <a:rPr sz="1100" spc="5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	，</a:t>
            </a:r>
            <a:r>
              <a:rPr sz="1100" spc="-10">
                <a:latin typeface="宋体"/>
                <a:cs typeface="宋体"/>
              </a:rPr>
              <a:t>计</a:t>
            </a:r>
            <a:r>
              <a:rPr sz="1100">
                <a:latin typeface="宋体"/>
                <a:cs typeface="宋体"/>
              </a:rPr>
              <a:t>算错</a:t>
            </a:r>
            <a:r>
              <a:rPr sz="1100" spc="-1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541145"/>
              </a:tabLst>
            </a:pPr>
            <a:r>
              <a:rPr sz="1100" spc="-10">
                <a:latin typeface="Times New Roman"/>
                <a:cs typeface="Times New Roman"/>
              </a:rPr>
              <a:t>C</a:t>
            </a:r>
            <a:r>
              <a:rPr sz="1100" spc="5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	，</a:t>
            </a:r>
            <a:r>
              <a:rPr sz="1100" spc="-10">
                <a:latin typeface="宋体"/>
                <a:cs typeface="宋体"/>
              </a:rPr>
              <a:t>计</a:t>
            </a:r>
            <a:r>
              <a:rPr sz="1100">
                <a:latin typeface="宋体"/>
                <a:cs typeface="宋体"/>
              </a:rPr>
              <a:t>算正</a:t>
            </a:r>
            <a:r>
              <a:rPr sz="1100" spc="-10">
                <a:latin typeface="宋体"/>
                <a:cs typeface="宋体"/>
              </a:rPr>
              <a:t>确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0" name="object 30"/>
          <p:cNvPicPr/>
          <p:nvPr/>
        </p:nvPicPr>
        <p:blipFill>
          <a:blip r:embed="rId15"/>
          <a:stretch>
            <a:fillRect/>
          </a:stretch>
        </p:blipFill>
        <p:spPr>
          <a:xfrm>
            <a:off x="979166" y="8445669"/>
            <a:ext cx="2228491" cy="190782"/>
          </a:xfrm>
          <a:prstGeom prst="rect">
            <a:avLst/>
          </a:prstGeom>
        </p:spPr>
      </p:pic>
      <p:sp>
        <p:nvSpPr>
          <p:cNvPr id="31" name="object 31"/>
          <p:cNvSpPr txBox="1"/>
          <p:nvPr/>
        </p:nvSpPr>
        <p:spPr>
          <a:xfrm>
            <a:off x="3318764" y="8442960"/>
            <a:ext cx="8642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计</a:t>
            </a:r>
            <a:r>
              <a:rPr sz="1100">
                <a:latin typeface="宋体"/>
                <a:cs typeface="宋体"/>
              </a:rPr>
              <a:t>算错</a:t>
            </a:r>
            <a:r>
              <a:rPr sz="1100" spc="-1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706627" y="8790420"/>
            <a:ext cx="85344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案为：</a:t>
            </a:r>
            <a:r>
              <a:rPr sz="1100" spc="-10">
                <a:latin typeface="Times New Roman"/>
                <a:cs typeface="Times New Roman"/>
              </a:rPr>
              <a:t>C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06627" y="9384779"/>
            <a:ext cx="6463030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5">
                <a:latin typeface="Calibri"/>
                <a:cs typeface="Calibri"/>
              </a:rPr>
              <a:t>4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近</a:t>
            </a:r>
            <a:r>
              <a:rPr sz="1100" spc="-10">
                <a:latin typeface="宋体"/>
                <a:cs typeface="宋体"/>
              </a:rPr>
              <a:t>年</a:t>
            </a:r>
            <a:r>
              <a:rPr sz="1100">
                <a:latin typeface="宋体"/>
                <a:cs typeface="宋体"/>
              </a:rPr>
              <a:t>来，</a:t>
            </a:r>
            <a:r>
              <a:rPr sz="1100" spc="-10">
                <a:latin typeface="宋体"/>
                <a:cs typeface="宋体"/>
              </a:rPr>
              <a:t>随</a:t>
            </a:r>
            <a:r>
              <a:rPr sz="1100">
                <a:latin typeface="宋体"/>
                <a:cs typeface="宋体"/>
              </a:rPr>
              <a:t>着环</a:t>
            </a:r>
            <a:r>
              <a:rPr sz="1100" spc="-10">
                <a:latin typeface="宋体"/>
                <a:cs typeface="宋体"/>
              </a:rPr>
              <a:t>境</a:t>
            </a:r>
            <a:r>
              <a:rPr sz="1100">
                <a:latin typeface="宋体"/>
                <a:cs typeface="宋体"/>
              </a:rPr>
              <a:t>治理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不断</a:t>
            </a:r>
            <a:r>
              <a:rPr sz="1100" spc="-10">
                <a:latin typeface="宋体"/>
                <a:cs typeface="宋体"/>
              </a:rPr>
              <a:t>深</a:t>
            </a:r>
            <a:r>
              <a:rPr sz="1100">
                <a:latin typeface="宋体"/>
                <a:cs typeface="宋体"/>
              </a:rPr>
              <a:t>入，</a:t>
            </a:r>
            <a:r>
              <a:rPr sz="1100" spc="-10">
                <a:latin typeface="宋体"/>
                <a:cs typeface="宋体"/>
              </a:rPr>
              <a:t>成</a:t>
            </a:r>
            <a:r>
              <a:rPr sz="1100">
                <a:latin typeface="宋体"/>
                <a:cs typeface="宋体"/>
              </a:rPr>
              <a:t>都已</a:t>
            </a:r>
            <a:r>
              <a:rPr sz="1100" spc="-10">
                <a:latin typeface="宋体"/>
                <a:cs typeface="宋体"/>
              </a:rPr>
              <a:t>构</a:t>
            </a:r>
            <a:r>
              <a:rPr sz="1100">
                <a:latin typeface="宋体"/>
                <a:cs typeface="宋体"/>
              </a:rPr>
              <a:t>建起</a:t>
            </a:r>
            <a:r>
              <a:rPr sz="1100">
                <a:latin typeface="Times New Roman"/>
                <a:cs typeface="Times New Roman"/>
              </a:rPr>
              <a:t>“</a:t>
            </a:r>
            <a:r>
              <a:rPr sz="1100">
                <a:latin typeface="宋体"/>
                <a:cs typeface="宋体"/>
              </a:rPr>
              <a:t>青</a:t>
            </a:r>
            <a:r>
              <a:rPr sz="1100" spc="-10">
                <a:latin typeface="宋体"/>
                <a:cs typeface="宋体"/>
              </a:rPr>
              <a:t>山</a:t>
            </a:r>
            <a:r>
              <a:rPr sz="1100">
                <a:latin typeface="宋体"/>
                <a:cs typeface="宋体"/>
              </a:rPr>
              <a:t>绿道</a:t>
            </a:r>
            <a:r>
              <a:rPr sz="1100" spc="-10">
                <a:latin typeface="宋体"/>
                <a:cs typeface="宋体"/>
              </a:rPr>
              <a:t>蓝</a:t>
            </a:r>
            <a:r>
              <a:rPr sz="1100">
                <a:latin typeface="宋体"/>
                <a:cs typeface="宋体"/>
              </a:rPr>
              <a:t>网</a:t>
            </a:r>
            <a:r>
              <a:rPr sz="1100" spc="-15">
                <a:latin typeface="Times New Roman"/>
                <a:cs typeface="Times New Roman"/>
              </a:rPr>
              <a:t>”</a:t>
            </a:r>
            <a:r>
              <a:rPr sz="1100">
                <a:latin typeface="宋体"/>
                <a:cs typeface="宋体"/>
              </a:rPr>
              <a:t>生</a:t>
            </a:r>
            <a:r>
              <a:rPr sz="1100" spc="-10">
                <a:latin typeface="宋体"/>
                <a:cs typeface="宋体"/>
              </a:rPr>
              <a:t>态</a:t>
            </a:r>
            <a:r>
              <a:rPr sz="1100">
                <a:latin typeface="宋体"/>
                <a:cs typeface="宋体"/>
              </a:rPr>
              <a:t>格局</a:t>
            </a:r>
            <a:r>
              <a:rPr sz="1100">
                <a:latin typeface="Times New Roman"/>
                <a:cs typeface="Times New Roman"/>
              </a:rPr>
              <a:t>.</a:t>
            </a:r>
            <a:r>
              <a:rPr sz="1100" spc="20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今</a:t>
            </a:r>
            <a:r>
              <a:rPr sz="1100">
                <a:latin typeface="宋体"/>
                <a:cs typeface="宋体"/>
              </a:rPr>
              <a:t>空气</a:t>
            </a:r>
            <a:r>
              <a:rPr sz="1100" spc="-10">
                <a:latin typeface="宋体"/>
                <a:cs typeface="宋体"/>
              </a:rPr>
              <a:t>质</a:t>
            </a:r>
            <a:r>
              <a:rPr sz="1100">
                <a:latin typeface="宋体"/>
                <a:cs typeface="宋体"/>
              </a:rPr>
              <a:t>量越</a:t>
            </a:r>
            <a:r>
              <a:rPr sz="1100" spc="-10">
                <a:latin typeface="宋体"/>
                <a:cs typeface="宋体"/>
              </a:rPr>
              <a:t>来</a:t>
            </a:r>
            <a:r>
              <a:rPr sz="1100">
                <a:latin typeface="宋体"/>
                <a:cs typeface="宋体"/>
              </a:rPr>
              <a:t>越好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杜</a:t>
            </a:r>
            <a:r>
              <a:rPr sz="1100" spc="-10">
                <a:latin typeface="宋体"/>
                <a:cs typeface="宋体"/>
              </a:rPr>
              <a:t>甫</a:t>
            </a:r>
            <a:r>
              <a:rPr sz="1100">
                <a:latin typeface="宋体"/>
                <a:cs typeface="宋体"/>
              </a:rPr>
              <a:t>那句</a:t>
            </a:r>
            <a:r>
              <a:rPr sz="1100">
                <a:latin typeface="Times New Roman"/>
                <a:cs typeface="Times New Roman"/>
              </a:rPr>
              <a:t>“</a:t>
            </a:r>
            <a:r>
              <a:rPr sz="1100">
                <a:latin typeface="宋体"/>
                <a:cs typeface="宋体"/>
              </a:rPr>
              <a:t>窗</a:t>
            </a:r>
            <a:r>
              <a:rPr sz="1100" spc="-10">
                <a:latin typeface="宋体"/>
                <a:cs typeface="宋体"/>
              </a:rPr>
              <a:t>含</a:t>
            </a:r>
            <a:r>
              <a:rPr sz="1100">
                <a:latin typeface="宋体"/>
                <a:cs typeface="宋体"/>
              </a:rPr>
              <a:t>西岭</a:t>
            </a:r>
            <a:r>
              <a:rPr sz="1100" spc="-10">
                <a:latin typeface="宋体"/>
                <a:cs typeface="宋体"/>
              </a:rPr>
              <a:t>千</a:t>
            </a:r>
            <a:r>
              <a:rPr sz="1100">
                <a:latin typeface="宋体"/>
                <a:cs typeface="宋体"/>
              </a:rPr>
              <a:t>秋</a:t>
            </a:r>
            <a:r>
              <a:rPr sz="1100" spc="-10">
                <a:latin typeface="宋体"/>
                <a:cs typeface="宋体"/>
              </a:rPr>
              <a:t>雪</a:t>
            </a:r>
            <a:r>
              <a:rPr sz="1100">
                <a:latin typeface="Times New Roman"/>
                <a:cs typeface="Times New Roman"/>
              </a:rPr>
              <a:t>”</a:t>
            </a:r>
            <a:r>
              <a:rPr sz="1100">
                <a:latin typeface="宋体"/>
                <a:cs typeface="宋体"/>
              </a:rPr>
              <a:t>已</a:t>
            </a:r>
            <a:r>
              <a:rPr sz="1100" spc="-10">
                <a:latin typeface="宋体"/>
                <a:cs typeface="宋体"/>
              </a:rPr>
              <a:t>成</a:t>
            </a:r>
            <a:r>
              <a:rPr sz="1100">
                <a:latin typeface="宋体"/>
                <a:cs typeface="宋体"/>
              </a:rPr>
              <a:t>为市</a:t>
            </a:r>
            <a:r>
              <a:rPr sz="1100" spc="-10">
                <a:latin typeface="宋体"/>
                <a:cs typeface="宋体"/>
              </a:rPr>
              <a:t>民</a:t>
            </a:r>
            <a:r>
              <a:rPr sz="1100">
                <a:latin typeface="宋体"/>
                <a:cs typeface="宋体"/>
              </a:rPr>
              <a:t>阳台</a:t>
            </a:r>
            <a:r>
              <a:rPr sz="1100" spc="-10">
                <a:latin typeface="宋体"/>
                <a:cs typeface="宋体"/>
              </a:rPr>
              <a:t>外</a:t>
            </a:r>
            <a:r>
              <a:rPr sz="1100">
                <a:latin typeface="宋体"/>
                <a:cs typeface="宋体"/>
              </a:rPr>
              <a:t>一道</a:t>
            </a:r>
            <a:r>
              <a:rPr sz="1100" spc="-10">
                <a:latin typeface="宋体"/>
                <a:cs typeface="宋体"/>
              </a:rPr>
              <a:t>靓</a:t>
            </a:r>
            <a:r>
              <a:rPr sz="1100">
                <a:latin typeface="宋体"/>
                <a:cs typeface="宋体"/>
              </a:rPr>
              <a:t>丽的</a:t>
            </a:r>
            <a:r>
              <a:rPr sz="1100" spc="-10">
                <a:latin typeface="宋体"/>
                <a:cs typeface="宋体"/>
              </a:rPr>
              <a:t>风</a:t>
            </a:r>
            <a:r>
              <a:rPr sz="1100">
                <a:latin typeface="宋体"/>
                <a:cs typeface="宋体"/>
              </a:rPr>
              <a:t>景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下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是成</a:t>
            </a:r>
            <a:r>
              <a:rPr sz="1100" spc="-10">
                <a:latin typeface="宋体"/>
                <a:cs typeface="宋体"/>
              </a:rPr>
              <a:t>都</a:t>
            </a:r>
            <a:r>
              <a:rPr sz="1100">
                <a:latin typeface="宋体"/>
                <a:cs typeface="宋体"/>
              </a:rPr>
              <a:t>市今</a:t>
            </a:r>
            <a:r>
              <a:rPr sz="1100" spc="-10">
                <a:latin typeface="宋体"/>
                <a:cs typeface="宋体"/>
              </a:rPr>
              <a:t>年</a:t>
            </a:r>
            <a:r>
              <a:rPr sz="1100">
                <a:latin typeface="宋体"/>
                <a:cs typeface="宋体"/>
              </a:rPr>
              <a:t>三月</a:t>
            </a:r>
            <a:r>
              <a:rPr sz="1100" spc="-10">
                <a:latin typeface="宋体"/>
                <a:cs typeface="宋体"/>
              </a:rPr>
              <a:t>份</a:t>
            </a:r>
            <a:r>
              <a:rPr sz="1100">
                <a:latin typeface="宋体"/>
                <a:cs typeface="宋体"/>
              </a:rPr>
              <a:t>某五</a:t>
            </a:r>
            <a:r>
              <a:rPr sz="1100" spc="-10">
                <a:latin typeface="宋体"/>
                <a:cs typeface="宋体"/>
              </a:rPr>
              <a:t>天</a:t>
            </a:r>
            <a:r>
              <a:rPr sz="1100">
                <a:latin typeface="宋体"/>
                <a:cs typeface="宋体"/>
              </a:rPr>
              <a:t>的空</a:t>
            </a:r>
            <a:r>
              <a:rPr sz="1100" spc="-10">
                <a:latin typeface="宋体"/>
                <a:cs typeface="宋体"/>
              </a:rPr>
              <a:t>气</a:t>
            </a:r>
            <a:r>
              <a:rPr sz="1100" spc="5">
                <a:latin typeface="宋体"/>
                <a:cs typeface="宋体"/>
              </a:rPr>
              <a:t>质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6627" y="766559"/>
            <a:ext cx="3977640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量</a:t>
            </a:r>
            <a:r>
              <a:rPr sz="1100" spc="-10">
                <a:latin typeface="宋体"/>
                <a:cs typeface="宋体"/>
              </a:rPr>
              <a:t>指</a:t>
            </a:r>
            <a:r>
              <a:rPr sz="1100">
                <a:latin typeface="宋体"/>
                <a:cs typeface="宋体"/>
              </a:rPr>
              <a:t>数</a:t>
            </a:r>
            <a:r>
              <a:rPr sz="1100" spc="-30">
                <a:latin typeface="宋体"/>
                <a:cs typeface="宋体"/>
              </a:rPr>
              <a:t>（</a:t>
            </a:r>
            <a:r>
              <a:rPr sz="1100" spc="-30">
                <a:latin typeface="Times New Roman"/>
                <a:cs typeface="Times New Roman"/>
              </a:rPr>
              <a:t>AQI</a:t>
            </a:r>
            <a:r>
              <a:rPr sz="1100" spc="-30">
                <a:latin typeface="宋体"/>
                <a:cs typeface="宋体"/>
              </a:rPr>
              <a:t>）：</a:t>
            </a:r>
            <a:r>
              <a:rPr sz="1100" spc="-30">
                <a:latin typeface="Times New Roman"/>
                <a:cs typeface="Times New Roman"/>
              </a:rPr>
              <a:t>33</a:t>
            </a:r>
            <a:r>
              <a:rPr sz="1100" spc="-30">
                <a:latin typeface="宋体"/>
                <a:cs typeface="宋体"/>
              </a:rPr>
              <a:t>，</a:t>
            </a:r>
            <a:r>
              <a:rPr sz="1100" spc="-30">
                <a:latin typeface="Times New Roman"/>
                <a:cs typeface="Times New Roman"/>
              </a:rPr>
              <a:t>27</a:t>
            </a:r>
            <a:r>
              <a:rPr sz="1100" spc="-30">
                <a:latin typeface="宋体"/>
                <a:cs typeface="宋体"/>
              </a:rPr>
              <a:t>，</a:t>
            </a:r>
            <a:r>
              <a:rPr sz="1100" spc="-30">
                <a:latin typeface="Times New Roman"/>
                <a:cs typeface="Times New Roman"/>
              </a:rPr>
              <a:t>34</a:t>
            </a:r>
            <a:r>
              <a:rPr sz="1100" spc="-30">
                <a:latin typeface="宋体"/>
                <a:cs typeface="宋体"/>
              </a:rPr>
              <a:t>，</a:t>
            </a:r>
            <a:r>
              <a:rPr sz="1100" spc="-30">
                <a:latin typeface="Times New Roman"/>
                <a:cs typeface="Times New Roman"/>
              </a:rPr>
              <a:t>40</a:t>
            </a:r>
            <a:r>
              <a:rPr sz="1100" spc="-30">
                <a:latin typeface="宋体"/>
                <a:cs typeface="宋体"/>
              </a:rPr>
              <a:t>，</a:t>
            </a:r>
            <a:r>
              <a:rPr sz="1100" spc="-30">
                <a:latin typeface="Times New Roman"/>
                <a:cs typeface="Times New Roman"/>
              </a:rPr>
              <a:t>26</a:t>
            </a:r>
            <a:r>
              <a:rPr sz="1100" spc="-3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则</a:t>
            </a:r>
            <a:r>
              <a:rPr sz="1100">
                <a:latin typeface="宋体"/>
                <a:cs typeface="宋体"/>
              </a:rPr>
              <a:t>这组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据的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位数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 spc="5">
                <a:latin typeface="宋体"/>
                <a:cs typeface="宋体"/>
              </a:rPr>
              <a:t>（</a:t>
            </a:r>
            <a:endParaRPr sz="1100">
              <a:latin typeface="宋体"/>
              <a:cs typeface="宋体"/>
            </a:endParaRPr>
          </a:p>
          <a:p>
            <a:pPr marL="195580">
              <a:lnSpc>
                <a:spcPct val="100000"/>
              </a:lnSpc>
              <a:spcBef>
                <a:spcPts val="1019"/>
              </a:spcBef>
              <a:tabLst>
                <a:tab pos="1726564"/>
                <a:tab pos="3275329"/>
              </a:tabLst>
            </a:pP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26	B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27	C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33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937239" y="76655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517896" y="1063739"/>
            <a:ext cx="407034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3</a:t>
            </a:r>
            <a:r>
              <a:rPr sz="1100">
                <a:latin typeface="Times New Roman"/>
                <a:cs typeface="Times New Roman"/>
              </a:rPr>
              <a:t>4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06627" y="1360919"/>
            <a:ext cx="4405630" cy="788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-5">
                <a:latin typeface="宋体"/>
                <a:cs typeface="宋体"/>
              </a:rPr>
              <a:t>：∵</a:t>
            </a:r>
            <a:r>
              <a:rPr sz="1100">
                <a:latin typeface="宋体"/>
                <a:cs typeface="宋体"/>
              </a:rPr>
              <a:t>将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据从</a:t>
            </a:r>
            <a:r>
              <a:rPr sz="1100" spc="-10">
                <a:latin typeface="宋体"/>
                <a:cs typeface="宋体"/>
              </a:rPr>
              <a:t>小</a:t>
            </a:r>
            <a:r>
              <a:rPr sz="1100">
                <a:latin typeface="宋体"/>
                <a:cs typeface="宋体"/>
              </a:rPr>
              <a:t>到大</a:t>
            </a:r>
            <a:r>
              <a:rPr sz="1100" spc="-10">
                <a:latin typeface="宋体"/>
                <a:cs typeface="宋体"/>
              </a:rPr>
              <a:t>排</a:t>
            </a:r>
            <a:r>
              <a:rPr sz="1100">
                <a:latin typeface="宋体"/>
                <a:cs typeface="宋体"/>
              </a:rPr>
              <a:t>列为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26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27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33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34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40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 marR="2672080">
              <a:lnSpc>
                <a:spcPct val="177300"/>
              </a:lnSpc>
            </a:pPr>
            <a:r>
              <a:rPr sz="1100">
                <a:latin typeface="宋体"/>
                <a:cs typeface="宋体"/>
              </a:rPr>
              <a:t>∴这</a:t>
            </a:r>
            <a:r>
              <a:rPr sz="1100" spc="-10">
                <a:latin typeface="宋体"/>
                <a:cs typeface="宋体"/>
              </a:rPr>
              <a:t>组</a:t>
            </a:r>
            <a:r>
              <a:rPr sz="1100">
                <a:latin typeface="宋体"/>
                <a:cs typeface="宋体"/>
              </a:rPr>
              <a:t>数据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中位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 spc="5">
                <a:latin typeface="宋体"/>
                <a:cs typeface="宋体"/>
              </a:rPr>
              <a:t>是</a:t>
            </a:r>
            <a:r>
              <a:rPr sz="1100" spc="-36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33</a:t>
            </a:r>
            <a:r>
              <a:rPr sz="1100">
                <a:latin typeface="宋体"/>
                <a:cs typeface="宋体"/>
              </a:rPr>
              <a:t>，  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C.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06627" y="2549639"/>
            <a:ext cx="7861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75" spc="7" baseline="2645">
                <a:latin typeface="Calibri"/>
                <a:cs typeface="Calibri"/>
              </a:rPr>
              <a:t>5</a:t>
            </a:r>
            <a:r>
              <a:rPr sz="1050" spc="-10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在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1498866" y="2588955"/>
            <a:ext cx="495635" cy="114540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2029460" y="2549639"/>
            <a:ext cx="390271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中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对角</a:t>
            </a:r>
            <a:r>
              <a:rPr sz="1100" spc="265">
                <a:latin typeface="宋体"/>
                <a:cs typeface="宋体"/>
              </a:rPr>
              <a:t>线</a:t>
            </a:r>
            <a:r>
              <a:rPr sz="1100" spc="-5">
                <a:latin typeface="Times New Roman"/>
                <a:cs typeface="Times New Roman"/>
              </a:rPr>
              <a:t>AC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 spc="280">
                <a:latin typeface="宋体"/>
                <a:cs typeface="宋体"/>
              </a:rPr>
              <a:t>与</a:t>
            </a:r>
            <a:r>
              <a:rPr sz="1100" spc="-5">
                <a:latin typeface="Times New Roman"/>
                <a:cs typeface="Times New Roman"/>
              </a:rPr>
              <a:t>BD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相</a:t>
            </a:r>
            <a:r>
              <a:rPr sz="1100" spc="-10">
                <a:latin typeface="宋体"/>
                <a:cs typeface="宋体"/>
              </a:rPr>
              <a:t>交</a:t>
            </a:r>
            <a:r>
              <a:rPr sz="1100">
                <a:latin typeface="宋体"/>
                <a:cs typeface="宋体"/>
              </a:rPr>
              <a:t>于</a:t>
            </a:r>
            <a:r>
              <a:rPr sz="1100" spc="265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O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则</a:t>
            </a:r>
            <a:r>
              <a:rPr sz="1100">
                <a:latin typeface="宋体"/>
                <a:cs typeface="宋体"/>
              </a:rPr>
              <a:t>下列</a:t>
            </a:r>
            <a:r>
              <a:rPr sz="1100" spc="-10">
                <a:latin typeface="宋体"/>
                <a:cs typeface="宋体"/>
              </a:rPr>
              <a:t>结</a:t>
            </a:r>
            <a:r>
              <a:rPr sz="1100">
                <a:latin typeface="宋体"/>
                <a:cs typeface="宋体"/>
              </a:rPr>
              <a:t>论一</a:t>
            </a:r>
            <a:r>
              <a:rPr sz="1100" spc="-10">
                <a:latin typeface="宋体"/>
                <a:cs typeface="宋体"/>
              </a:rPr>
              <a:t>定</a:t>
            </a:r>
            <a:r>
              <a:rPr sz="1100">
                <a:latin typeface="宋体"/>
                <a:cs typeface="宋体"/>
              </a:rPr>
              <a:t>正确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5">
                <a:latin typeface="宋体"/>
                <a:cs typeface="宋体"/>
              </a:rPr>
              <a:t>（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185408" y="25496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/>
          <a:stretch>
            <a:fillRect/>
          </a:stretch>
        </p:blipFill>
        <p:spPr>
          <a:xfrm>
            <a:off x="893063" y="2886456"/>
            <a:ext cx="1743456" cy="1016507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889508" y="4035539"/>
            <a:ext cx="26479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20">
                <a:latin typeface="Times New Roman"/>
                <a:cs typeface="Times New Roman"/>
              </a:rPr>
              <a:t>A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2" name="object 12"/>
          <p:cNvPicPr/>
          <p:nvPr/>
        </p:nvPicPr>
        <p:blipFill>
          <a:blip r:embed="rId4"/>
          <a:stretch>
            <a:fillRect/>
          </a:stretch>
        </p:blipFill>
        <p:spPr>
          <a:xfrm>
            <a:off x="1160514" y="4074855"/>
            <a:ext cx="552110" cy="11454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3969499" y="4035539"/>
            <a:ext cx="25907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Times New Roman"/>
                <a:cs typeface="Times New Roman"/>
              </a:rPr>
              <a:t>B</a:t>
            </a:r>
            <a:r>
              <a:rPr sz="1100" spc="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4" name="object 14"/>
          <p:cNvPicPr/>
          <p:nvPr/>
        </p:nvPicPr>
        <p:blipFill>
          <a:blip r:embed="rId5"/>
          <a:stretch>
            <a:fillRect/>
          </a:stretch>
        </p:blipFill>
        <p:spPr>
          <a:xfrm>
            <a:off x="4232909" y="4074855"/>
            <a:ext cx="542925" cy="114540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6"/>
          <a:stretch>
            <a:fillRect/>
          </a:stretch>
        </p:blipFill>
        <p:spPr>
          <a:xfrm>
            <a:off x="1152905" y="4372035"/>
            <a:ext cx="571500" cy="11454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7"/>
          <a:stretch>
            <a:fillRect/>
          </a:stretch>
        </p:blipFill>
        <p:spPr>
          <a:xfrm>
            <a:off x="4240536" y="4372035"/>
            <a:ext cx="971900" cy="114540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706627" y="4332719"/>
            <a:ext cx="3942715" cy="1680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5580">
              <a:lnSpc>
                <a:spcPct val="100000"/>
              </a:lnSpc>
              <a:spcBef>
                <a:spcPts val="105"/>
              </a:spcBef>
              <a:tabLst>
                <a:tab pos="3275329"/>
              </a:tabLst>
            </a:pPr>
            <a:r>
              <a:rPr sz="1100" spc="-10">
                <a:latin typeface="Times New Roman"/>
                <a:cs typeface="Times New Roman"/>
              </a:rPr>
              <a:t>C</a:t>
            </a:r>
            <a:r>
              <a:rPr sz="1100" spc="-10">
                <a:latin typeface="宋体"/>
                <a:cs typeface="宋体"/>
              </a:rPr>
              <a:t>．	</a:t>
            </a: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-5">
                <a:latin typeface="宋体"/>
                <a:cs typeface="宋体"/>
              </a:rPr>
              <a:t>：∵</a:t>
            </a:r>
            <a:r>
              <a:rPr sz="1100">
                <a:latin typeface="宋体"/>
                <a:cs typeface="宋体"/>
              </a:rPr>
              <a:t>四</a:t>
            </a:r>
            <a:r>
              <a:rPr sz="1100" spc="-10">
                <a:latin typeface="宋体"/>
                <a:cs typeface="宋体"/>
              </a:rPr>
              <a:t>边</a:t>
            </a:r>
            <a:r>
              <a:rPr sz="1100" spc="5">
                <a:latin typeface="宋体"/>
                <a:cs typeface="宋体"/>
              </a:rPr>
              <a:t>形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ABCD</a:t>
            </a:r>
            <a:r>
              <a:rPr sz="110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-10">
                <a:latin typeface="宋体"/>
                <a:cs typeface="宋体"/>
              </a:rPr>
              <a:t>平</a:t>
            </a:r>
            <a:r>
              <a:rPr sz="1100">
                <a:latin typeface="宋体"/>
                <a:cs typeface="宋体"/>
              </a:rPr>
              <a:t>行四</a:t>
            </a:r>
            <a:r>
              <a:rPr sz="1100" spc="-10">
                <a:latin typeface="宋体"/>
                <a:cs typeface="宋体"/>
              </a:rPr>
              <a:t>边</a:t>
            </a:r>
            <a:r>
              <a:rPr sz="1100">
                <a:latin typeface="宋体"/>
                <a:cs typeface="宋体"/>
              </a:rPr>
              <a:t>形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OA=OC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AD//BC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ADC+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BCD=180°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177300"/>
              </a:lnSpc>
            </a:pPr>
            <a:r>
              <a:rPr sz="1100">
                <a:latin typeface="宋体"/>
                <a:cs typeface="宋体"/>
              </a:rPr>
              <a:t>∴结</a:t>
            </a:r>
            <a:r>
              <a:rPr sz="1100" spc="-10">
                <a:latin typeface="宋体"/>
                <a:cs typeface="宋体"/>
              </a:rPr>
              <a:t>论</a:t>
            </a:r>
            <a:r>
              <a:rPr sz="1100">
                <a:latin typeface="宋体"/>
                <a:cs typeface="宋体"/>
              </a:rPr>
              <a:t>一定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确的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>
                <a:latin typeface="宋体"/>
                <a:cs typeface="宋体"/>
              </a:rPr>
              <a:t>选</a:t>
            </a:r>
            <a:r>
              <a:rPr sz="1100" spc="5">
                <a:latin typeface="宋体"/>
                <a:cs typeface="宋体"/>
              </a:rPr>
              <a:t>项</a:t>
            </a:r>
            <a:r>
              <a:rPr sz="1100" spc="-30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B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选</a:t>
            </a:r>
            <a:r>
              <a:rPr sz="1100" spc="265">
                <a:latin typeface="宋体"/>
                <a:cs typeface="宋体"/>
              </a:rPr>
              <a:t>项</a:t>
            </a:r>
            <a:r>
              <a:rPr sz="1100">
                <a:latin typeface="Times New Roman"/>
                <a:cs typeface="Times New Roman"/>
              </a:rPr>
              <a:t>A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>
                <a:latin typeface="Times New Roman"/>
                <a:cs typeface="Times New Roman"/>
              </a:rPr>
              <a:t>C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 spc="265">
                <a:latin typeface="宋体"/>
                <a:cs typeface="宋体"/>
              </a:rPr>
              <a:t>和</a:t>
            </a:r>
            <a:r>
              <a:rPr sz="1100">
                <a:latin typeface="Times New Roman"/>
                <a:cs typeface="Times New Roman"/>
              </a:rPr>
              <a:t>D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结</a:t>
            </a:r>
            <a:r>
              <a:rPr sz="1100" spc="-10">
                <a:latin typeface="宋体"/>
                <a:cs typeface="宋体"/>
              </a:rPr>
              <a:t>论</a:t>
            </a:r>
            <a:r>
              <a:rPr sz="1100">
                <a:latin typeface="宋体"/>
                <a:cs typeface="宋体"/>
              </a:rPr>
              <a:t>不一</a:t>
            </a:r>
            <a:r>
              <a:rPr sz="1100" spc="-10">
                <a:latin typeface="宋体"/>
                <a:cs typeface="宋体"/>
              </a:rPr>
              <a:t>定</a:t>
            </a:r>
            <a:r>
              <a:rPr sz="1100">
                <a:latin typeface="宋体"/>
                <a:cs typeface="宋体"/>
              </a:rPr>
              <a:t>正确</a:t>
            </a:r>
            <a:r>
              <a:rPr sz="1100" spc="5">
                <a:latin typeface="宋体"/>
                <a:cs typeface="宋体"/>
              </a:rPr>
              <a:t>，  </a:t>
            </a: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B.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18" name="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1160525" y="7892759"/>
            <a:ext cx="104775" cy="314018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2684576" y="7892759"/>
            <a:ext cx="95504" cy="314018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4232909" y="7892759"/>
            <a:ext cx="104775" cy="314018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1"/>
          <a:stretch>
            <a:fillRect/>
          </a:stretch>
        </p:blipFill>
        <p:spPr>
          <a:xfrm>
            <a:off x="5790488" y="7892759"/>
            <a:ext cx="105054" cy="314018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706627" y="6412979"/>
            <a:ext cx="6487795" cy="23736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14629" indent="-201930">
              <a:lnSpc>
                <a:spcPct val="100000"/>
              </a:lnSpc>
              <a:spcBef>
                <a:spcPts val="105"/>
              </a:spcBef>
              <a:buSzPct val="86363"/>
              <a:buFont typeface="Calibri"/>
              <a:buAutoNum type="arabicPeriod" startAt="6"/>
              <a:tabLst>
                <a:tab pos="214629"/>
              </a:tabLst>
            </a:pPr>
            <a:r>
              <a:rPr sz="1100">
                <a:latin typeface="宋体"/>
                <a:cs typeface="宋体"/>
              </a:rPr>
              <a:t>为</a:t>
            </a:r>
            <a:r>
              <a:rPr sz="1100" spc="-10">
                <a:latin typeface="宋体"/>
                <a:cs typeface="宋体"/>
              </a:rPr>
              <a:t>贯</a:t>
            </a:r>
            <a:r>
              <a:rPr sz="1100">
                <a:latin typeface="宋体"/>
                <a:cs typeface="宋体"/>
              </a:rPr>
              <a:t>彻教</a:t>
            </a:r>
            <a:r>
              <a:rPr sz="1100" spc="-10">
                <a:latin typeface="宋体"/>
                <a:cs typeface="宋体"/>
              </a:rPr>
              <a:t>育</a:t>
            </a:r>
            <a:r>
              <a:rPr sz="1100">
                <a:latin typeface="宋体"/>
                <a:cs typeface="宋体"/>
              </a:rPr>
              <a:t>部《</a:t>
            </a:r>
            <a:r>
              <a:rPr sz="1100" spc="-10">
                <a:latin typeface="宋体"/>
                <a:cs typeface="宋体"/>
              </a:rPr>
              <a:t>大</a:t>
            </a:r>
            <a:r>
              <a:rPr sz="1100">
                <a:latin typeface="宋体"/>
                <a:cs typeface="宋体"/>
              </a:rPr>
              <a:t>中小</a:t>
            </a:r>
            <a:r>
              <a:rPr sz="1100" spc="-10">
                <a:latin typeface="宋体"/>
                <a:cs typeface="宋体"/>
              </a:rPr>
              <a:t>学</a:t>
            </a:r>
            <a:r>
              <a:rPr sz="1100">
                <a:latin typeface="宋体"/>
                <a:cs typeface="宋体"/>
              </a:rPr>
              <a:t>劳动</a:t>
            </a:r>
            <a:r>
              <a:rPr sz="1100" spc="-10">
                <a:latin typeface="宋体"/>
                <a:cs typeface="宋体"/>
              </a:rPr>
              <a:t>教</a:t>
            </a:r>
            <a:r>
              <a:rPr sz="1100">
                <a:latin typeface="宋体"/>
                <a:cs typeface="宋体"/>
              </a:rPr>
              <a:t>育指</a:t>
            </a:r>
            <a:r>
              <a:rPr sz="1100" spc="-10">
                <a:latin typeface="宋体"/>
                <a:cs typeface="宋体"/>
              </a:rPr>
              <a:t>导</a:t>
            </a:r>
            <a:r>
              <a:rPr sz="1100">
                <a:latin typeface="宋体"/>
                <a:cs typeface="宋体"/>
              </a:rPr>
              <a:t>纲要</a:t>
            </a:r>
            <a:r>
              <a:rPr sz="1100" spc="-10">
                <a:latin typeface="宋体"/>
                <a:cs typeface="宋体"/>
              </a:rPr>
              <a:t>（</a:t>
            </a:r>
            <a:r>
              <a:rPr sz="1100">
                <a:latin typeface="宋体"/>
                <a:cs typeface="宋体"/>
              </a:rPr>
              <a:t>试行</a:t>
            </a:r>
            <a:r>
              <a:rPr sz="1100" spc="-550">
                <a:latin typeface="宋体"/>
                <a:cs typeface="宋体"/>
              </a:rPr>
              <a:t>）</a:t>
            </a:r>
            <a:r>
              <a:rPr sz="1100">
                <a:latin typeface="宋体"/>
                <a:cs typeface="宋体"/>
              </a:rPr>
              <a:t>》</a:t>
            </a:r>
            <a:r>
              <a:rPr sz="1100" spc="-10">
                <a:latin typeface="宋体"/>
                <a:cs typeface="宋体"/>
              </a:rPr>
              <a:t>文</a:t>
            </a:r>
            <a:r>
              <a:rPr sz="1100">
                <a:latin typeface="宋体"/>
                <a:cs typeface="宋体"/>
              </a:rPr>
              <a:t>件精</a:t>
            </a:r>
            <a:r>
              <a:rPr sz="1100" spc="-10">
                <a:latin typeface="宋体"/>
                <a:cs typeface="宋体"/>
              </a:rPr>
              <a:t>神</a:t>
            </a:r>
            <a:r>
              <a:rPr sz="1100">
                <a:latin typeface="宋体"/>
                <a:cs typeface="宋体"/>
              </a:rPr>
              <a:t>，某</a:t>
            </a:r>
            <a:r>
              <a:rPr sz="1100" spc="-10">
                <a:latin typeface="宋体"/>
                <a:cs typeface="宋体"/>
              </a:rPr>
              <a:t>学</a:t>
            </a:r>
            <a:r>
              <a:rPr sz="1100">
                <a:latin typeface="宋体"/>
                <a:cs typeface="宋体"/>
              </a:rPr>
              <a:t>校积</a:t>
            </a:r>
            <a:r>
              <a:rPr sz="1100" spc="-10">
                <a:latin typeface="宋体"/>
                <a:cs typeface="宋体"/>
              </a:rPr>
              <a:t>极</a:t>
            </a:r>
            <a:r>
              <a:rPr sz="1100">
                <a:latin typeface="宋体"/>
                <a:cs typeface="宋体"/>
              </a:rPr>
              <a:t>开设</a:t>
            </a:r>
            <a:r>
              <a:rPr sz="1100" spc="-10">
                <a:latin typeface="宋体"/>
                <a:cs typeface="宋体"/>
              </a:rPr>
              <a:t>种</a:t>
            </a:r>
            <a:r>
              <a:rPr sz="1100">
                <a:latin typeface="宋体"/>
                <a:cs typeface="宋体"/>
              </a:rPr>
              <a:t>植类</a:t>
            </a:r>
            <a:r>
              <a:rPr sz="1100" spc="-10">
                <a:latin typeface="宋体"/>
                <a:cs typeface="宋体"/>
              </a:rPr>
              <a:t>劳</a:t>
            </a:r>
            <a:r>
              <a:rPr sz="1100">
                <a:latin typeface="宋体"/>
                <a:cs typeface="宋体"/>
              </a:rPr>
              <a:t>动教</a:t>
            </a:r>
            <a:r>
              <a:rPr sz="1100" spc="-10">
                <a:latin typeface="宋体"/>
                <a:cs typeface="宋体"/>
              </a:rPr>
              <a:t>育</a:t>
            </a:r>
            <a:r>
              <a:rPr sz="1100">
                <a:latin typeface="宋体"/>
                <a:cs typeface="宋体"/>
              </a:rPr>
              <a:t>课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某</a:t>
            </a:r>
            <a:r>
              <a:rPr sz="1100" spc="-10">
                <a:latin typeface="宋体"/>
                <a:cs typeface="宋体"/>
              </a:rPr>
              <a:t>班</a:t>
            </a:r>
            <a:r>
              <a:rPr sz="1100">
                <a:latin typeface="宋体"/>
                <a:cs typeface="宋体"/>
              </a:rPr>
              <a:t>决定</a:t>
            </a:r>
            <a:r>
              <a:rPr sz="1100" spc="-10">
                <a:latin typeface="宋体"/>
                <a:cs typeface="宋体"/>
              </a:rPr>
              <a:t>每</a:t>
            </a:r>
            <a:r>
              <a:rPr sz="1100">
                <a:latin typeface="宋体"/>
                <a:cs typeface="宋体"/>
              </a:rPr>
              <a:t>位学</a:t>
            </a:r>
            <a:r>
              <a:rPr sz="1100" spc="-10">
                <a:latin typeface="宋体"/>
                <a:cs typeface="宋体"/>
              </a:rPr>
              <a:t>生</a:t>
            </a:r>
            <a:r>
              <a:rPr sz="1100">
                <a:latin typeface="宋体"/>
                <a:cs typeface="宋体"/>
              </a:rPr>
              <a:t>随机</a:t>
            </a:r>
            <a:r>
              <a:rPr sz="1100" spc="-10">
                <a:latin typeface="宋体"/>
                <a:cs typeface="宋体"/>
              </a:rPr>
              <a:t>抽</a:t>
            </a:r>
            <a:r>
              <a:rPr sz="1100">
                <a:latin typeface="宋体"/>
                <a:cs typeface="宋体"/>
              </a:rPr>
              <a:t>取一</a:t>
            </a:r>
            <a:r>
              <a:rPr sz="1100" spc="-10">
                <a:latin typeface="宋体"/>
                <a:cs typeface="宋体"/>
              </a:rPr>
              <a:t>张</a:t>
            </a:r>
            <a:r>
              <a:rPr sz="1100">
                <a:latin typeface="宋体"/>
                <a:cs typeface="宋体"/>
              </a:rPr>
              <a:t>卡片</a:t>
            </a:r>
            <a:r>
              <a:rPr sz="1100" spc="-10">
                <a:latin typeface="宋体"/>
                <a:cs typeface="宋体"/>
              </a:rPr>
              <a:t>来</a:t>
            </a:r>
            <a:r>
              <a:rPr sz="1100">
                <a:latin typeface="宋体"/>
                <a:cs typeface="宋体"/>
              </a:rPr>
              <a:t>确定</a:t>
            </a:r>
            <a:r>
              <a:rPr sz="1100" spc="-10">
                <a:latin typeface="宋体"/>
                <a:cs typeface="宋体"/>
              </a:rPr>
              <a:t>自</a:t>
            </a:r>
            <a:r>
              <a:rPr sz="1100">
                <a:latin typeface="宋体"/>
                <a:cs typeface="宋体"/>
              </a:rPr>
              <a:t>己的</a:t>
            </a:r>
            <a:r>
              <a:rPr sz="1100" spc="-10">
                <a:latin typeface="宋体"/>
                <a:cs typeface="宋体"/>
              </a:rPr>
              <a:t>种</a:t>
            </a:r>
            <a:r>
              <a:rPr sz="1100">
                <a:latin typeface="宋体"/>
                <a:cs typeface="宋体"/>
              </a:rPr>
              <a:t>植项目</a:t>
            </a:r>
            <a:r>
              <a:rPr sz="1100" spc="-14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老</a:t>
            </a:r>
            <a:r>
              <a:rPr sz="1100" spc="-10">
                <a:latin typeface="宋体"/>
                <a:cs typeface="宋体"/>
              </a:rPr>
              <a:t>师</a:t>
            </a:r>
            <a:r>
              <a:rPr sz="1100">
                <a:latin typeface="宋体"/>
                <a:cs typeface="宋体"/>
              </a:rPr>
              <a:t>提</a:t>
            </a:r>
            <a:r>
              <a:rPr sz="1100" spc="5">
                <a:latin typeface="宋体"/>
                <a:cs typeface="宋体"/>
              </a:rPr>
              <a:t>供</a:t>
            </a:r>
            <a:r>
              <a:rPr sz="1100" spc="-31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6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张</a:t>
            </a:r>
            <a:r>
              <a:rPr sz="1100" spc="-10">
                <a:latin typeface="宋体"/>
                <a:cs typeface="宋体"/>
              </a:rPr>
              <a:t>背</a:t>
            </a:r>
            <a:r>
              <a:rPr sz="1100">
                <a:latin typeface="宋体"/>
                <a:cs typeface="宋体"/>
              </a:rPr>
              <a:t>面完</a:t>
            </a:r>
            <a:r>
              <a:rPr sz="1100" spc="-10">
                <a:latin typeface="宋体"/>
                <a:cs typeface="宋体"/>
              </a:rPr>
              <a:t>全</a:t>
            </a:r>
            <a:r>
              <a:rPr sz="1100">
                <a:latin typeface="宋体"/>
                <a:cs typeface="宋体"/>
              </a:rPr>
              <a:t>相同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卡片</a:t>
            </a:r>
            <a:r>
              <a:rPr sz="1100" spc="-14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其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 spc="5">
                <a:latin typeface="宋体"/>
                <a:cs typeface="宋体"/>
              </a:rPr>
              <a:t>蔬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177300"/>
              </a:lnSpc>
              <a:tabLst>
                <a:tab pos="711835"/>
              </a:tabLst>
            </a:pPr>
            <a:r>
              <a:rPr sz="1100">
                <a:latin typeface="宋体"/>
                <a:cs typeface="宋体"/>
              </a:rPr>
              <a:t>菜</a:t>
            </a:r>
            <a:r>
              <a:rPr sz="1100" spc="-10">
                <a:latin typeface="宋体"/>
                <a:cs typeface="宋体"/>
              </a:rPr>
              <a:t>类</a:t>
            </a:r>
            <a:r>
              <a:rPr sz="1100" spc="5">
                <a:latin typeface="宋体"/>
                <a:cs typeface="宋体"/>
              </a:rPr>
              <a:t>有</a:t>
            </a:r>
            <a:r>
              <a:rPr sz="1100" spc="-30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4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张</a:t>
            </a:r>
            <a:r>
              <a:rPr sz="1100" spc="-13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正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分别</a:t>
            </a:r>
            <a:r>
              <a:rPr sz="1100" spc="-10">
                <a:latin typeface="宋体"/>
                <a:cs typeface="宋体"/>
              </a:rPr>
              <a:t>印</a:t>
            </a:r>
            <a:r>
              <a:rPr sz="1100">
                <a:latin typeface="宋体"/>
                <a:cs typeface="宋体"/>
              </a:rPr>
              <a:t>有白菜</a:t>
            </a:r>
            <a:r>
              <a:rPr sz="1100" spc="-130">
                <a:latin typeface="宋体"/>
                <a:cs typeface="宋体"/>
              </a:rPr>
              <a:t>、</a:t>
            </a:r>
            <a:r>
              <a:rPr sz="1100">
                <a:latin typeface="宋体"/>
                <a:cs typeface="宋体"/>
              </a:rPr>
              <a:t>辣椒</a:t>
            </a:r>
            <a:r>
              <a:rPr sz="1100" spc="-120">
                <a:latin typeface="宋体"/>
                <a:cs typeface="宋体"/>
              </a:rPr>
              <a:t>、</a:t>
            </a:r>
            <a:r>
              <a:rPr sz="1100">
                <a:latin typeface="宋体"/>
                <a:cs typeface="宋体"/>
              </a:rPr>
              <a:t>豇</a:t>
            </a:r>
            <a:r>
              <a:rPr sz="1100" spc="-10">
                <a:latin typeface="宋体"/>
                <a:cs typeface="宋体"/>
              </a:rPr>
              <a:t>豆</a:t>
            </a:r>
            <a:r>
              <a:rPr sz="1100" spc="-120">
                <a:latin typeface="宋体"/>
                <a:cs typeface="宋体"/>
              </a:rPr>
              <a:t>、</a:t>
            </a:r>
            <a:r>
              <a:rPr sz="1100">
                <a:latin typeface="宋体"/>
                <a:cs typeface="宋体"/>
              </a:rPr>
              <a:t>茄</a:t>
            </a:r>
            <a:r>
              <a:rPr sz="1100" spc="-10">
                <a:latin typeface="宋体"/>
                <a:cs typeface="宋体"/>
              </a:rPr>
              <a:t>子</a:t>
            </a:r>
            <a:r>
              <a:rPr sz="1100">
                <a:latin typeface="宋体"/>
                <a:cs typeface="宋体"/>
              </a:rPr>
              <a:t>图案</a:t>
            </a:r>
            <a:r>
              <a:rPr sz="1100" spc="-120">
                <a:latin typeface="宋体"/>
                <a:cs typeface="宋体"/>
              </a:rPr>
              <a:t>；</a:t>
            </a:r>
            <a:r>
              <a:rPr sz="1100">
                <a:latin typeface="宋体"/>
                <a:cs typeface="宋体"/>
              </a:rPr>
              <a:t>水</a:t>
            </a:r>
            <a:r>
              <a:rPr sz="1100" spc="-10">
                <a:latin typeface="宋体"/>
                <a:cs typeface="宋体"/>
              </a:rPr>
              <a:t>果</a:t>
            </a:r>
            <a:r>
              <a:rPr sz="1100">
                <a:latin typeface="宋体"/>
                <a:cs typeface="宋体"/>
              </a:rPr>
              <a:t>类</a:t>
            </a:r>
            <a:r>
              <a:rPr sz="1100" spc="5">
                <a:latin typeface="宋体"/>
                <a:cs typeface="宋体"/>
              </a:rPr>
              <a:t>有</a:t>
            </a:r>
            <a:r>
              <a:rPr sz="1100" spc="-31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2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张</a:t>
            </a:r>
            <a:r>
              <a:rPr sz="1100" spc="-13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正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分别</a:t>
            </a:r>
            <a:r>
              <a:rPr sz="1100" spc="-10">
                <a:latin typeface="宋体"/>
                <a:cs typeface="宋体"/>
              </a:rPr>
              <a:t>印</a:t>
            </a:r>
            <a:r>
              <a:rPr sz="1100">
                <a:latin typeface="宋体"/>
                <a:cs typeface="宋体"/>
              </a:rPr>
              <a:t>有草莓</a:t>
            </a:r>
            <a:r>
              <a:rPr sz="1100" spc="-120">
                <a:latin typeface="宋体"/>
                <a:cs typeface="宋体"/>
              </a:rPr>
              <a:t>、</a:t>
            </a:r>
            <a:r>
              <a:rPr sz="1100">
                <a:latin typeface="宋体"/>
                <a:cs typeface="宋体"/>
              </a:rPr>
              <a:t>西</a:t>
            </a:r>
            <a:r>
              <a:rPr sz="1100" spc="-10">
                <a:latin typeface="宋体"/>
                <a:cs typeface="宋体"/>
              </a:rPr>
              <a:t>瓜</a:t>
            </a:r>
            <a:r>
              <a:rPr sz="1100">
                <a:latin typeface="宋体"/>
                <a:cs typeface="宋体"/>
              </a:rPr>
              <a:t>图</a:t>
            </a:r>
            <a:r>
              <a:rPr sz="1100" spc="-10">
                <a:latin typeface="宋体"/>
                <a:cs typeface="宋体"/>
              </a:rPr>
              <a:t>案</a:t>
            </a:r>
            <a:r>
              <a:rPr sz="1100" spc="5">
                <a:latin typeface="宋体"/>
                <a:cs typeface="宋体"/>
              </a:rPr>
              <a:t>，  </a:t>
            </a:r>
            <a:r>
              <a:rPr sz="1100">
                <a:latin typeface="宋体"/>
                <a:cs typeface="宋体"/>
              </a:rPr>
              <a:t>每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图案</a:t>
            </a:r>
            <a:r>
              <a:rPr sz="1100" spc="-10">
                <a:latin typeface="宋体"/>
                <a:cs typeface="宋体"/>
              </a:rPr>
              <a:t>对</a:t>
            </a:r>
            <a:r>
              <a:rPr sz="1100">
                <a:latin typeface="宋体"/>
                <a:cs typeface="宋体"/>
              </a:rPr>
              <a:t>应该</a:t>
            </a:r>
            <a:r>
              <a:rPr sz="1100" spc="-10">
                <a:latin typeface="宋体"/>
                <a:cs typeface="宋体"/>
              </a:rPr>
              <a:t>种</a:t>
            </a:r>
            <a:r>
              <a:rPr sz="1100">
                <a:latin typeface="宋体"/>
                <a:cs typeface="宋体"/>
              </a:rPr>
              <a:t>植项目</a:t>
            </a:r>
            <a:r>
              <a:rPr sz="1100">
                <a:latin typeface="Times New Roman"/>
                <a:cs typeface="Times New Roman"/>
              </a:rPr>
              <a:t>.</a:t>
            </a:r>
            <a:r>
              <a:rPr sz="1100" spc="24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把</a:t>
            </a:r>
            <a:r>
              <a:rPr sz="1100" spc="5">
                <a:latin typeface="宋体"/>
                <a:cs typeface="宋体"/>
              </a:rPr>
              <a:t>这</a:t>
            </a:r>
            <a:r>
              <a:rPr sz="1100" spc="-30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6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张</a:t>
            </a:r>
            <a:r>
              <a:rPr sz="1100" spc="-10">
                <a:latin typeface="宋体"/>
                <a:cs typeface="宋体"/>
              </a:rPr>
              <a:t>卡</a:t>
            </a:r>
            <a:r>
              <a:rPr sz="1100">
                <a:latin typeface="宋体"/>
                <a:cs typeface="宋体"/>
              </a:rPr>
              <a:t>片背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朝上</a:t>
            </a:r>
            <a:r>
              <a:rPr sz="1100" spc="-10">
                <a:latin typeface="宋体"/>
                <a:cs typeface="宋体"/>
              </a:rPr>
              <a:t>洗</a:t>
            </a:r>
            <a:r>
              <a:rPr sz="1100">
                <a:latin typeface="宋体"/>
                <a:cs typeface="宋体"/>
              </a:rPr>
              <a:t>匀，</a:t>
            </a:r>
            <a:r>
              <a:rPr sz="1100" spc="-10">
                <a:latin typeface="宋体"/>
                <a:cs typeface="宋体"/>
              </a:rPr>
              <a:t>小</a:t>
            </a:r>
            <a:r>
              <a:rPr sz="1100">
                <a:latin typeface="宋体"/>
                <a:cs typeface="宋体"/>
              </a:rPr>
              <a:t>明随</a:t>
            </a:r>
            <a:r>
              <a:rPr sz="1100" spc="-10">
                <a:latin typeface="宋体"/>
                <a:cs typeface="宋体"/>
              </a:rPr>
              <a:t>机</a:t>
            </a:r>
            <a:r>
              <a:rPr sz="1100">
                <a:latin typeface="宋体"/>
                <a:cs typeface="宋体"/>
              </a:rPr>
              <a:t>抽取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张，</a:t>
            </a:r>
            <a:r>
              <a:rPr sz="1100" spc="-10">
                <a:latin typeface="宋体"/>
                <a:cs typeface="宋体"/>
              </a:rPr>
              <a:t>他</a:t>
            </a:r>
            <a:r>
              <a:rPr sz="1100">
                <a:latin typeface="宋体"/>
                <a:cs typeface="宋体"/>
              </a:rPr>
              <a:t>恰好</a:t>
            </a:r>
            <a:r>
              <a:rPr sz="1100" spc="-10">
                <a:latin typeface="宋体"/>
                <a:cs typeface="宋体"/>
              </a:rPr>
              <a:t>抽</a:t>
            </a:r>
            <a:r>
              <a:rPr sz="1100">
                <a:latin typeface="宋体"/>
                <a:cs typeface="宋体"/>
              </a:rPr>
              <a:t>中水</a:t>
            </a:r>
            <a:r>
              <a:rPr sz="1100" spc="-10">
                <a:latin typeface="宋体"/>
                <a:cs typeface="宋体"/>
              </a:rPr>
              <a:t>果</a:t>
            </a:r>
            <a:r>
              <a:rPr sz="1100">
                <a:latin typeface="宋体"/>
                <a:cs typeface="宋体"/>
              </a:rPr>
              <a:t>类卡</a:t>
            </a:r>
            <a:r>
              <a:rPr sz="1100" spc="-10">
                <a:latin typeface="宋体"/>
                <a:cs typeface="宋体"/>
              </a:rPr>
              <a:t>片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5">
                <a:latin typeface="宋体"/>
                <a:cs typeface="宋体"/>
              </a:rPr>
              <a:t>概 </a:t>
            </a:r>
            <a:r>
              <a:rPr sz="1100">
                <a:latin typeface="宋体"/>
                <a:cs typeface="宋体"/>
              </a:rPr>
              <a:t>率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 spc="5">
                <a:latin typeface="宋体"/>
                <a:cs typeface="宋体"/>
              </a:rPr>
              <a:t>（	）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727200" lvl="1" indent="-1531620">
              <a:lnSpc>
                <a:spcPct val="100000"/>
              </a:lnSpc>
              <a:buAutoNum type="alphaUcPeriod"/>
              <a:tabLst>
                <a:tab pos="1726564"/>
                <a:tab pos="1727200"/>
                <a:tab pos="3275329"/>
                <a:tab pos="4823460"/>
              </a:tabLst>
            </a:pPr>
            <a:r>
              <a:rPr sz="1100" spc="-10">
                <a:latin typeface="Times New Roman"/>
                <a:cs typeface="Times New Roman"/>
              </a:rPr>
              <a:t>B</a:t>
            </a:r>
            <a:r>
              <a:rPr sz="1100" spc="-10">
                <a:latin typeface="宋体"/>
                <a:cs typeface="宋体"/>
              </a:rPr>
              <a:t>．	</a:t>
            </a:r>
            <a:r>
              <a:rPr sz="1100">
                <a:latin typeface="Times New Roman"/>
                <a:cs typeface="Times New Roman"/>
              </a:rPr>
              <a:t>C</a:t>
            </a:r>
            <a:r>
              <a:rPr sz="1100">
                <a:latin typeface="宋体"/>
                <a:cs typeface="宋体"/>
              </a:rPr>
              <a:t>．	</a:t>
            </a: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177300"/>
              </a:lnSpc>
              <a:spcBef>
                <a:spcPts val="39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3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 spc="-10">
                <a:latin typeface="宋体"/>
                <a:cs typeface="宋体"/>
              </a:rPr>
              <a:t>【</a:t>
            </a:r>
            <a:r>
              <a:rPr sz="1100">
                <a:latin typeface="宋体"/>
                <a:cs typeface="宋体"/>
              </a:rPr>
              <a:t>解</a:t>
            </a:r>
            <a:r>
              <a:rPr sz="1100" spc="-10">
                <a:latin typeface="宋体"/>
                <a:cs typeface="宋体"/>
              </a:rPr>
              <a:t>答】</a:t>
            </a:r>
            <a:r>
              <a:rPr sz="1100">
                <a:latin typeface="宋体"/>
                <a:cs typeface="宋体"/>
              </a:rPr>
              <a:t>解</a:t>
            </a:r>
            <a:r>
              <a:rPr sz="1100" spc="-10">
                <a:latin typeface="宋体"/>
                <a:cs typeface="宋体"/>
              </a:rPr>
              <a:t>：∵</a:t>
            </a:r>
            <a:r>
              <a:rPr sz="1100">
                <a:latin typeface="宋体"/>
                <a:cs typeface="宋体"/>
              </a:rPr>
              <a:t>其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蔬菜</a:t>
            </a:r>
            <a:r>
              <a:rPr sz="1100" spc="-10">
                <a:latin typeface="宋体"/>
                <a:cs typeface="宋体"/>
              </a:rPr>
              <a:t>类</a:t>
            </a:r>
            <a:r>
              <a:rPr sz="1100" spc="5">
                <a:latin typeface="宋体"/>
                <a:cs typeface="宋体"/>
              </a:rPr>
              <a:t>有</a:t>
            </a:r>
            <a:r>
              <a:rPr sz="1100" spc="-30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4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 spc="-10">
                <a:latin typeface="宋体"/>
                <a:cs typeface="宋体"/>
              </a:rPr>
              <a:t>张，</a:t>
            </a:r>
            <a:r>
              <a:rPr sz="1100">
                <a:latin typeface="宋体"/>
                <a:cs typeface="宋体"/>
              </a:rPr>
              <a:t>正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分别</a:t>
            </a:r>
            <a:r>
              <a:rPr sz="1100" spc="-10">
                <a:latin typeface="宋体"/>
                <a:cs typeface="宋体"/>
              </a:rPr>
              <a:t>印</a:t>
            </a:r>
            <a:r>
              <a:rPr sz="1100">
                <a:latin typeface="宋体"/>
                <a:cs typeface="宋体"/>
              </a:rPr>
              <a:t>有白菜</a:t>
            </a:r>
            <a:r>
              <a:rPr sz="1100" spc="-20">
                <a:latin typeface="宋体"/>
                <a:cs typeface="宋体"/>
              </a:rPr>
              <a:t>、</a:t>
            </a:r>
            <a:r>
              <a:rPr sz="1100">
                <a:latin typeface="宋体"/>
                <a:cs typeface="宋体"/>
              </a:rPr>
              <a:t>辣</a:t>
            </a:r>
            <a:r>
              <a:rPr sz="1100" spc="-10">
                <a:latin typeface="宋体"/>
                <a:cs typeface="宋体"/>
              </a:rPr>
              <a:t>椒、</a:t>
            </a:r>
            <a:r>
              <a:rPr sz="1100">
                <a:latin typeface="宋体"/>
                <a:cs typeface="宋体"/>
              </a:rPr>
              <a:t>豇</a:t>
            </a:r>
            <a:r>
              <a:rPr sz="1100" spc="-10">
                <a:latin typeface="宋体"/>
                <a:cs typeface="宋体"/>
              </a:rPr>
              <a:t>豆、</a:t>
            </a:r>
            <a:r>
              <a:rPr sz="1100">
                <a:latin typeface="宋体"/>
                <a:cs typeface="宋体"/>
              </a:rPr>
              <a:t>茄</a:t>
            </a:r>
            <a:r>
              <a:rPr sz="1100" spc="-10">
                <a:latin typeface="宋体"/>
                <a:cs typeface="宋体"/>
              </a:rPr>
              <a:t>子</a:t>
            </a:r>
            <a:r>
              <a:rPr sz="1100">
                <a:latin typeface="宋体"/>
                <a:cs typeface="宋体"/>
              </a:rPr>
              <a:t>图案</a:t>
            </a:r>
            <a:r>
              <a:rPr sz="1100" spc="-20">
                <a:latin typeface="宋体"/>
                <a:cs typeface="宋体"/>
              </a:rPr>
              <a:t>；</a:t>
            </a:r>
            <a:r>
              <a:rPr sz="1100">
                <a:latin typeface="宋体"/>
                <a:cs typeface="宋体"/>
              </a:rPr>
              <a:t>水</a:t>
            </a:r>
            <a:r>
              <a:rPr sz="1100" spc="-10">
                <a:latin typeface="宋体"/>
                <a:cs typeface="宋体"/>
              </a:rPr>
              <a:t>果</a:t>
            </a:r>
            <a:r>
              <a:rPr sz="1100">
                <a:latin typeface="宋体"/>
                <a:cs typeface="宋体"/>
              </a:rPr>
              <a:t>类</a:t>
            </a:r>
            <a:r>
              <a:rPr sz="1100" spc="5">
                <a:latin typeface="宋体"/>
                <a:cs typeface="宋体"/>
              </a:rPr>
              <a:t>有</a:t>
            </a:r>
            <a:r>
              <a:rPr sz="1100" spc="-29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2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 spc="-10">
                <a:latin typeface="宋体"/>
                <a:cs typeface="宋体"/>
              </a:rPr>
              <a:t>张</a:t>
            </a:r>
            <a:r>
              <a:rPr sz="1100" spc="5">
                <a:latin typeface="宋体"/>
                <a:cs typeface="宋体"/>
              </a:rPr>
              <a:t>，  </a:t>
            </a:r>
            <a:r>
              <a:rPr sz="1100">
                <a:latin typeface="宋体"/>
                <a:cs typeface="宋体"/>
              </a:rPr>
              <a:t>正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分别</a:t>
            </a:r>
            <a:r>
              <a:rPr sz="1100" spc="-10">
                <a:latin typeface="宋体"/>
                <a:cs typeface="宋体"/>
              </a:rPr>
              <a:t>印</a:t>
            </a:r>
            <a:r>
              <a:rPr sz="1100">
                <a:latin typeface="宋体"/>
                <a:cs typeface="宋体"/>
              </a:rPr>
              <a:t>有草</a:t>
            </a:r>
            <a:r>
              <a:rPr sz="1100" spc="-10">
                <a:latin typeface="宋体"/>
                <a:cs typeface="宋体"/>
              </a:rPr>
              <a:t>莓</a:t>
            </a:r>
            <a:r>
              <a:rPr sz="1100">
                <a:latin typeface="宋体"/>
                <a:cs typeface="宋体"/>
              </a:rPr>
              <a:t>、西</a:t>
            </a:r>
            <a:r>
              <a:rPr sz="1100" spc="-10">
                <a:latin typeface="宋体"/>
                <a:cs typeface="宋体"/>
              </a:rPr>
              <a:t>瓜</a:t>
            </a:r>
            <a:r>
              <a:rPr sz="1100">
                <a:latin typeface="宋体"/>
                <a:cs typeface="宋体"/>
              </a:rPr>
              <a:t>图案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06627" y="8938260"/>
            <a:ext cx="212280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∴他</a:t>
            </a:r>
            <a:r>
              <a:rPr sz="1100" spc="-10">
                <a:latin typeface="宋体"/>
                <a:cs typeface="宋体"/>
              </a:rPr>
              <a:t>恰</a:t>
            </a:r>
            <a:r>
              <a:rPr sz="1100">
                <a:latin typeface="宋体"/>
                <a:cs typeface="宋体"/>
              </a:rPr>
              <a:t>好抽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水果</a:t>
            </a:r>
            <a:r>
              <a:rPr sz="1100" spc="-10">
                <a:latin typeface="宋体"/>
                <a:cs typeface="宋体"/>
              </a:rPr>
              <a:t>类</a:t>
            </a:r>
            <a:r>
              <a:rPr sz="1100">
                <a:latin typeface="宋体"/>
                <a:cs typeface="宋体"/>
              </a:rPr>
              <a:t>卡片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概率</a:t>
            </a:r>
            <a:r>
              <a:rPr sz="1100" spc="5">
                <a:latin typeface="宋体"/>
                <a:cs typeface="宋体"/>
              </a:rPr>
              <a:t>是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4" name="object 24"/>
          <p:cNvPicPr/>
          <p:nvPr/>
        </p:nvPicPr>
        <p:blipFill>
          <a:blip r:embed="rId12"/>
          <a:stretch>
            <a:fillRect/>
          </a:stretch>
        </p:blipFill>
        <p:spPr>
          <a:xfrm>
            <a:off x="2835414" y="8883359"/>
            <a:ext cx="543269" cy="314018"/>
          </a:xfrm>
          <a:prstGeom prst="rect">
            <a:avLst/>
          </a:prstGeom>
        </p:spPr>
      </p:pic>
      <p:sp>
        <p:nvSpPr>
          <p:cNvPr id="25" name="object 25"/>
          <p:cNvSpPr txBox="1"/>
          <p:nvPr/>
        </p:nvSpPr>
        <p:spPr>
          <a:xfrm>
            <a:off x="3402584" y="89382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26" name="object 26"/>
          <p:cNvSpPr txBox="1"/>
          <p:nvPr/>
        </p:nvSpPr>
        <p:spPr>
          <a:xfrm>
            <a:off x="706627" y="9285719"/>
            <a:ext cx="85344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案为：</a:t>
            </a:r>
            <a:r>
              <a:rPr sz="1100" spc="-10">
                <a:latin typeface="Times New Roman"/>
                <a:cs typeface="Times New Roman"/>
              </a:rPr>
              <a:t>B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06627" y="9880079"/>
            <a:ext cx="641921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295">
                <a:latin typeface="Calibri"/>
                <a:cs typeface="Calibri"/>
              </a:rPr>
              <a:t>7</a:t>
            </a:r>
            <a:r>
              <a:rPr sz="1050" spc="-295">
                <a:latin typeface="宋体"/>
                <a:cs typeface="宋体"/>
              </a:rPr>
              <a:t>．</a:t>
            </a:r>
            <a:r>
              <a:rPr sz="1100" spc="-10">
                <a:latin typeface="宋体"/>
                <a:cs typeface="宋体"/>
              </a:rPr>
              <a:t>《</a:t>
            </a:r>
            <a:r>
              <a:rPr sz="1100">
                <a:latin typeface="宋体"/>
                <a:cs typeface="宋体"/>
              </a:rPr>
              <a:t>孙</a:t>
            </a:r>
            <a:r>
              <a:rPr sz="1100" spc="-10">
                <a:latin typeface="宋体"/>
                <a:cs typeface="宋体"/>
              </a:rPr>
              <a:t>子</a:t>
            </a:r>
            <a:r>
              <a:rPr sz="1100">
                <a:latin typeface="宋体"/>
                <a:cs typeface="宋体"/>
              </a:rPr>
              <a:t>算</a:t>
            </a:r>
            <a:r>
              <a:rPr sz="1100" spc="-10">
                <a:latin typeface="宋体"/>
                <a:cs typeface="宋体"/>
              </a:rPr>
              <a:t>经</a:t>
            </a:r>
            <a:r>
              <a:rPr sz="1100" spc="-70">
                <a:latin typeface="宋体"/>
                <a:cs typeface="宋体"/>
              </a:rPr>
              <a:t>》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国古</a:t>
            </a:r>
            <a:r>
              <a:rPr sz="1100" spc="-10">
                <a:latin typeface="宋体"/>
                <a:cs typeface="宋体"/>
              </a:rPr>
              <a:t>代</a:t>
            </a:r>
            <a:r>
              <a:rPr sz="1100">
                <a:latin typeface="宋体"/>
                <a:cs typeface="宋体"/>
              </a:rPr>
              <a:t>重要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数学</a:t>
            </a:r>
            <a:r>
              <a:rPr sz="1100" spc="-10">
                <a:latin typeface="宋体"/>
                <a:cs typeface="宋体"/>
              </a:rPr>
              <a:t>著</a:t>
            </a:r>
            <a:r>
              <a:rPr sz="1100">
                <a:latin typeface="宋体"/>
                <a:cs typeface="宋体"/>
              </a:rPr>
              <a:t>作</a:t>
            </a:r>
            <a:r>
              <a:rPr sz="1100" spc="-70">
                <a:latin typeface="宋体"/>
                <a:cs typeface="宋体"/>
              </a:rPr>
              <a:t>，是</a:t>
            </a:r>
            <a:r>
              <a:rPr sz="1100" spc="-10">
                <a:latin typeface="宋体"/>
                <a:cs typeface="宋体"/>
              </a:rPr>
              <a:t>《</a:t>
            </a:r>
            <a:r>
              <a:rPr sz="1100">
                <a:latin typeface="宋体"/>
                <a:cs typeface="宋体"/>
              </a:rPr>
              <a:t>算</a:t>
            </a:r>
            <a:r>
              <a:rPr sz="1100" spc="-10">
                <a:latin typeface="宋体"/>
                <a:cs typeface="宋体"/>
              </a:rPr>
              <a:t>经</a:t>
            </a:r>
            <a:r>
              <a:rPr sz="1100">
                <a:latin typeface="宋体"/>
                <a:cs typeface="宋体"/>
              </a:rPr>
              <a:t>十书</a:t>
            </a:r>
            <a:r>
              <a:rPr sz="1100" spc="-80">
                <a:latin typeface="宋体"/>
                <a:cs typeface="宋体"/>
              </a:rPr>
              <a:t>》</a:t>
            </a:r>
            <a:r>
              <a:rPr sz="1100">
                <a:latin typeface="宋体"/>
                <a:cs typeface="宋体"/>
              </a:rPr>
              <a:t>之一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书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记载</a:t>
            </a:r>
            <a:r>
              <a:rPr sz="1100" spc="-10">
                <a:latin typeface="宋体"/>
                <a:cs typeface="宋体"/>
              </a:rPr>
              <a:t>了</a:t>
            </a:r>
            <a:r>
              <a:rPr sz="1100">
                <a:latin typeface="宋体"/>
                <a:cs typeface="宋体"/>
              </a:rPr>
              <a:t>这样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个题</a:t>
            </a:r>
            <a:r>
              <a:rPr sz="1100" spc="-10">
                <a:latin typeface="宋体"/>
                <a:cs typeface="宋体"/>
              </a:rPr>
              <a:t>目</a:t>
            </a:r>
            <a:r>
              <a:rPr sz="1100" spc="-70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今</a:t>
            </a:r>
            <a:r>
              <a:rPr sz="1100" spc="-10">
                <a:latin typeface="宋体"/>
                <a:cs typeface="宋体"/>
              </a:rPr>
              <a:t>有</a:t>
            </a:r>
            <a:r>
              <a:rPr sz="1100">
                <a:latin typeface="宋体"/>
                <a:cs typeface="宋体"/>
              </a:rPr>
              <a:t>木</a:t>
            </a:r>
            <a:r>
              <a:rPr sz="1100" spc="-70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不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60532" y="1354799"/>
            <a:ext cx="1010001" cy="31401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232909" y="1354799"/>
            <a:ext cx="1009650" cy="31401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1152912" y="1751039"/>
            <a:ext cx="1010001" cy="31401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4240536" y="1751039"/>
            <a:ext cx="1010001" cy="314018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1716792" y="2444459"/>
            <a:ext cx="1010001" cy="314018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06627" y="766559"/>
            <a:ext cx="6487795" cy="22745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知</a:t>
            </a:r>
            <a:r>
              <a:rPr sz="1100" spc="-10">
                <a:latin typeface="宋体"/>
                <a:cs typeface="宋体"/>
              </a:rPr>
              <a:t>长</a:t>
            </a:r>
            <a:r>
              <a:rPr sz="1100">
                <a:latin typeface="宋体"/>
                <a:cs typeface="宋体"/>
              </a:rPr>
              <a:t>短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引</a:t>
            </a:r>
            <a:r>
              <a:rPr sz="1100" spc="-10">
                <a:latin typeface="宋体"/>
                <a:cs typeface="宋体"/>
              </a:rPr>
              <a:t>绳</a:t>
            </a:r>
            <a:r>
              <a:rPr sz="1100">
                <a:latin typeface="宋体"/>
                <a:cs typeface="宋体"/>
              </a:rPr>
              <a:t>度之</a:t>
            </a:r>
            <a:r>
              <a:rPr sz="1100" spc="-7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余</a:t>
            </a:r>
            <a:r>
              <a:rPr sz="1100" spc="-10">
                <a:latin typeface="宋体"/>
                <a:cs typeface="宋体"/>
              </a:rPr>
              <a:t>绳</a:t>
            </a:r>
            <a:r>
              <a:rPr sz="1100">
                <a:latin typeface="宋体"/>
                <a:cs typeface="宋体"/>
              </a:rPr>
              <a:t>四尺</a:t>
            </a:r>
            <a:r>
              <a:rPr sz="1100" spc="-10">
                <a:latin typeface="宋体"/>
                <a:cs typeface="宋体"/>
              </a:rPr>
              <a:t>五</a:t>
            </a:r>
            <a:r>
              <a:rPr sz="1100">
                <a:latin typeface="宋体"/>
                <a:cs typeface="宋体"/>
              </a:rPr>
              <a:t>寸</a:t>
            </a:r>
            <a:r>
              <a:rPr sz="1100" spc="-70">
                <a:latin typeface="宋体"/>
                <a:cs typeface="宋体"/>
              </a:rPr>
              <a:t>；</a:t>
            </a:r>
            <a:r>
              <a:rPr sz="1100">
                <a:latin typeface="宋体"/>
                <a:cs typeface="宋体"/>
              </a:rPr>
              <a:t>屈</a:t>
            </a:r>
            <a:r>
              <a:rPr sz="1100" spc="-10">
                <a:latin typeface="宋体"/>
                <a:cs typeface="宋体"/>
              </a:rPr>
              <a:t>绳</a:t>
            </a:r>
            <a:r>
              <a:rPr sz="1100">
                <a:latin typeface="宋体"/>
                <a:cs typeface="宋体"/>
              </a:rPr>
              <a:t>量</a:t>
            </a:r>
            <a:r>
              <a:rPr sz="1100" spc="-10">
                <a:latin typeface="宋体"/>
                <a:cs typeface="宋体"/>
              </a:rPr>
              <a:t>之</a:t>
            </a:r>
            <a:r>
              <a:rPr sz="1100" spc="-7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不</a:t>
            </a:r>
            <a:r>
              <a:rPr sz="1100" spc="-10">
                <a:latin typeface="宋体"/>
                <a:cs typeface="宋体"/>
              </a:rPr>
              <a:t>足</a:t>
            </a:r>
            <a:r>
              <a:rPr sz="1100">
                <a:latin typeface="宋体"/>
                <a:cs typeface="宋体"/>
              </a:rPr>
              <a:t>一尺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木</a:t>
            </a:r>
            <a:r>
              <a:rPr sz="1100" spc="-10">
                <a:latin typeface="宋体"/>
                <a:cs typeface="宋体"/>
              </a:rPr>
              <a:t>长</a:t>
            </a:r>
            <a:r>
              <a:rPr sz="1100">
                <a:latin typeface="宋体"/>
                <a:cs typeface="宋体"/>
              </a:rPr>
              <a:t>几何</a:t>
            </a:r>
            <a:r>
              <a:rPr sz="1100" spc="-10">
                <a:latin typeface="宋体"/>
                <a:cs typeface="宋体"/>
              </a:rPr>
              <a:t>？</a:t>
            </a:r>
            <a:r>
              <a:rPr sz="1100">
                <a:latin typeface="宋体"/>
                <a:cs typeface="宋体"/>
              </a:rPr>
              <a:t>其大</a:t>
            </a:r>
            <a:r>
              <a:rPr sz="1100" spc="-10">
                <a:latin typeface="宋体"/>
                <a:cs typeface="宋体"/>
              </a:rPr>
              <a:t>意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-70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用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根绳</a:t>
            </a:r>
            <a:r>
              <a:rPr sz="1100" spc="-10">
                <a:latin typeface="宋体"/>
                <a:cs typeface="宋体"/>
              </a:rPr>
              <a:t>子</a:t>
            </a:r>
            <a:r>
              <a:rPr sz="1100">
                <a:latin typeface="宋体"/>
                <a:cs typeface="宋体"/>
              </a:rPr>
              <a:t>去量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根长</a:t>
            </a:r>
            <a:r>
              <a:rPr sz="1100" spc="-10">
                <a:latin typeface="宋体"/>
                <a:cs typeface="宋体"/>
              </a:rPr>
              <a:t>木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  <a:tabLst>
                <a:tab pos="6334125"/>
              </a:tabLst>
            </a:pPr>
            <a:r>
              <a:rPr sz="1100">
                <a:latin typeface="宋体"/>
                <a:cs typeface="宋体"/>
              </a:rPr>
              <a:t>绳</a:t>
            </a:r>
            <a:r>
              <a:rPr sz="1100" spc="-10">
                <a:latin typeface="宋体"/>
                <a:cs typeface="宋体"/>
              </a:rPr>
              <a:t>子</a:t>
            </a:r>
            <a:r>
              <a:rPr sz="1100">
                <a:latin typeface="宋体"/>
                <a:cs typeface="宋体"/>
              </a:rPr>
              <a:t>还剩</a:t>
            </a:r>
            <a:r>
              <a:rPr sz="1100" spc="135">
                <a:latin typeface="宋体"/>
                <a:cs typeface="宋体"/>
              </a:rPr>
              <a:t>余</a:t>
            </a:r>
            <a:r>
              <a:rPr sz="1100" spc="-5">
                <a:latin typeface="Times New Roman"/>
                <a:cs typeface="Times New Roman"/>
              </a:rPr>
              <a:t>4.</a:t>
            </a:r>
            <a:r>
              <a:rPr sz="1100">
                <a:latin typeface="Times New Roman"/>
                <a:cs typeface="Times New Roman"/>
              </a:rPr>
              <a:t>5</a:t>
            </a:r>
            <a:r>
              <a:rPr sz="1100" spc="-14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尺</a:t>
            </a:r>
            <a:r>
              <a:rPr sz="1100" spc="-550">
                <a:latin typeface="宋体"/>
                <a:cs typeface="宋体"/>
              </a:rPr>
              <a:t>；</a:t>
            </a:r>
            <a:r>
              <a:rPr sz="1100">
                <a:latin typeface="宋体"/>
                <a:cs typeface="宋体"/>
              </a:rPr>
              <a:t>将</a:t>
            </a:r>
            <a:r>
              <a:rPr sz="1100" spc="-10">
                <a:latin typeface="宋体"/>
                <a:cs typeface="宋体"/>
              </a:rPr>
              <a:t>绳</a:t>
            </a:r>
            <a:r>
              <a:rPr sz="1100">
                <a:latin typeface="宋体"/>
                <a:cs typeface="宋体"/>
              </a:rPr>
              <a:t>子对</a:t>
            </a:r>
            <a:r>
              <a:rPr sz="1100" spc="-10">
                <a:latin typeface="宋体"/>
                <a:cs typeface="宋体"/>
              </a:rPr>
              <a:t>折</a:t>
            </a:r>
            <a:r>
              <a:rPr sz="1100">
                <a:latin typeface="宋体"/>
                <a:cs typeface="宋体"/>
              </a:rPr>
              <a:t>再量</a:t>
            </a:r>
            <a:r>
              <a:rPr sz="1100" spc="-10">
                <a:latin typeface="宋体"/>
                <a:cs typeface="宋体"/>
              </a:rPr>
              <a:t>长</a:t>
            </a:r>
            <a:r>
              <a:rPr sz="1100">
                <a:latin typeface="宋体"/>
                <a:cs typeface="宋体"/>
              </a:rPr>
              <a:t>木</a:t>
            </a:r>
            <a:r>
              <a:rPr sz="1100" spc="-55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长</a:t>
            </a:r>
            <a:r>
              <a:rPr sz="1100" spc="-10">
                <a:latin typeface="宋体"/>
                <a:cs typeface="宋体"/>
              </a:rPr>
              <a:t>木</a:t>
            </a:r>
            <a:r>
              <a:rPr sz="1100">
                <a:latin typeface="宋体"/>
                <a:cs typeface="宋体"/>
              </a:rPr>
              <a:t>还</a:t>
            </a:r>
            <a:r>
              <a:rPr sz="1100" spc="-10">
                <a:latin typeface="宋体"/>
                <a:cs typeface="宋体"/>
              </a:rPr>
              <a:t>剩</a:t>
            </a:r>
            <a:r>
              <a:rPr sz="1100" spc="135">
                <a:latin typeface="宋体"/>
                <a:cs typeface="宋体"/>
              </a:rPr>
              <a:t>余</a:t>
            </a:r>
            <a:r>
              <a:rPr sz="1100">
                <a:latin typeface="Times New Roman"/>
                <a:cs typeface="Times New Roman"/>
              </a:rPr>
              <a:t>1</a:t>
            </a:r>
            <a:r>
              <a:rPr sz="1100" spc="-135">
                <a:latin typeface="Times New Roman"/>
                <a:cs typeface="Times New Roman"/>
              </a:rPr>
              <a:t> </a:t>
            </a:r>
            <a:r>
              <a:rPr sz="1100" spc="-10">
                <a:latin typeface="宋体"/>
                <a:cs typeface="宋体"/>
              </a:rPr>
              <a:t>尺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问</a:t>
            </a:r>
            <a:r>
              <a:rPr sz="1100" spc="-10">
                <a:latin typeface="宋体"/>
                <a:cs typeface="宋体"/>
              </a:rPr>
              <a:t>木</a:t>
            </a:r>
            <a:r>
              <a:rPr sz="1100">
                <a:latin typeface="宋体"/>
                <a:cs typeface="宋体"/>
              </a:rPr>
              <a:t>长多</a:t>
            </a:r>
            <a:r>
              <a:rPr sz="1100" spc="-10">
                <a:latin typeface="宋体"/>
                <a:cs typeface="宋体"/>
              </a:rPr>
              <a:t>少</a:t>
            </a:r>
            <a:r>
              <a:rPr sz="1100">
                <a:latin typeface="宋体"/>
                <a:cs typeface="宋体"/>
              </a:rPr>
              <a:t>尺？</a:t>
            </a:r>
            <a:r>
              <a:rPr sz="1100" spc="-10">
                <a:latin typeface="宋体"/>
                <a:cs typeface="宋体"/>
              </a:rPr>
              <a:t>设</a:t>
            </a:r>
            <a:r>
              <a:rPr sz="1100">
                <a:latin typeface="宋体"/>
                <a:cs typeface="宋体"/>
              </a:rPr>
              <a:t>木</a:t>
            </a:r>
            <a:r>
              <a:rPr sz="1100" spc="135">
                <a:latin typeface="宋体"/>
                <a:cs typeface="宋体"/>
              </a:rPr>
              <a:t>长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135">
                <a:latin typeface="Times New Roman"/>
                <a:cs typeface="Times New Roman"/>
              </a:rPr>
              <a:t> </a:t>
            </a:r>
            <a:r>
              <a:rPr sz="1100" spc="-10">
                <a:latin typeface="宋体"/>
                <a:cs typeface="宋体"/>
              </a:rPr>
              <a:t>尺</a:t>
            </a:r>
            <a:r>
              <a:rPr sz="1100" spc="-55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则</a:t>
            </a:r>
            <a:r>
              <a:rPr sz="1100" spc="-10">
                <a:latin typeface="宋体"/>
                <a:cs typeface="宋体"/>
              </a:rPr>
              <a:t>可</a:t>
            </a:r>
            <a:r>
              <a:rPr sz="1100">
                <a:latin typeface="宋体"/>
                <a:cs typeface="宋体"/>
              </a:rPr>
              <a:t>列方</a:t>
            </a:r>
            <a:r>
              <a:rPr sz="1100" spc="-10">
                <a:latin typeface="宋体"/>
                <a:cs typeface="宋体"/>
              </a:rPr>
              <a:t>程</a:t>
            </a:r>
            <a:r>
              <a:rPr sz="1100" spc="-540">
                <a:latin typeface="宋体"/>
                <a:cs typeface="宋体"/>
              </a:rPr>
              <a:t>为</a:t>
            </a:r>
            <a:r>
              <a:rPr sz="1100" spc="5">
                <a:latin typeface="宋体"/>
                <a:cs typeface="宋体"/>
              </a:rPr>
              <a:t>（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5"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95580">
              <a:lnSpc>
                <a:spcPct val="100000"/>
              </a:lnSpc>
              <a:tabLst>
                <a:tab pos="3275329"/>
              </a:tabLst>
            </a:pPr>
            <a:r>
              <a:rPr sz="1100" spc="-10">
                <a:latin typeface="Times New Roman"/>
                <a:cs typeface="Times New Roman"/>
              </a:rPr>
              <a:t>A</a:t>
            </a:r>
            <a:r>
              <a:rPr sz="1100" spc="-10">
                <a:latin typeface="宋体"/>
                <a:cs typeface="宋体"/>
              </a:rPr>
              <a:t>．	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00">
              <a:latin typeface="宋体"/>
              <a:cs typeface="宋体"/>
            </a:endParaRPr>
          </a:p>
          <a:p>
            <a:pPr marL="195580">
              <a:lnSpc>
                <a:spcPct val="100000"/>
              </a:lnSpc>
              <a:tabLst>
                <a:tab pos="3275329"/>
              </a:tabLst>
            </a:pPr>
            <a:r>
              <a:rPr sz="1100" spc="-10">
                <a:latin typeface="Times New Roman"/>
                <a:cs typeface="Times New Roman"/>
              </a:rPr>
              <a:t>C</a:t>
            </a:r>
            <a:r>
              <a:rPr sz="1100" spc="-10">
                <a:latin typeface="宋体"/>
                <a:cs typeface="宋体"/>
              </a:rPr>
              <a:t>．	</a:t>
            </a: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5">
                <a:latin typeface="宋体"/>
                <a:cs typeface="宋体"/>
              </a:rPr>
              <a:t>．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5">
                <a:latin typeface="宋体"/>
                <a:cs typeface="宋体"/>
              </a:rPr>
              <a:t>：</a:t>
            </a:r>
            <a:r>
              <a:rPr sz="1100" spc="-5">
                <a:latin typeface="宋体"/>
                <a:cs typeface="宋体"/>
              </a:rPr>
              <a:t> </a:t>
            </a:r>
            <a:r>
              <a:rPr sz="1100">
                <a:latin typeface="宋体"/>
                <a:cs typeface="宋体"/>
              </a:rPr>
              <a:t>设</a:t>
            </a:r>
            <a:r>
              <a:rPr sz="1100" spc="-10">
                <a:latin typeface="宋体"/>
                <a:cs typeface="宋体"/>
              </a:rPr>
              <a:t>木</a:t>
            </a:r>
            <a:r>
              <a:rPr sz="1100" spc="265">
                <a:latin typeface="宋体"/>
                <a:cs typeface="宋体"/>
              </a:rPr>
              <a:t>长</a:t>
            </a:r>
            <a:r>
              <a:rPr sz="1100">
                <a:latin typeface="Times New Roman"/>
                <a:cs typeface="Times New Roman"/>
              </a:rPr>
              <a:t>x </a:t>
            </a:r>
            <a:r>
              <a:rPr sz="1100">
                <a:latin typeface="宋体"/>
                <a:cs typeface="宋体"/>
              </a:rPr>
              <a:t>尺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则绳</a:t>
            </a:r>
            <a:r>
              <a:rPr sz="1100" spc="-10">
                <a:latin typeface="宋体"/>
                <a:cs typeface="宋体"/>
              </a:rPr>
              <a:t>子</a:t>
            </a:r>
            <a:r>
              <a:rPr sz="1100">
                <a:latin typeface="宋体"/>
                <a:cs typeface="宋体"/>
              </a:rPr>
              <a:t>长为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x+4.5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尺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 marR="4251960">
              <a:lnSpc>
                <a:spcPts val="2740"/>
              </a:lnSpc>
              <a:spcBef>
                <a:spcPts val="110"/>
              </a:spcBef>
              <a:tabLst>
                <a:tab pos="2086610"/>
              </a:tabLst>
            </a:pPr>
            <a:r>
              <a:rPr sz="1100">
                <a:latin typeface="宋体"/>
                <a:cs typeface="宋体"/>
              </a:rPr>
              <a:t>∴由</a:t>
            </a:r>
            <a:r>
              <a:rPr sz="1100" spc="-10">
                <a:latin typeface="宋体"/>
                <a:cs typeface="宋体"/>
              </a:rPr>
              <a:t>题</a:t>
            </a:r>
            <a:r>
              <a:rPr sz="1100">
                <a:latin typeface="宋体"/>
                <a:cs typeface="宋体"/>
              </a:rPr>
              <a:t>意可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 spc="5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	， 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A.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8" name="object 8"/>
          <p:cNvPicPr/>
          <p:nvPr/>
        </p:nvPicPr>
        <p:blipFill>
          <a:blip r:embed="rId6"/>
          <a:stretch>
            <a:fillRect/>
          </a:stretch>
        </p:blipFill>
        <p:spPr>
          <a:xfrm>
            <a:off x="1917946" y="3507867"/>
            <a:ext cx="837854" cy="161925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706627" y="3143999"/>
            <a:ext cx="3284220" cy="5403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绳</a:t>
            </a:r>
            <a:r>
              <a:rPr sz="1100" spc="-10">
                <a:latin typeface="宋体"/>
                <a:cs typeface="宋体"/>
              </a:rPr>
              <a:t>子</a:t>
            </a:r>
            <a:r>
              <a:rPr sz="1100">
                <a:latin typeface="宋体"/>
                <a:cs typeface="宋体"/>
              </a:rPr>
              <a:t>长为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x+4.5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尺</a:t>
            </a:r>
            <a:r>
              <a:rPr sz="1100">
                <a:latin typeface="宋体"/>
                <a:cs typeface="宋体"/>
              </a:rPr>
              <a:t>，再</a:t>
            </a:r>
            <a:r>
              <a:rPr sz="1100" spc="-10">
                <a:latin typeface="宋体"/>
                <a:cs typeface="宋体"/>
              </a:rPr>
              <a:t>找</a:t>
            </a:r>
            <a:r>
              <a:rPr sz="1100">
                <a:latin typeface="宋体"/>
                <a:cs typeface="宋体"/>
              </a:rPr>
              <a:t>出等</a:t>
            </a:r>
            <a:r>
              <a:rPr sz="1100" spc="-10">
                <a:latin typeface="宋体"/>
                <a:cs typeface="宋体"/>
              </a:rPr>
              <a:t>量</a:t>
            </a:r>
            <a:r>
              <a:rPr sz="1100">
                <a:latin typeface="宋体"/>
                <a:cs typeface="宋体"/>
              </a:rPr>
              <a:t>关系</a:t>
            </a:r>
            <a:r>
              <a:rPr sz="1100" spc="-10">
                <a:latin typeface="宋体"/>
                <a:cs typeface="宋体"/>
              </a:rPr>
              <a:t>列</a:t>
            </a:r>
            <a:r>
              <a:rPr sz="1100">
                <a:latin typeface="宋体"/>
                <a:cs typeface="宋体"/>
              </a:rPr>
              <a:t>方程</a:t>
            </a:r>
            <a:r>
              <a:rPr sz="1100" spc="-10">
                <a:latin typeface="宋体"/>
                <a:cs typeface="宋体"/>
              </a:rPr>
              <a:t>即</a:t>
            </a:r>
            <a:r>
              <a:rPr sz="1100">
                <a:latin typeface="宋体"/>
                <a:cs typeface="宋体"/>
              </a:rPr>
              <a:t>可</a:t>
            </a:r>
            <a:r>
              <a:rPr sz="1100" spc="5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2115185"/>
              </a:tabLst>
            </a:pPr>
            <a:r>
              <a:rPr sz="1575" spc="-7" baseline="2645">
                <a:latin typeface="Calibri"/>
                <a:cs typeface="Calibri"/>
              </a:rPr>
              <a:t>8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，二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</a:t>
            </a:r>
            <a:r>
              <a:rPr sz="1100" spc="5">
                <a:latin typeface="宋体"/>
                <a:cs typeface="宋体"/>
              </a:rPr>
              <a:t>数	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</a:t>
            </a:r>
            <a:r>
              <a:rPr sz="1100" spc="280">
                <a:latin typeface="宋体"/>
                <a:cs typeface="宋体"/>
              </a:rPr>
              <a:t>与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5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交</a:t>
            </a:r>
            <a:r>
              <a:rPr sz="1100" spc="5">
                <a:latin typeface="宋体"/>
                <a:cs typeface="宋体"/>
              </a:rPr>
              <a:t>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7"/>
          <a:stretch>
            <a:fillRect/>
          </a:stretch>
        </p:blipFill>
        <p:spPr>
          <a:xfrm>
            <a:off x="3958576" y="3492669"/>
            <a:ext cx="485434" cy="190782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4470908" y="3489960"/>
            <a:ext cx="19691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B</a:t>
            </a:r>
            <a:r>
              <a:rPr sz="1100" spc="-7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两</a:t>
            </a:r>
            <a:r>
              <a:rPr sz="1100" spc="-10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，下</a:t>
            </a:r>
            <a:r>
              <a:rPr sz="1100" spc="-10">
                <a:latin typeface="宋体"/>
                <a:cs typeface="宋体"/>
              </a:rPr>
              <a:t>列</a:t>
            </a:r>
            <a:r>
              <a:rPr sz="1100">
                <a:latin typeface="宋体"/>
                <a:cs typeface="宋体"/>
              </a:rPr>
              <a:t>说法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确的</a:t>
            </a:r>
            <a:r>
              <a:rPr sz="1100" spc="-10">
                <a:latin typeface="宋体"/>
                <a:cs typeface="宋体"/>
              </a:rPr>
              <a:t>是</a:t>
            </a:r>
            <a:r>
              <a:rPr sz="1100" spc="5">
                <a:latin typeface="宋体"/>
                <a:cs typeface="宋体"/>
              </a:rPr>
              <a:t>（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694423" y="34899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8"/>
          <a:stretch>
            <a:fillRect/>
          </a:stretch>
        </p:blipFill>
        <p:spPr>
          <a:xfrm>
            <a:off x="893063" y="3835908"/>
            <a:ext cx="1269491" cy="1693163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889508" y="5620499"/>
            <a:ext cx="1662430" cy="6394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52729" indent="-240029">
              <a:lnSpc>
                <a:spcPct val="100000"/>
              </a:lnSpc>
              <a:spcBef>
                <a:spcPts val="105"/>
              </a:spcBef>
              <a:buSzPct val="90909"/>
              <a:buFont typeface="Times New Roman"/>
              <a:buAutoNum type="alphaUcPeriod"/>
              <a:tabLst>
                <a:tab pos="252729"/>
              </a:tabLst>
            </a:pPr>
            <a:r>
              <a:rPr sz="1100" spc="-10">
                <a:latin typeface="宋体"/>
                <a:cs typeface="宋体"/>
              </a:rPr>
              <a:t>抛</a:t>
            </a:r>
            <a:r>
              <a:rPr sz="1100">
                <a:latin typeface="宋体"/>
                <a:cs typeface="宋体"/>
              </a:rPr>
              <a:t>物线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对称</a:t>
            </a:r>
            <a:r>
              <a:rPr sz="1100" spc="-10">
                <a:latin typeface="宋体"/>
                <a:cs typeface="宋体"/>
              </a:rPr>
              <a:t>轴</a:t>
            </a:r>
            <a:r>
              <a:rPr sz="1100">
                <a:latin typeface="宋体"/>
                <a:cs typeface="宋体"/>
              </a:rPr>
              <a:t>为直</a:t>
            </a:r>
            <a:r>
              <a:rPr sz="1100" spc="5">
                <a:latin typeface="宋体"/>
                <a:cs typeface="宋体"/>
              </a:rPr>
              <a:t>线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  <a:buFont typeface="Times New Roman"/>
              <a:buAutoNum type="alphaUcPeriod"/>
            </a:pPr>
            <a:endParaRPr sz="1700">
              <a:latin typeface="宋体"/>
              <a:cs typeface="宋体"/>
            </a:endParaRPr>
          </a:p>
          <a:p>
            <a:pPr marL="245110" indent="-232410">
              <a:lnSpc>
                <a:spcPct val="100000"/>
              </a:lnSpc>
              <a:buSzPct val="90909"/>
              <a:buFont typeface="Times New Roman"/>
              <a:buAutoNum type="alphaUcPeriod"/>
              <a:tabLst>
                <a:tab pos="245110"/>
              </a:tabLst>
            </a:pPr>
            <a:r>
              <a:rPr sz="1100" spc="-10">
                <a:latin typeface="宋体"/>
                <a:cs typeface="宋体"/>
              </a:rPr>
              <a:t>抛</a:t>
            </a:r>
            <a:r>
              <a:rPr sz="1100">
                <a:latin typeface="宋体"/>
                <a:cs typeface="宋体"/>
              </a:rPr>
              <a:t>物线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顶点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</a:t>
            </a:r>
            <a:r>
              <a:rPr sz="1100" spc="5">
                <a:latin typeface="宋体"/>
                <a:cs typeface="宋体"/>
              </a:rPr>
              <a:t>为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9"/>
          <a:stretch>
            <a:fillRect/>
          </a:stretch>
        </p:blipFill>
        <p:spPr>
          <a:xfrm>
            <a:off x="2558055" y="5659815"/>
            <a:ext cx="267004" cy="11454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0"/>
          <a:stretch>
            <a:fillRect/>
          </a:stretch>
        </p:blipFill>
        <p:spPr>
          <a:xfrm>
            <a:off x="2410194" y="5973301"/>
            <a:ext cx="590207" cy="371144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1"/>
          <a:stretch>
            <a:fillRect/>
          </a:stretch>
        </p:blipFill>
        <p:spPr>
          <a:xfrm>
            <a:off x="1300733" y="6848535"/>
            <a:ext cx="361950" cy="114540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706627" y="6512039"/>
            <a:ext cx="2929255" cy="8375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558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Times New Roman"/>
                <a:cs typeface="Times New Roman"/>
              </a:rPr>
              <a:t>C</a:t>
            </a:r>
            <a:r>
              <a:rPr sz="1100" spc="-5">
                <a:latin typeface="宋体"/>
                <a:cs typeface="宋体"/>
              </a:rPr>
              <a:t>．</a:t>
            </a: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B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两</a:t>
            </a:r>
            <a:r>
              <a:rPr sz="1100" spc="-10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之间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距离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9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5</a:t>
            </a:r>
            <a:endParaRPr sz="1100">
              <a:latin typeface="Times New Roman"/>
              <a:cs typeface="Times New Roman"/>
            </a:endParaRPr>
          </a:p>
          <a:p>
            <a:pPr marL="195580">
              <a:lnSpc>
                <a:spcPct val="100000"/>
              </a:lnSpc>
              <a:spcBef>
                <a:spcPts val="1020"/>
              </a:spcBef>
              <a:tabLst>
                <a:tab pos="993775"/>
              </a:tabLst>
            </a:pP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 spc="-10">
                <a:latin typeface="宋体"/>
                <a:cs typeface="宋体"/>
              </a:rPr>
              <a:t>．</a:t>
            </a:r>
            <a:r>
              <a:rPr sz="1100" spc="5">
                <a:latin typeface="宋体"/>
                <a:cs typeface="宋体"/>
              </a:rPr>
              <a:t>当	</a:t>
            </a:r>
            <a:r>
              <a:rPr sz="1100">
                <a:latin typeface="宋体"/>
                <a:cs typeface="宋体"/>
              </a:rPr>
              <a:t>时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y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值</a:t>
            </a:r>
            <a:r>
              <a:rPr sz="1100" spc="5">
                <a:latin typeface="宋体"/>
                <a:cs typeface="宋体"/>
              </a:rPr>
              <a:t>随</a:t>
            </a:r>
            <a:r>
              <a:rPr sz="1100" spc="-30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值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增大</a:t>
            </a:r>
            <a:r>
              <a:rPr sz="1100" spc="-10">
                <a:latin typeface="宋体"/>
                <a:cs typeface="宋体"/>
              </a:rPr>
              <a:t>而</a:t>
            </a:r>
            <a:r>
              <a:rPr sz="1100">
                <a:latin typeface="宋体"/>
                <a:cs typeface="宋体"/>
              </a:rPr>
              <a:t>增</a:t>
            </a:r>
            <a:r>
              <a:rPr sz="1100" spc="5">
                <a:latin typeface="宋体"/>
                <a:cs typeface="宋体"/>
              </a:rPr>
              <a:t>大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-5">
                <a:latin typeface="宋体"/>
                <a:cs typeface="宋体"/>
              </a:rPr>
              <a:t>：∵</a:t>
            </a:r>
            <a:r>
              <a:rPr sz="1100">
                <a:latin typeface="宋体"/>
                <a:cs typeface="宋体"/>
              </a:rPr>
              <a:t>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</a:t>
            </a:r>
            <a:r>
              <a:rPr sz="1100" spc="5">
                <a:latin typeface="宋体"/>
                <a:cs typeface="宋体"/>
              </a:rPr>
              <a:t>数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9" name="object 19"/>
          <p:cNvPicPr/>
          <p:nvPr/>
        </p:nvPicPr>
        <p:blipFill>
          <a:blip r:embed="rId6"/>
          <a:stretch>
            <a:fillRect/>
          </a:stretch>
        </p:blipFill>
        <p:spPr>
          <a:xfrm>
            <a:off x="2742430" y="7173086"/>
            <a:ext cx="837854" cy="161925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3634219" y="7155180"/>
            <a:ext cx="11442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</a:t>
            </a:r>
            <a:r>
              <a:rPr sz="1100" spc="280">
                <a:latin typeface="宋体"/>
                <a:cs typeface="宋体"/>
              </a:rPr>
              <a:t>与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7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交</a:t>
            </a:r>
            <a:r>
              <a:rPr sz="1100" spc="5">
                <a:latin typeface="宋体"/>
                <a:cs typeface="宋体"/>
              </a:rPr>
              <a:t>于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1" name="object 21"/>
          <p:cNvPicPr/>
          <p:nvPr/>
        </p:nvPicPr>
        <p:blipFill>
          <a:blip r:embed="rId7"/>
          <a:stretch>
            <a:fillRect/>
          </a:stretch>
        </p:blipFill>
        <p:spPr>
          <a:xfrm>
            <a:off x="4784584" y="7157889"/>
            <a:ext cx="485434" cy="190782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5295379" y="71551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706627" y="7502639"/>
            <a:ext cx="865505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9a-3-6=0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8255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解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a=1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706627" y="8145780"/>
            <a:ext cx="7251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∴二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</a:t>
            </a:r>
            <a:r>
              <a:rPr sz="1100" spc="5">
                <a:latin typeface="宋体"/>
                <a:cs typeface="宋体"/>
              </a:rPr>
              <a:t>数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5" name="object 25"/>
          <p:cNvPicPr/>
          <p:nvPr/>
        </p:nvPicPr>
        <p:blipFill>
          <a:blip r:embed="rId12"/>
          <a:stretch>
            <a:fillRect/>
          </a:stretch>
        </p:blipFill>
        <p:spPr>
          <a:xfrm>
            <a:off x="1437885" y="8163686"/>
            <a:ext cx="771178" cy="161925"/>
          </a:xfrm>
          <a:prstGeom prst="rect">
            <a:avLst/>
          </a:prstGeom>
        </p:spPr>
      </p:pic>
      <p:sp>
        <p:nvSpPr>
          <p:cNvPr id="26" name="object 26"/>
          <p:cNvSpPr txBox="1"/>
          <p:nvPr/>
        </p:nvSpPr>
        <p:spPr>
          <a:xfrm>
            <a:off x="2253488" y="81457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769099" y="8542020"/>
            <a:ext cx="15589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Times New Roman"/>
                <a:cs typeface="Times New Roman"/>
              </a:rPr>
              <a:t>A.</a:t>
            </a:r>
            <a:r>
              <a:rPr sz="1100">
                <a:latin typeface="宋体"/>
                <a:cs typeface="宋体"/>
              </a:rPr>
              <a:t>抛</a:t>
            </a:r>
            <a:r>
              <a:rPr sz="1100" spc="-10">
                <a:latin typeface="宋体"/>
                <a:cs typeface="宋体"/>
              </a:rPr>
              <a:t>物</a:t>
            </a:r>
            <a:r>
              <a:rPr sz="1100">
                <a:latin typeface="宋体"/>
                <a:cs typeface="宋体"/>
              </a:rPr>
              <a:t>线的</a:t>
            </a:r>
            <a:r>
              <a:rPr sz="1100" spc="-10">
                <a:latin typeface="宋体"/>
                <a:cs typeface="宋体"/>
              </a:rPr>
              <a:t>对</a:t>
            </a:r>
            <a:r>
              <a:rPr sz="1100">
                <a:latin typeface="宋体"/>
                <a:cs typeface="宋体"/>
              </a:rPr>
              <a:t>称轴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>
                <a:latin typeface="宋体"/>
                <a:cs typeface="宋体"/>
              </a:rPr>
              <a:t>直</a:t>
            </a:r>
            <a:r>
              <a:rPr sz="1100" spc="5">
                <a:latin typeface="宋体"/>
                <a:cs typeface="宋体"/>
              </a:rPr>
              <a:t>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8" name="object 28"/>
          <p:cNvPicPr/>
          <p:nvPr/>
        </p:nvPicPr>
        <p:blipFill>
          <a:blip r:embed="rId13"/>
          <a:stretch>
            <a:fillRect/>
          </a:stretch>
        </p:blipFill>
        <p:spPr>
          <a:xfrm>
            <a:off x="2334020" y="8487119"/>
            <a:ext cx="428961" cy="314018"/>
          </a:xfrm>
          <a:prstGeom prst="rect">
            <a:avLst/>
          </a:prstGeom>
        </p:spPr>
      </p:pic>
      <p:sp>
        <p:nvSpPr>
          <p:cNvPr id="29" name="object 29"/>
          <p:cNvSpPr txBox="1"/>
          <p:nvPr/>
        </p:nvSpPr>
        <p:spPr>
          <a:xfrm>
            <a:off x="2786888" y="8542020"/>
            <a:ext cx="10039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该</a:t>
            </a:r>
            <a:r>
              <a:rPr sz="1100">
                <a:latin typeface="宋体"/>
                <a:cs typeface="宋体"/>
              </a:rPr>
              <a:t>说法</a:t>
            </a:r>
            <a:r>
              <a:rPr sz="1100" spc="-10">
                <a:latin typeface="宋体"/>
                <a:cs typeface="宋体"/>
              </a:rPr>
              <a:t>错</a:t>
            </a:r>
            <a:r>
              <a:rPr sz="110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776719" y="9037320"/>
            <a:ext cx="85344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Times New Roman"/>
                <a:cs typeface="Times New Roman"/>
              </a:rPr>
              <a:t>B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∵二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</a:t>
            </a:r>
            <a:r>
              <a:rPr sz="1100" spc="5">
                <a:latin typeface="宋体"/>
                <a:cs typeface="宋体"/>
              </a:rPr>
              <a:t>数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1" name="object 31"/>
          <p:cNvPicPr/>
          <p:nvPr/>
        </p:nvPicPr>
        <p:blipFill>
          <a:blip r:embed="rId14"/>
          <a:stretch>
            <a:fillRect/>
          </a:stretch>
        </p:blipFill>
        <p:spPr>
          <a:xfrm>
            <a:off x="1634492" y="8944325"/>
            <a:ext cx="2810236" cy="390206"/>
          </a:xfrm>
          <a:prstGeom prst="rect">
            <a:avLst/>
          </a:prstGeom>
        </p:spPr>
      </p:pic>
      <p:sp>
        <p:nvSpPr>
          <p:cNvPr id="32" name="object 32"/>
          <p:cNvSpPr txBox="1"/>
          <p:nvPr/>
        </p:nvSpPr>
        <p:spPr>
          <a:xfrm>
            <a:off x="4565396" y="90373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06627" y="9631680"/>
            <a:ext cx="15633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∴二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函数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顶点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</a:t>
            </a:r>
            <a:r>
              <a:rPr sz="1100" spc="5">
                <a:latin typeface="宋体"/>
                <a:cs typeface="宋体"/>
              </a:rPr>
              <a:t>为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4" name="object 34"/>
          <p:cNvPicPr/>
          <p:nvPr/>
        </p:nvPicPr>
        <p:blipFill>
          <a:blip r:embed="rId15"/>
          <a:stretch>
            <a:fillRect/>
          </a:stretch>
        </p:blipFill>
        <p:spPr>
          <a:xfrm>
            <a:off x="2276094" y="9539461"/>
            <a:ext cx="685800" cy="371144"/>
          </a:xfrm>
          <a:prstGeom prst="rect">
            <a:avLst/>
          </a:prstGeom>
        </p:spPr>
      </p:pic>
      <p:sp>
        <p:nvSpPr>
          <p:cNvPr id="35" name="object 35"/>
          <p:cNvSpPr txBox="1"/>
          <p:nvPr/>
        </p:nvSpPr>
        <p:spPr>
          <a:xfrm>
            <a:off x="3006344" y="9631680"/>
            <a:ext cx="10039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该</a:t>
            </a:r>
            <a:r>
              <a:rPr sz="1100">
                <a:latin typeface="宋体"/>
                <a:cs typeface="宋体"/>
              </a:rPr>
              <a:t>说法</a:t>
            </a:r>
            <a:r>
              <a:rPr sz="1100" spc="-10">
                <a:latin typeface="宋体"/>
                <a:cs typeface="宋体"/>
              </a:rPr>
              <a:t>错</a:t>
            </a:r>
            <a:r>
              <a:rPr sz="1100">
                <a:latin typeface="宋体"/>
                <a:cs typeface="宋体"/>
              </a:rPr>
              <a:t>误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76719" y="815339"/>
            <a:ext cx="85344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Times New Roman"/>
                <a:cs typeface="Times New Roman"/>
              </a:rPr>
              <a:t>C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∵二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函</a:t>
            </a:r>
            <a:r>
              <a:rPr sz="1100" spc="5">
                <a:latin typeface="宋体"/>
                <a:cs typeface="宋体"/>
              </a:rPr>
              <a:t>数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34481" y="833247"/>
            <a:ext cx="771178" cy="161925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451607" y="8153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1585722" y="1243148"/>
            <a:ext cx="762000" cy="133096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2392159" y="12115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878592" y="1610529"/>
            <a:ext cx="1010001" cy="190782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06627" y="1211580"/>
            <a:ext cx="1402080" cy="93789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∴</a:t>
            </a:r>
            <a:r>
              <a:rPr sz="1100" spc="280">
                <a:latin typeface="宋体"/>
                <a:cs typeface="宋体"/>
              </a:rPr>
              <a:t>当</a:t>
            </a:r>
            <a:r>
              <a:rPr sz="1100" spc="-5">
                <a:latin typeface="Times New Roman"/>
                <a:cs typeface="Times New Roman"/>
              </a:rPr>
              <a:t>y=0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时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248410"/>
              </a:tabLst>
            </a:pPr>
            <a:r>
              <a:rPr sz="1100" spc="5">
                <a:latin typeface="宋体"/>
                <a:cs typeface="宋体"/>
              </a:rPr>
              <a:t>∴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82550">
              <a:lnSpc>
                <a:spcPct val="100000"/>
              </a:lnSpc>
            </a:pPr>
            <a:r>
              <a:rPr sz="1100">
                <a:latin typeface="宋体"/>
                <a:cs typeface="宋体"/>
              </a:rPr>
              <a:t>解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x=-3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 spc="280">
                <a:latin typeface="宋体"/>
                <a:cs typeface="宋体"/>
              </a:rPr>
              <a:t>或</a:t>
            </a:r>
            <a:r>
              <a:rPr sz="1100" spc="-5">
                <a:latin typeface="Times New Roman"/>
                <a:cs typeface="Times New Roman"/>
              </a:rPr>
              <a:t>x=2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2480324" y="2840699"/>
            <a:ext cx="428961" cy="314018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/>
          <a:stretch>
            <a:fillRect/>
          </a:stretch>
        </p:blipFill>
        <p:spPr>
          <a:xfrm>
            <a:off x="1018808" y="3236939"/>
            <a:ext cx="419428" cy="314018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1018794" y="3678615"/>
            <a:ext cx="361950" cy="114540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/>
          <a:stretch>
            <a:fillRect/>
          </a:stretch>
        </p:blipFill>
        <p:spPr>
          <a:xfrm>
            <a:off x="1707631" y="4809308"/>
            <a:ext cx="580688" cy="133096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643127" y="2252459"/>
            <a:ext cx="4041140" cy="33642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762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∴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标为</a:t>
            </a:r>
            <a:r>
              <a:rPr sz="1100" spc="-95">
                <a:latin typeface="宋体"/>
                <a:cs typeface="宋体"/>
              </a:rPr>
              <a:t>（</a:t>
            </a:r>
            <a:r>
              <a:rPr sz="1100" spc="-95">
                <a:latin typeface="Times New Roman"/>
                <a:cs typeface="Times New Roman"/>
              </a:rPr>
              <a:t>2</a:t>
            </a:r>
            <a:r>
              <a:rPr sz="1100" spc="-95">
                <a:latin typeface="宋体"/>
                <a:cs typeface="宋体"/>
              </a:rPr>
              <a:t>，</a:t>
            </a:r>
            <a:r>
              <a:rPr sz="1100" spc="-95">
                <a:latin typeface="Times New Roman"/>
                <a:cs typeface="Times New Roman"/>
              </a:rPr>
              <a:t>0</a:t>
            </a:r>
            <a:r>
              <a:rPr sz="1100" spc="-95">
                <a:latin typeface="宋体"/>
                <a:cs typeface="宋体"/>
              </a:rPr>
              <a:t>），</a:t>
            </a:r>
            <a:endParaRPr sz="1100">
              <a:latin typeface="宋体"/>
              <a:cs typeface="宋体"/>
            </a:endParaRPr>
          </a:p>
          <a:p>
            <a:pPr marL="762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B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两</a:t>
            </a:r>
            <a:r>
              <a:rPr sz="1100" spc="-10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之间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距离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9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2-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-3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5">
                <a:latin typeface="Times New Roman"/>
                <a:cs typeface="Times New Roman"/>
              </a:rPr>
              <a:t>=5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该</a:t>
            </a:r>
            <a:r>
              <a:rPr sz="1100">
                <a:latin typeface="宋体"/>
                <a:cs typeface="宋体"/>
              </a:rPr>
              <a:t>说法</a:t>
            </a:r>
            <a:r>
              <a:rPr sz="1100" spc="-10">
                <a:latin typeface="宋体"/>
                <a:cs typeface="宋体"/>
              </a:rPr>
              <a:t>正</a:t>
            </a:r>
            <a:r>
              <a:rPr sz="1100">
                <a:latin typeface="宋体"/>
                <a:cs typeface="宋体"/>
              </a:rPr>
              <a:t>确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46050">
              <a:lnSpc>
                <a:spcPct val="100000"/>
              </a:lnSpc>
              <a:tabLst>
                <a:tab pos="2303780"/>
              </a:tabLst>
            </a:pPr>
            <a:r>
              <a:rPr sz="1100" spc="-5">
                <a:latin typeface="Times New Roman"/>
                <a:cs typeface="Times New Roman"/>
              </a:rPr>
              <a:t>D.</a:t>
            </a:r>
            <a:r>
              <a:rPr sz="1100" spc="-5">
                <a:latin typeface="宋体"/>
                <a:cs typeface="宋体"/>
              </a:rPr>
              <a:t>∵</a:t>
            </a:r>
            <a:r>
              <a:rPr sz="1100">
                <a:latin typeface="宋体"/>
                <a:cs typeface="宋体"/>
              </a:rPr>
              <a:t>抛</a:t>
            </a:r>
            <a:r>
              <a:rPr sz="1100" spc="-10">
                <a:latin typeface="宋体"/>
                <a:cs typeface="宋体"/>
              </a:rPr>
              <a:t>物</a:t>
            </a:r>
            <a:r>
              <a:rPr sz="1100">
                <a:latin typeface="宋体"/>
                <a:cs typeface="宋体"/>
              </a:rPr>
              <a:t>线的</a:t>
            </a:r>
            <a:r>
              <a:rPr sz="1100" spc="-10">
                <a:latin typeface="宋体"/>
                <a:cs typeface="宋体"/>
              </a:rPr>
              <a:t>对</a:t>
            </a:r>
            <a:r>
              <a:rPr sz="1100">
                <a:latin typeface="宋体"/>
                <a:cs typeface="宋体"/>
              </a:rPr>
              <a:t>称轴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>
                <a:latin typeface="宋体"/>
                <a:cs typeface="宋体"/>
              </a:rPr>
              <a:t>直</a:t>
            </a:r>
            <a:r>
              <a:rPr sz="1100" spc="5">
                <a:latin typeface="宋体"/>
                <a:cs typeface="宋体"/>
              </a:rPr>
              <a:t>线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00">
              <a:latin typeface="宋体"/>
              <a:cs typeface="宋体"/>
            </a:endParaRPr>
          </a:p>
          <a:p>
            <a:pPr marL="76200">
              <a:lnSpc>
                <a:spcPct val="100000"/>
              </a:lnSpc>
              <a:tabLst>
                <a:tab pos="842644"/>
              </a:tabLst>
            </a:pPr>
            <a:r>
              <a:rPr sz="1100">
                <a:latin typeface="宋体"/>
                <a:cs typeface="宋体"/>
              </a:rPr>
              <a:t>∴</a:t>
            </a:r>
            <a:r>
              <a:rPr sz="1100" spc="5">
                <a:latin typeface="宋体"/>
                <a:cs typeface="宋体"/>
              </a:rPr>
              <a:t>当	</a:t>
            </a:r>
            <a:r>
              <a:rPr sz="1100">
                <a:latin typeface="宋体"/>
                <a:cs typeface="宋体"/>
              </a:rPr>
              <a:t>时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y </a:t>
            </a:r>
            <a:r>
              <a:rPr sz="1100" spc="265">
                <a:latin typeface="宋体"/>
                <a:cs typeface="宋体"/>
              </a:rPr>
              <a:t>随</a:t>
            </a:r>
            <a:r>
              <a:rPr sz="1100">
                <a:latin typeface="Times New Roman"/>
                <a:cs typeface="Times New Roman"/>
              </a:rPr>
              <a:t>x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增</a:t>
            </a:r>
            <a:r>
              <a:rPr sz="1100">
                <a:latin typeface="宋体"/>
                <a:cs typeface="宋体"/>
              </a:rPr>
              <a:t>大而</a:t>
            </a:r>
            <a:r>
              <a:rPr sz="1100" spc="-10">
                <a:latin typeface="宋体"/>
                <a:cs typeface="宋体"/>
              </a:rPr>
              <a:t>减</a:t>
            </a:r>
            <a:r>
              <a:rPr sz="1100">
                <a:latin typeface="宋体"/>
                <a:cs typeface="宋体"/>
              </a:rPr>
              <a:t>小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76200" marR="357505">
              <a:lnSpc>
                <a:spcPct val="177300"/>
              </a:lnSpc>
              <a:spcBef>
                <a:spcPts val="395"/>
              </a:spcBef>
              <a:tabLst>
                <a:tab pos="775335"/>
              </a:tabLst>
            </a:pPr>
            <a:r>
              <a:rPr sz="1100">
                <a:latin typeface="宋体"/>
                <a:cs typeface="宋体"/>
              </a:rPr>
              <a:t>∴</a:t>
            </a:r>
            <a:r>
              <a:rPr sz="1100" spc="5">
                <a:latin typeface="宋体"/>
                <a:cs typeface="宋体"/>
              </a:rPr>
              <a:t>当	</a:t>
            </a:r>
            <a:r>
              <a:rPr sz="1100">
                <a:latin typeface="宋体"/>
                <a:cs typeface="宋体"/>
              </a:rPr>
              <a:t>时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y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值</a:t>
            </a:r>
            <a:r>
              <a:rPr sz="1100" spc="5">
                <a:latin typeface="宋体"/>
                <a:cs typeface="宋体"/>
              </a:rPr>
              <a:t>随</a:t>
            </a:r>
            <a:r>
              <a:rPr sz="1100" spc="-30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值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增大</a:t>
            </a:r>
            <a:r>
              <a:rPr sz="1100" spc="-10">
                <a:latin typeface="宋体"/>
                <a:cs typeface="宋体"/>
              </a:rPr>
              <a:t>而</a:t>
            </a:r>
            <a:r>
              <a:rPr sz="1100">
                <a:latin typeface="宋体"/>
                <a:cs typeface="宋体"/>
              </a:rPr>
              <a:t>减小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该说</a:t>
            </a:r>
            <a:r>
              <a:rPr sz="1100" spc="-10">
                <a:latin typeface="宋体"/>
                <a:cs typeface="宋体"/>
              </a:rPr>
              <a:t>法</a:t>
            </a:r>
            <a:r>
              <a:rPr sz="1100">
                <a:latin typeface="宋体"/>
                <a:cs typeface="宋体"/>
              </a:rPr>
              <a:t>错误</a:t>
            </a:r>
            <a:r>
              <a:rPr sz="1100" spc="5">
                <a:latin typeface="宋体"/>
                <a:cs typeface="宋体"/>
              </a:rPr>
              <a:t>；  </a:t>
            </a: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C.</a:t>
            </a: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12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300">
              <a:latin typeface="Times New Roman"/>
              <a:cs typeface="Times New Roman"/>
            </a:endParaRPr>
          </a:p>
          <a:p>
            <a:pPr marL="76200">
              <a:lnSpc>
                <a:spcPct val="100000"/>
              </a:lnSpc>
            </a:pPr>
            <a:r>
              <a:rPr sz="1200" b="1" spc="-5">
                <a:latin typeface="黑体"/>
                <a:cs typeface="黑体"/>
              </a:rPr>
              <a:t>二</a:t>
            </a:r>
            <a:r>
              <a:rPr sz="1200" b="1" spc="5">
                <a:latin typeface="黑体"/>
                <a:cs typeface="黑体"/>
              </a:rPr>
              <a:t>、</a:t>
            </a:r>
            <a:r>
              <a:rPr sz="1200" b="1" spc="-5">
                <a:latin typeface="黑体"/>
                <a:cs typeface="黑体"/>
              </a:rPr>
              <a:t>填</a:t>
            </a:r>
            <a:r>
              <a:rPr sz="1200" b="1" spc="5">
                <a:latin typeface="黑体"/>
                <a:cs typeface="黑体"/>
              </a:rPr>
              <a:t>空</a:t>
            </a:r>
            <a:r>
              <a:rPr sz="1200" b="1" spc="-5">
                <a:latin typeface="黑体"/>
                <a:cs typeface="黑体"/>
              </a:rPr>
              <a:t>题（</a:t>
            </a:r>
            <a:r>
              <a:rPr sz="1200" b="1" spc="5">
                <a:latin typeface="黑体"/>
                <a:cs typeface="黑体"/>
              </a:rPr>
              <a:t>本</a:t>
            </a:r>
            <a:r>
              <a:rPr sz="1200" b="1" spc="-5">
                <a:latin typeface="黑体"/>
                <a:cs typeface="黑体"/>
              </a:rPr>
              <a:t>大</a:t>
            </a:r>
            <a:r>
              <a:rPr sz="1200" b="1" spc="5">
                <a:latin typeface="黑体"/>
                <a:cs typeface="黑体"/>
              </a:rPr>
              <a:t>题</a:t>
            </a:r>
            <a:r>
              <a:rPr sz="1200" b="1" spc="-5">
                <a:latin typeface="黑体"/>
                <a:cs typeface="黑体"/>
              </a:rPr>
              <a:t>共</a:t>
            </a:r>
            <a:r>
              <a:rPr sz="1200" b="1" spc="-320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5</a:t>
            </a:r>
            <a:r>
              <a:rPr sz="1200" b="1" spc="-305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个</a:t>
            </a:r>
            <a:r>
              <a:rPr sz="1200" b="1" spc="5">
                <a:latin typeface="黑体"/>
                <a:cs typeface="黑体"/>
              </a:rPr>
              <a:t>小</a:t>
            </a:r>
            <a:r>
              <a:rPr sz="1200" b="1" spc="-5">
                <a:latin typeface="黑体"/>
                <a:cs typeface="黑体"/>
              </a:rPr>
              <a:t>题</a:t>
            </a:r>
            <a:r>
              <a:rPr sz="1200" b="1" spc="5">
                <a:latin typeface="黑体"/>
                <a:cs typeface="黑体"/>
              </a:rPr>
              <a:t>，</a:t>
            </a:r>
            <a:r>
              <a:rPr sz="1200" b="1" spc="-5">
                <a:latin typeface="黑体"/>
                <a:cs typeface="黑体"/>
              </a:rPr>
              <a:t>每小题</a:t>
            </a:r>
            <a:r>
              <a:rPr sz="1200" b="1" spc="-320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4</a:t>
            </a:r>
            <a:r>
              <a:rPr sz="1200" b="1" spc="-305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分</a:t>
            </a:r>
            <a:r>
              <a:rPr sz="1200" b="1" spc="5">
                <a:latin typeface="黑体"/>
                <a:cs typeface="黑体"/>
              </a:rPr>
              <a:t>，</a:t>
            </a:r>
            <a:r>
              <a:rPr sz="1200" b="1" spc="-5">
                <a:latin typeface="黑体"/>
                <a:cs typeface="黑体"/>
              </a:rPr>
              <a:t>共</a:t>
            </a:r>
            <a:r>
              <a:rPr sz="1200" b="1" spc="-315">
                <a:latin typeface="黑体"/>
                <a:cs typeface="黑体"/>
              </a:rPr>
              <a:t> </a:t>
            </a:r>
            <a:r>
              <a:rPr sz="1200" b="1">
                <a:latin typeface="黑体"/>
                <a:cs typeface="黑体"/>
              </a:rPr>
              <a:t>20</a:t>
            </a:r>
            <a:r>
              <a:rPr sz="1200" b="1" spc="-320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分）</a:t>
            </a:r>
            <a:endParaRPr sz="1200">
              <a:latin typeface="黑体"/>
              <a:cs typeface="黑体"/>
            </a:endParaRPr>
          </a:p>
          <a:p>
            <a:pPr marL="76200">
              <a:lnSpc>
                <a:spcPct val="100000"/>
              </a:lnSpc>
              <a:spcBef>
                <a:spcPts val="965"/>
              </a:spcBef>
              <a:tabLst>
                <a:tab pos="1703705"/>
                <a:tab pos="2331085"/>
              </a:tabLst>
            </a:pPr>
            <a:r>
              <a:rPr sz="1575" spc="-7" baseline="2645">
                <a:latin typeface="Calibri"/>
                <a:cs typeface="Calibri"/>
              </a:rPr>
              <a:t>9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因</a:t>
            </a:r>
            <a:r>
              <a:rPr sz="1100" spc="-10">
                <a:latin typeface="宋体"/>
                <a:cs typeface="宋体"/>
              </a:rPr>
              <a:t>式</a:t>
            </a:r>
            <a:r>
              <a:rPr sz="1100">
                <a:latin typeface="宋体"/>
                <a:cs typeface="宋体"/>
              </a:rPr>
              <a:t>分解</a:t>
            </a:r>
            <a:r>
              <a:rPr sz="1100" spc="5">
                <a:latin typeface="宋体"/>
                <a:cs typeface="宋体"/>
              </a:rPr>
              <a:t>：	</a:t>
            </a:r>
            <a:r>
              <a:rPr sz="1100" u="sng" spc="5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Times New Roman"/>
              <a:cs typeface="Times New Roman"/>
            </a:endParaRPr>
          </a:p>
          <a:p>
            <a:pPr marL="76200">
              <a:lnSpc>
                <a:spcPct val="100000"/>
              </a:lnSpc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</a:t>
            </a:r>
            <a:r>
              <a:rPr sz="1100" spc="-10">
                <a:latin typeface="宋体"/>
                <a:cs typeface="宋体"/>
              </a:rPr>
              <a:t>】</a:t>
            </a:r>
            <a:r>
              <a:rPr sz="1100" spc="-5">
                <a:latin typeface="Times New Roman"/>
                <a:cs typeface="Times New Roman"/>
              </a:rPr>
              <a:t>m</a:t>
            </a:r>
            <a:r>
              <a:rPr sz="975" spc="-7" baseline="29914">
                <a:latin typeface="Times New Roman"/>
                <a:cs typeface="Times New Roman"/>
              </a:rPr>
              <a:t>2</a:t>
            </a:r>
            <a:r>
              <a:rPr sz="1100" spc="-5">
                <a:latin typeface="Times New Roman"/>
                <a:cs typeface="Times New Roman"/>
              </a:rPr>
              <a:t>-3m=m(m-3).</a:t>
            </a:r>
            <a:endParaRPr sz="1100">
              <a:latin typeface="Times New Roman"/>
              <a:cs typeface="Times New Roman"/>
            </a:endParaRPr>
          </a:p>
          <a:p>
            <a:pPr marL="7620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案是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m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m-3</a:t>
            </a:r>
            <a:r>
              <a:rPr sz="1100" spc="-5"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4" name="object 14"/>
          <p:cNvPicPr/>
          <p:nvPr/>
        </p:nvPicPr>
        <p:blipFill>
          <a:blip r:embed="rId9"/>
          <a:stretch>
            <a:fillRect/>
          </a:stretch>
        </p:blipFill>
        <p:spPr>
          <a:xfrm>
            <a:off x="1287017" y="6365409"/>
            <a:ext cx="619125" cy="190782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0"/>
          <a:stretch>
            <a:fillRect/>
          </a:stretch>
        </p:blipFill>
        <p:spPr>
          <a:xfrm>
            <a:off x="2111491" y="6365409"/>
            <a:ext cx="628305" cy="190782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1"/>
          <a:stretch>
            <a:fillRect/>
          </a:stretch>
        </p:blipFill>
        <p:spPr>
          <a:xfrm>
            <a:off x="3784835" y="6307799"/>
            <a:ext cx="333049" cy="314018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2"/>
          <a:stretch>
            <a:fillRect/>
          </a:stretch>
        </p:blipFill>
        <p:spPr>
          <a:xfrm>
            <a:off x="5014677" y="6428232"/>
            <a:ext cx="104528" cy="11430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3"/>
          <a:stretch>
            <a:fillRect/>
          </a:stretch>
        </p:blipFill>
        <p:spPr>
          <a:xfrm>
            <a:off x="5804194" y="6428232"/>
            <a:ext cx="133630" cy="11430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4143247" y="6362700"/>
            <a:ext cx="283591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013460"/>
                <a:tab pos="1676400"/>
                <a:tab pos="1823085"/>
              </a:tabLst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象上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则	</a:t>
            </a:r>
            <a:r>
              <a:rPr sz="1100" u="sng" spc="5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100" spc="5">
                <a:latin typeface="Times New Roman"/>
                <a:cs typeface="Times New Roman"/>
              </a:rPr>
              <a:t>	</a:t>
            </a:r>
            <a:r>
              <a:rPr sz="1100">
                <a:latin typeface="宋体"/>
                <a:cs typeface="宋体"/>
              </a:rPr>
              <a:t>（</a:t>
            </a:r>
            <a:r>
              <a:rPr sz="1100" spc="-10">
                <a:latin typeface="宋体"/>
                <a:cs typeface="宋体"/>
              </a:rPr>
              <a:t>填</a:t>
            </a:r>
            <a:r>
              <a:rPr sz="1100">
                <a:latin typeface="Times New Roman"/>
                <a:cs typeface="Times New Roman"/>
              </a:rPr>
              <a:t>“&gt;”</a:t>
            </a:r>
            <a:r>
              <a:rPr sz="1100" spc="-10">
                <a:latin typeface="宋体"/>
                <a:cs typeface="宋体"/>
              </a:rPr>
              <a:t>或</a:t>
            </a:r>
            <a:r>
              <a:rPr sz="1100" spc="-5">
                <a:latin typeface="Times New Roman"/>
                <a:cs typeface="Times New Roman"/>
              </a:rPr>
              <a:t>“&lt;”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5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20" name="object 20"/>
          <p:cNvPicPr/>
          <p:nvPr/>
        </p:nvPicPr>
        <p:blipFill>
          <a:blip r:embed="rId11"/>
          <a:stretch>
            <a:fillRect/>
          </a:stretch>
        </p:blipFill>
        <p:spPr>
          <a:xfrm>
            <a:off x="2882627" y="6704038"/>
            <a:ext cx="333049" cy="314018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706627" y="6362700"/>
            <a:ext cx="3267075" cy="590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246505"/>
                <a:tab pos="2082164"/>
              </a:tabLst>
            </a:pPr>
            <a:r>
              <a:rPr sz="1575" spc="-7" baseline="2645">
                <a:latin typeface="Calibri"/>
                <a:cs typeface="Calibri"/>
              </a:rPr>
              <a:t>10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若</a:t>
            </a:r>
            <a:r>
              <a:rPr sz="1100" spc="5">
                <a:latin typeface="宋体"/>
                <a:cs typeface="宋体"/>
              </a:rPr>
              <a:t>点	，	</a:t>
            </a:r>
            <a:r>
              <a:rPr sz="1100">
                <a:latin typeface="宋体"/>
                <a:cs typeface="宋体"/>
              </a:rPr>
              <a:t>都</a:t>
            </a:r>
            <a:r>
              <a:rPr sz="1100" spc="-10">
                <a:latin typeface="宋体"/>
                <a:cs typeface="宋体"/>
              </a:rPr>
              <a:t>在</a:t>
            </a:r>
            <a:r>
              <a:rPr sz="1100">
                <a:latin typeface="宋体"/>
                <a:cs typeface="宋体"/>
              </a:rPr>
              <a:t>反比</a:t>
            </a:r>
            <a:r>
              <a:rPr sz="1100" spc="-10">
                <a:latin typeface="宋体"/>
                <a:cs typeface="宋体"/>
              </a:rPr>
              <a:t>例</a:t>
            </a:r>
            <a:r>
              <a:rPr sz="1100">
                <a:latin typeface="宋体"/>
                <a:cs typeface="宋体"/>
              </a:rPr>
              <a:t>函</a:t>
            </a:r>
            <a:r>
              <a:rPr sz="1100" spc="5">
                <a:latin typeface="宋体"/>
                <a:cs typeface="宋体"/>
              </a:rPr>
              <a:t>数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2546985"/>
              </a:tabLst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</a:t>
            </a:r>
            <a:r>
              <a:rPr sz="1100" spc="-10">
                <a:latin typeface="宋体"/>
                <a:cs typeface="宋体"/>
              </a:rPr>
              <a:t>∵</a:t>
            </a:r>
            <a:r>
              <a:rPr sz="1100">
                <a:latin typeface="宋体"/>
                <a:cs typeface="宋体"/>
              </a:rPr>
              <a:t>反</a:t>
            </a:r>
            <a:r>
              <a:rPr sz="1100" spc="-10">
                <a:latin typeface="宋体"/>
                <a:cs typeface="宋体"/>
              </a:rPr>
              <a:t>比</a:t>
            </a:r>
            <a:r>
              <a:rPr sz="1100">
                <a:latin typeface="宋体"/>
                <a:cs typeface="宋体"/>
              </a:rPr>
              <a:t>例函</a:t>
            </a:r>
            <a:r>
              <a:rPr sz="1100" spc="5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	，</a:t>
            </a:r>
            <a:r>
              <a:rPr sz="1100" spc="-15">
                <a:latin typeface="Times New Roman"/>
                <a:cs typeface="Times New Roman"/>
              </a:rPr>
              <a:t>k</a:t>
            </a:r>
            <a:r>
              <a:rPr sz="1100">
                <a:latin typeface="Times New Roman"/>
                <a:cs typeface="Times New Roman"/>
              </a:rPr>
              <a:t>=</a:t>
            </a:r>
            <a:r>
              <a:rPr sz="1100" spc="-5">
                <a:latin typeface="Times New Roman"/>
                <a:cs typeface="Times New Roman"/>
              </a:rPr>
              <a:t>6</a:t>
            </a:r>
            <a:r>
              <a:rPr sz="1100">
                <a:latin typeface="宋体"/>
                <a:cs typeface="宋体"/>
              </a:rPr>
              <a:t>＞</a:t>
            </a:r>
            <a:r>
              <a:rPr sz="1100" spc="-15">
                <a:latin typeface="Times New Roman"/>
                <a:cs typeface="Times New Roman"/>
              </a:rPr>
              <a:t>0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2" name="object 22"/>
          <p:cNvPicPr/>
          <p:nvPr/>
        </p:nvPicPr>
        <p:blipFill>
          <a:blip r:embed="rId11"/>
          <a:stretch>
            <a:fillRect/>
          </a:stretch>
        </p:blipFill>
        <p:spPr>
          <a:xfrm>
            <a:off x="1578083" y="7100279"/>
            <a:ext cx="333049" cy="314018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706627" y="7155180"/>
            <a:ext cx="4573270" cy="11360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242060"/>
              </a:tabLst>
            </a:pPr>
            <a:r>
              <a:rPr sz="1100">
                <a:latin typeface="宋体"/>
                <a:cs typeface="宋体"/>
              </a:rPr>
              <a:t>∴反</a:t>
            </a:r>
            <a:r>
              <a:rPr sz="1100" spc="-10">
                <a:latin typeface="宋体"/>
                <a:cs typeface="宋体"/>
              </a:rPr>
              <a:t>比</a:t>
            </a:r>
            <a:r>
              <a:rPr sz="1100">
                <a:latin typeface="宋体"/>
                <a:cs typeface="宋体"/>
              </a:rPr>
              <a:t>例函</a:t>
            </a:r>
            <a:r>
              <a:rPr sz="1100" spc="5">
                <a:latin typeface="宋体"/>
                <a:cs typeface="宋体"/>
              </a:rPr>
              <a:t>数	</a:t>
            </a:r>
            <a:r>
              <a:rPr sz="1100">
                <a:latin typeface="宋体"/>
                <a:cs typeface="宋体"/>
              </a:rPr>
              <a:t>在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、三</a:t>
            </a:r>
            <a:r>
              <a:rPr sz="1100" spc="-10">
                <a:latin typeface="宋体"/>
                <a:cs typeface="宋体"/>
              </a:rPr>
              <a:t>象</a:t>
            </a:r>
            <a:r>
              <a:rPr sz="1100">
                <a:latin typeface="宋体"/>
                <a:cs typeface="宋体"/>
              </a:rPr>
              <a:t>限，</a:t>
            </a:r>
            <a:r>
              <a:rPr sz="1100" spc="-10">
                <a:latin typeface="宋体"/>
                <a:cs typeface="宋体"/>
              </a:rPr>
              <a:t>且</a:t>
            </a:r>
            <a:r>
              <a:rPr sz="1100">
                <a:latin typeface="宋体"/>
                <a:cs typeface="宋体"/>
              </a:rPr>
              <a:t>在每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象限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y</a:t>
            </a:r>
            <a:r>
              <a:rPr sz="1100" spc="-40">
                <a:latin typeface="Times New Roman"/>
                <a:cs typeface="Times New Roman"/>
              </a:rPr>
              <a:t> </a:t>
            </a:r>
            <a:r>
              <a:rPr sz="1100" spc="265">
                <a:latin typeface="宋体"/>
                <a:cs typeface="宋体"/>
              </a:rPr>
              <a:t>随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增</a:t>
            </a:r>
            <a:r>
              <a:rPr sz="1100">
                <a:latin typeface="宋体"/>
                <a:cs typeface="宋体"/>
              </a:rPr>
              <a:t>大而</a:t>
            </a:r>
            <a:r>
              <a:rPr sz="1100" spc="-10">
                <a:latin typeface="宋体"/>
                <a:cs typeface="宋体"/>
              </a:rPr>
              <a:t>减</a:t>
            </a:r>
            <a:r>
              <a:rPr sz="1100">
                <a:latin typeface="宋体"/>
                <a:cs typeface="宋体"/>
              </a:rPr>
              <a:t>小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 spc="-5">
                <a:latin typeface="宋体"/>
                <a:cs typeface="宋体"/>
              </a:rPr>
              <a:t>∵</a:t>
            </a:r>
            <a:r>
              <a:rPr sz="1100" spc="-5">
                <a:latin typeface="Times New Roman"/>
                <a:cs typeface="Times New Roman"/>
              </a:rPr>
              <a:t>-3</a:t>
            </a:r>
            <a:r>
              <a:rPr sz="1100" spc="-5">
                <a:latin typeface="宋体"/>
                <a:cs typeface="宋体"/>
              </a:rPr>
              <a:t>＜</a:t>
            </a:r>
            <a:r>
              <a:rPr sz="1100" spc="-5">
                <a:latin typeface="Times New Roman"/>
                <a:cs typeface="Times New Roman"/>
              </a:rPr>
              <a:t>-1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8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650" baseline="2525">
                <a:latin typeface="宋体"/>
                <a:cs typeface="宋体"/>
              </a:rPr>
              <a:t>∴</a:t>
            </a:r>
            <a:r>
              <a:rPr sz="1650" baseline="2525">
                <a:latin typeface="Times New Roman"/>
                <a:cs typeface="Times New Roman"/>
              </a:rPr>
              <a:t>y</a:t>
            </a:r>
            <a:r>
              <a:rPr sz="650">
                <a:latin typeface="Times New Roman"/>
                <a:cs typeface="Times New Roman"/>
              </a:rPr>
              <a:t>1</a:t>
            </a:r>
            <a:r>
              <a:rPr sz="1650" baseline="2525">
                <a:latin typeface="宋体"/>
                <a:cs typeface="宋体"/>
              </a:rPr>
              <a:t>＞</a:t>
            </a:r>
            <a:r>
              <a:rPr sz="1650" baseline="2525">
                <a:latin typeface="Times New Roman"/>
                <a:cs typeface="Times New Roman"/>
              </a:rPr>
              <a:t>y</a:t>
            </a:r>
            <a:r>
              <a:rPr sz="650">
                <a:latin typeface="Times New Roman"/>
                <a:cs typeface="Times New Roman"/>
              </a:rPr>
              <a:t>2</a:t>
            </a:r>
            <a:r>
              <a:rPr sz="1650" baseline="2525">
                <a:latin typeface="宋体"/>
                <a:cs typeface="宋体"/>
              </a:rPr>
              <a:t>，</a:t>
            </a:r>
            <a:endParaRPr sz="1650" baseline="2525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960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：＞</a:t>
            </a:r>
            <a:r>
              <a:rPr sz="1100" spc="-5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24" name="object 24"/>
          <p:cNvPicPr/>
          <p:nvPr/>
        </p:nvPicPr>
        <p:blipFill>
          <a:blip r:embed="rId11"/>
          <a:stretch>
            <a:fillRect/>
          </a:stretch>
        </p:blipFill>
        <p:spPr>
          <a:xfrm>
            <a:off x="739883" y="8388059"/>
            <a:ext cx="333049" cy="314018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4"/>
          <a:stretch>
            <a:fillRect/>
          </a:stretch>
        </p:blipFill>
        <p:spPr>
          <a:xfrm>
            <a:off x="1698490" y="8829735"/>
            <a:ext cx="885474" cy="114540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5"/>
          <a:stretch>
            <a:fillRect/>
          </a:stretch>
        </p:blipFill>
        <p:spPr>
          <a:xfrm>
            <a:off x="5264642" y="8829735"/>
            <a:ext cx="409240" cy="114540"/>
          </a:xfrm>
          <a:prstGeom prst="rect">
            <a:avLst/>
          </a:prstGeom>
        </p:spPr>
      </p:pic>
      <p:sp>
        <p:nvSpPr>
          <p:cNvPr id="27" name="object 27"/>
          <p:cNvSpPr txBox="1"/>
          <p:nvPr/>
        </p:nvSpPr>
        <p:spPr>
          <a:xfrm>
            <a:off x="706627" y="8442960"/>
            <a:ext cx="4852035" cy="838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40386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在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、三</a:t>
            </a:r>
            <a:r>
              <a:rPr sz="1100" spc="-10">
                <a:latin typeface="宋体"/>
                <a:cs typeface="宋体"/>
              </a:rPr>
              <a:t>象</a:t>
            </a:r>
            <a:r>
              <a:rPr sz="1100">
                <a:latin typeface="宋体"/>
                <a:cs typeface="宋体"/>
              </a:rPr>
              <a:t>限，</a:t>
            </a:r>
            <a:r>
              <a:rPr sz="1100" spc="-10">
                <a:latin typeface="宋体"/>
                <a:cs typeface="宋体"/>
              </a:rPr>
              <a:t>且</a:t>
            </a:r>
            <a:r>
              <a:rPr sz="1100">
                <a:latin typeface="宋体"/>
                <a:cs typeface="宋体"/>
              </a:rPr>
              <a:t>在每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象限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y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 spc="265">
                <a:latin typeface="宋体"/>
                <a:cs typeface="宋体"/>
              </a:rPr>
              <a:t>随</a:t>
            </a:r>
            <a:r>
              <a:rPr sz="1100">
                <a:latin typeface="Times New Roman"/>
                <a:cs typeface="Times New Roman"/>
              </a:rPr>
              <a:t>x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增</a:t>
            </a:r>
            <a:r>
              <a:rPr sz="1100">
                <a:latin typeface="宋体"/>
                <a:cs typeface="宋体"/>
              </a:rPr>
              <a:t>大而</a:t>
            </a:r>
            <a:r>
              <a:rPr sz="1100" spc="-10">
                <a:latin typeface="宋体"/>
                <a:cs typeface="宋体"/>
              </a:rPr>
              <a:t>减</a:t>
            </a:r>
            <a:r>
              <a:rPr sz="1100">
                <a:latin typeface="宋体"/>
                <a:cs typeface="宋体"/>
              </a:rPr>
              <a:t>小，</a:t>
            </a:r>
            <a:r>
              <a:rPr sz="1100" spc="-10">
                <a:latin typeface="宋体"/>
                <a:cs typeface="宋体"/>
              </a:rPr>
              <a:t>再</a:t>
            </a:r>
            <a:r>
              <a:rPr sz="1100">
                <a:latin typeface="宋体"/>
                <a:cs typeface="宋体"/>
              </a:rPr>
              <a:t>比较</a:t>
            </a:r>
            <a:r>
              <a:rPr sz="1100" spc="-10">
                <a:latin typeface="宋体"/>
                <a:cs typeface="宋体"/>
              </a:rPr>
              <a:t>大</a:t>
            </a:r>
            <a:r>
              <a:rPr sz="1100">
                <a:latin typeface="宋体"/>
                <a:cs typeface="宋体"/>
              </a:rPr>
              <a:t>小即</a:t>
            </a:r>
            <a:r>
              <a:rPr sz="1100" spc="-10">
                <a:latin typeface="宋体"/>
                <a:cs typeface="宋体"/>
              </a:rPr>
              <a:t>可</a:t>
            </a:r>
            <a:r>
              <a:rPr sz="1100" spc="5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 marR="304800">
              <a:lnSpc>
                <a:spcPct val="177300"/>
              </a:lnSpc>
              <a:spcBef>
                <a:spcPts val="395"/>
              </a:spcBef>
              <a:tabLst>
                <a:tab pos="781685"/>
                <a:tab pos="1934210"/>
              </a:tabLst>
            </a:pPr>
            <a:r>
              <a:rPr sz="1575" spc="-15" baseline="2645">
                <a:latin typeface="Calibri"/>
                <a:cs typeface="Calibri"/>
              </a:rPr>
              <a:t>11</a:t>
            </a:r>
            <a:r>
              <a:rPr sz="1050" spc="-10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如图</a:t>
            </a:r>
            <a:r>
              <a:rPr sz="1100" spc="-3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已</a:t>
            </a:r>
            <a:r>
              <a:rPr sz="1100" spc="5">
                <a:latin typeface="宋体"/>
                <a:cs typeface="宋体"/>
              </a:rPr>
              <a:t>知	</a:t>
            </a:r>
            <a:r>
              <a:rPr sz="1100" spc="-35">
                <a:latin typeface="宋体"/>
                <a:cs typeface="宋体"/>
              </a:rPr>
              <a:t>，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 spc="-15">
                <a:latin typeface="Times New Roman"/>
                <a:cs typeface="Times New Roman"/>
              </a:rPr>
              <a:t>B</a:t>
            </a:r>
            <a:r>
              <a:rPr sz="1100" spc="-15">
                <a:latin typeface="宋体"/>
                <a:cs typeface="宋体"/>
              </a:rPr>
              <a:t>，</a:t>
            </a:r>
            <a:r>
              <a:rPr sz="1100" spc="-15">
                <a:latin typeface="Times New Roman"/>
                <a:cs typeface="Times New Roman"/>
              </a:rPr>
              <a:t>E</a:t>
            </a:r>
            <a:r>
              <a:rPr sz="1100" spc="-15">
                <a:latin typeface="宋体"/>
                <a:cs typeface="宋体"/>
              </a:rPr>
              <a:t>，</a:t>
            </a:r>
            <a:r>
              <a:rPr sz="1100" spc="-15">
                <a:latin typeface="Times New Roman"/>
                <a:cs typeface="Times New Roman"/>
              </a:rPr>
              <a:t>C</a:t>
            </a:r>
            <a:r>
              <a:rPr sz="1100" spc="-15">
                <a:latin typeface="宋体"/>
                <a:cs typeface="宋体"/>
              </a:rPr>
              <a:t>，</a:t>
            </a:r>
            <a:r>
              <a:rPr sz="1100" spc="-15">
                <a:latin typeface="Times New Roman"/>
                <a:cs typeface="Times New Roman"/>
              </a:rPr>
              <a:t>F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依</a:t>
            </a:r>
            <a:r>
              <a:rPr sz="1100" spc="-10">
                <a:latin typeface="宋体"/>
                <a:cs typeface="宋体"/>
              </a:rPr>
              <a:t>次</a:t>
            </a:r>
            <a:r>
              <a:rPr sz="1100">
                <a:latin typeface="宋体"/>
                <a:cs typeface="宋体"/>
              </a:rPr>
              <a:t>在同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条直</a:t>
            </a:r>
            <a:r>
              <a:rPr sz="1100" spc="-10">
                <a:latin typeface="宋体"/>
                <a:cs typeface="宋体"/>
              </a:rPr>
              <a:t>线</a:t>
            </a:r>
            <a:r>
              <a:rPr sz="1100">
                <a:latin typeface="宋体"/>
                <a:cs typeface="宋体"/>
              </a:rPr>
              <a:t>上</a:t>
            </a:r>
            <a:r>
              <a:rPr sz="1100">
                <a:latin typeface="Times New Roman"/>
                <a:cs typeface="Times New Roman"/>
              </a:rPr>
              <a:t>.</a:t>
            </a:r>
            <a:r>
              <a:rPr sz="1100" spc="200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若 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5699239" y="87904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9" name="object 29"/>
          <p:cNvPicPr/>
          <p:nvPr/>
        </p:nvPicPr>
        <p:blipFill>
          <a:blip r:embed="rId16"/>
          <a:stretch>
            <a:fillRect/>
          </a:stretch>
        </p:blipFill>
        <p:spPr>
          <a:xfrm>
            <a:off x="5849111" y="8801100"/>
            <a:ext cx="466343" cy="181356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6302755" y="8790420"/>
            <a:ext cx="82296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35">
                <a:latin typeface="宋体"/>
                <a:cs typeface="宋体"/>
              </a:rPr>
              <a:t>，</a:t>
            </a:r>
            <a:r>
              <a:rPr sz="1100" spc="265">
                <a:latin typeface="宋体"/>
                <a:cs typeface="宋体"/>
              </a:rPr>
              <a:t>则</a:t>
            </a:r>
            <a:r>
              <a:rPr sz="1100" spc="-5">
                <a:latin typeface="Times New Roman"/>
                <a:cs typeface="Times New Roman"/>
              </a:rPr>
              <a:t>CF</a:t>
            </a:r>
            <a:r>
              <a:rPr sz="1100" spc="-6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5">
                <a:latin typeface="宋体"/>
                <a:cs typeface="宋体"/>
              </a:rPr>
              <a:t>长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93063" y="763524"/>
            <a:ext cx="1812036" cy="1100327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06627" y="1955279"/>
            <a:ext cx="147193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</a:t>
            </a:r>
            <a:r>
              <a:rPr sz="1100" spc="5">
                <a:latin typeface="宋体"/>
                <a:cs typeface="宋体"/>
              </a:rPr>
              <a:t>∵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2183122" y="1994595"/>
            <a:ext cx="885474" cy="11454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114548" y="195527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06627" y="2252459"/>
            <a:ext cx="1357630" cy="10858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BC=EF=8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∵</a:t>
            </a:r>
            <a:r>
              <a:rPr sz="1100" spc="-5">
                <a:latin typeface="Times New Roman"/>
                <a:cs typeface="Times New Roman"/>
              </a:rPr>
              <a:t>CE=5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CF=EF-EC=8-5=3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3.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06627" y="3787140"/>
            <a:ext cx="214122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75" spc="-7" baseline="2645">
                <a:latin typeface="Calibri"/>
                <a:cs typeface="Calibri"/>
              </a:rPr>
              <a:t>12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在</a:t>
            </a:r>
            <a:r>
              <a:rPr sz="1100" spc="-10">
                <a:latin typeface="宋体"/>
                <a:cs typeface="宋体"/>
              </a:rPr>
              <a:t>平</a:t>
            </a:r>
            <a:r>
              <a:rPr sz="1100">
                <a:latin typeface="宋体"/>
                <a:cs typeface="宋体"/>
              </a:rPr>
              <a:t>面直</a:t>
            </a:r>
            <a:r>
              <a:rPr sz="1100" spc="-10">
                <a:latin typeface="宋体"/>
                <a:cs typeface="宋体"/>
              </a:rPr>
              <a:t>角</a:t>
            </a:r>
            <a:r>
              <a:rPr sz="1100">
                <a:latin typeface="宋体"/>
                <a:cs typeface="宋体"/>
              </a:rPr>
              <a:t>坐标</a:t>
            </a:r>
            <a:r>
              <a:rPr sz="1100" spc="5">
                <a:latin typeface="宋体"/>
                <a:cs typeface="宋体"/>
              </a:rPr>
              <a:t>系</a:t>
            </a:r>
            <a:r>
              <a:rPr sz="1100" spc="-31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xOy</a:t>
            </a:r>
            <a:r>
              <a:rPr sz="1100" spc="-5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中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点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2853689" y="3789849"/>
            <a:ext cx="504825" cy="19078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3091433" y="4186089"/>
            <a:ext cx="504824" cy="190782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5339334" y="4186089"/>
            <a:ext cx="476250" cy="190782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3393440" y="3787140"/>
            <a:ext cx="2645410" cy="590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5"/>
              </a:spcBef>
              <a:tabLst>
                <a:tab pos="2584450"/>
              </a:tabLst>
            </a:pPr>
            <a:r>
              <a:rPr sz="1100">
                <a:latin typeface="宋体"/>
                <a:cs typeface="宋体"/>
              </a:rPr>
              <a:t>关</a:t>
            </a:r>
            <a:r>
              <a:rPr sz="1100" spc="280">
                <a:latin typeface="宋体"/>
                <a:cs typeface="宋体"/>
              </a:rPr>
              <a:t>于</a:t>
            </a:r>
            <a:r>
              <a:rPr sz="1100">
                <a:latin typeface="Times New Roman"/>
                <a:cs typeface="Times New Roman"/>
              </a:rPr>
              <a:t>y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对</a:t>
            </a:r>
            <a:r>
              <a:rPr sz="1100">
                <a:latin typeface="宋体"/>
                <a:cs typeface="宋体"/>
              </a:rPr>
              <a:t>称的</a:t>
            </a:r>
            <a:r>
              <a:rPr sz="1100" spc="-10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的坐</a:t>
            </a:r>
            <a:r>
              <a:rPr sz="1100" spc="-10">
                <a:latin typeface="宋体"/>
                <a:cs typeface="宋体"/>
              </a:rPr>
              <a:t>标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 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550">
              <a:latin typeface="Times New Roman"/>
              <a:cs typeface="Times New Roman"/>
            </a:endParaRPr>
          </a:p>
          <a:p>
            <a:pPr marR="36830" algn="r">
              <a:lnSpc>
                <a:spcPct val="100000"/>
              </a:lnSpc>
              <a:tabLst>
                <a:tab pos="2209165"/>
              </a:tabLst>
            </a:pPr>
            <a:r>
              <a:rPr sz="1100">
                <a:latin typeface="宋体"/>
                <a:cs typeface="宋体"/>
              </a:rPr>
              <a:t>关</a:t>
            </a:r>
            <a:r>
              <a:rPr sz="1100" spc="265">
                <a:latin typeface="宋体"/>
                <a:cs typeface="宋体"/>
              </a:rPr>
              <a:t>于</a:t>
            </a:r>
            <a:r>
              <a:rPr sz="1100">
                <a:latin typeface="Times New Roman"/>
                <a:cs typeface="Times New Roman"/>
              </a:rPr>
              <a:t>y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对</a:t>
            </a:r>
            <a:r>
              <a:rPr sz="1100">
                <a:latin typeface="宋体"/>
                <a:cs typeface="宋体"/>
              </a:rPr>
              <a:t>称的</a:t>
            </a:r>
            <a:r>
              <a:rPr sz="1100" spc="-10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的坐</a:t>
            </a:r>
            <a:r>
              <a:rPr sz="1100" spc="-10">
                <a:latin typeface="宋体"/>
                <a:cs typeface="宋体"/>
              </a:rPr>
              <a:t>标</a:t>
            </a:r>
            <a:r>
              <a:rPr sz="1100" spc="5">
                <a:latin typeface="宋体"/>
                <a:cs typeface="宋体"/>
              </a:rPr>
              <a:t>为	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2" name="object 12"/>
          <p:cNvPicPr/>
          <p:nvPr/>
        </p:nvPicPr>
        <p:blipFill>
          <a:blip r:embed="rId5"/>
          <a:stretch>
            <a:fillRect/>
          </a:stretch>
        </p:blipFill>
        <p:spPr>
          <a:xfrm>
            <a:off x="1437894" y="4582329"/>
            <a:ext cx="476250" cy="190782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706627" y="4183380"/>
            <a:ext cx="2380615" cy="590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：由</a:t>
            </a:r>
            <a:r>
              <a:rPr sz="1100" spc="-10">
                <a:latin typeface="宋体"/>
                <a:cs typeface="宋体"/>
              </a:rPr>
              <a:t>题</a:t>
            </a:r>
            <a:r>
              <a:rPr sz="1100">
                <a:latin typeface="宋体"/>
                <a:cs typeface="宋体"/>
              </a:rPr>
              <a:t>意可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 spc="5">
                <a:latin typeface="宋体"/>
                <a:cs typeface="宋体"/>
              </a:rPr>
              <a:t>：</a:t>
            </a:r>
            <a:r>
              <a:rPr sz="1100" spc="-80">
                <a:latin typeface="宋体"/>
                <a:cs typeface="宋体"/>
              </a:rPr>
              <a:t> </a:t>
            </a:r>
            <a:r>
              <a:rPr sz="1100" spc="5">
                <a:latin typeface="宋体"/>
                <a:cs typeface="宋体"/>
              </a:rPr>
              <a:t>点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245235"/>
              </a:tabLst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5">
                <a:latin typeface="宋体"/>
                <a:cs typeface="宋体"/>
              </a:rPr>
              <a:t>：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14" name="object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558273" y="5263575"/>
            <a:ext cx="371144" cy="114540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7"/>
          <a:stretch>
            <a:fillRect/>
          </a:stretch>
        </p:blipFill>
        <p:spPr>
          <a:xfrm>
            <a:off x="5863559" y="5571295"/>
            <a:ext cx="190195" cy="104528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7"/>
          <a:stretch>
            <a:fillRect/>
          </a:stretch>
        </p:blipFill>
        <p:spPr>
          <a:xfrm>
            <a:off x="6707855" y="5571295"/>
            <a:ext cx="190195" cy="104528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8"/>
          <a:stretch>
            <a:fillRect/>
          </a:stretch>
        </p:blipFill>
        <p:spPr>
          <a:xfrm>
            <a:off x="2637282" y="5857935"/>
            <a:ext cx="400050" cy="11454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9"/>
          <a:stretch>
            <a:fillRect/>
          </a:stretch>
        </p:blipFill>
        <p:spPr>
          <a:xfrm>
            <a:off x="4351814" y="5857935"/>
            <a:ext cx="171748" cy="114540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5138199" y="5857935"/>
            <a:ext cx="171748" cy="114540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0"/>
          <a:stretch>
            <a:fillRect/>
          </a:stretch>
        </p:blipFill>
        <p:spPr>
          <a:xfrm>
            <a:off x="5776698" y="5857935"/>
            <a:ext cx="266376" cy="114540"/>
          </a:xfrm>
          <a:prstGeom prst="rect">
            <a:avLst/>
          </a:prstGeom>
        </p:spPr>
      </p:pic>
      <p:pic>
        <p:nvPicPr>
          <p:cNvPr id="21" name="object 21"/>
          <p:cNvPicPr/>
          <p:nvPr/>
        </p:nvPicPr>
        <p:blipFill>
          <a:blip r:embed="rId11"/>
          <a:stretch>
            <a:fillRect/>
          </a:stretch>
        </p:blipFill>
        <p:spPr>
          <a:xfrm>
            <a:off x="739885" y="6214424"/>
            <a:ext cx="371144" cy="104528"/>
          </a:xfrm>
          <a:prstGeom prst="rect">
            <a:avLst/>
          </a:prstGeom>
        </p:spPr>
      </p:pic>
      <p:pic>
        <p:nvPicPr>
          <p:cNvPr id="22" name="object 22"/>
          <p:cNvPicPr/>
          <p:nvPr/>
        </p:nvPicPr>
        <p:blipFill>
          <a:blip r:embed="rId12"/>
          <a:stretch>
            <a:fillRect/>
          </a:stretch>
        </p:blipFill>
        <p:spPr>
          <a:xfrm>
            <a:off x="3537965" y="6109679"/>
            <a:ext cx="219075" cy="314018"/>
          </a:xfrm>
          <a:prstGeom prst="rect">
            <a:avLst/>
          </a:prstGeom>
        </p:spPr>
      </p:pic>
      <p:sp>
        <p:nvSpPr>
          <p:cNvPr id="23" name="object 23"/>
          <p:cNvSpPr txBox="1"/>
          <p:nvPr/>
        </p:nvSpPr>
        <p:spPr>
          <a:xfrm>
            <a:off x="706627" y="5224259"/>
            <a:ext cx="6487795" cy="11347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261745"/>
              </a:tabLst>
            </a:pPr>
            <a:r>
              <a:rPr sz="1575" spc="-15" baseline="2645">
                <a:latin typeface="Calibri"/>
                <a:cs typeface="Calibri"/>
              </a:rPr>
              <a:t>13</a:t>
            </a:r>
            <a:r>
              <a:rPr sz="1050" spc="-10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如图</a:t>
            </a:r>
            <a:r>
              <a:rPr sz="1100" spc="-35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在	</a:t>
            </a:r>
            <a:r>
              <a:rPr sz="1100" spc="-10">
                <a:latin typeface="宋体"/>
                <a:cs typeface="宋体"/>
              </a:rPr>
              <a:t>中，</a:t>
            </a:r>
            <a:r>
              <a:rPr sz="1100" spc="-10">
                <a:latin typeface="Times New Roman"/>
                <a:cs typeface="Times New Roman"/>
              </a:rPr>
              <a:t>D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265">
                <a:latin typeface="宋体"/>
                <a:cs typeface="宋体"/>
              </a:rPr>
              <a:t>边</a:t>
            </a:r>
            <a:r>
              <a:rPr sz="1100" spc="-5">
                <a:latin typeface="Times New Roman"/>
                <a:cs typeface="Times New Roman"/>
              </a:rPr>
              <a:t>AB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上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点</a:t>
            </a:r>
            <a:r>
              <a:rPr sz="1100" spc="-2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按</a:t>
            </a:r>
            <a:r>
              <a:rPr sz="1100" spc="-10">
                <a:latin typeface="宋体"/>
                <a:cs typeface="宋体"/>
              </a:rPr>
              <a:t>以</a:t>
            </a:r>
            <a:r>
              <a:rPr sz="1100">
                <a:latin typeface="宋体"/>
                <a:cs typeface="宋体"/>
              </a:rPr>
              <a:t>下步</a:t>
            </a:r>
            <a:r>
              <a:rPr sz="1100" spc="-10">
                <a:latin typeface="宋体"/>
                <a:cs typeface="宋体"/>
              </a:rPr>
              <a:t>骤</a:t>
            </a:r>
            <a:r>
              <a:rPr sz="1100">
                <a:latin typeface="宋体"/>
                <a:cs typeface="宋体"/>
              </a:rPr>
              <a:t>作图</a:t>
            </a:r>
            <a:r>
              <a:rPr sz="1100" spc="-25">
                <a:latin typeface="宋体"/>
                <a:cs typeface="宋体"/>
              </a:rPr>
              <a:t>：</a:t>
            </a:r>
            <a:r>
              <a:rPr sz="1100" spc="-25">
                <a:latin typeface="Calibri"/>
                <a:cs typeface="Calibri"/>
              </a:rPr>
              <a:t>①</a:t>
            </a:r>
            <a:r>
              <a:rPr sz="1100">
                <a:latin typeface="宋体"/>
                <a:cs typeface="宋体"/>
              </a:rPr>
              <a:t>以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A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spc="-10">
                <a:latin typeface="宋体"/>
                <a:cs typeface="宋体"/>
              </a:rPr>
              <a:t>圆</a:t>
            </a:r>
            <a:r>
              <a:rPr sz="1100">
                <a:latin typeface="宋体"/>
                <a:cs typeface="宋体"/>
              </a:rPr>
              <a:t>心</a:t>
            </a:r>
            <a:r>
              <a:rPr sz="1100" spc="-3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以</a:t>
            </a:r>
            <a:r>
              <a:rPr sz="1100" spc="-10">
                <a:latin typeface="宋体"/>
                <a:cs typeface="宋体"/>
              </a:rPr>
              <a:t>适</a:t>
            </a:r>
            <a:r>
              <a:rPr sz="1100">
                <a:latin typeface="宋体"/>
                <a:cs typeface="宋体"/>
              </a:rPr>
              <a:t>当长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>
                <a:latin typeface="宋体"/>
                <a:cs typeface="宋体"/>
              </a:rPr>
              <a:t>半径</a:t>
            </a:r>
            <a:r>
              <a:rPr sz="1100" spc="-10">
                <a:latin typeface="宋体"/>
                <a:cs typeface="宋体"/>
              </a:rPr>
              <a:t>作</a:t>
            </a:r>
            <a:r>
              <a:rPr sz="1100">
                <a:latin typeface="宋体"/>
                <a:cs typeface="宋体"/>
              </a:rPr>
              <a:t>弧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 marR="74295">
              <a:lnSpc>
                <a:spcPct val="177300"/>
              </a:lnSpc>
              <a:tabLst>
                <a:tab pos="2366645"/>
                <a:tab pos="3843654"/>
                <a:tab pos="4629785"/>
                <a:tab pos="5364480"/>
                <a:tab pos="6219825"/>
              </a:tabLst>
            </a:pPr>
            <a:r>
              <a:rPr sz="1100">
                <a:latin typeface="宋体"/>
                <a:cs typeface="宋体"/>
              </a:rPr>
              <a:t>分</a:t>
            </a:r>
            <a:r>
              <a:rPr sz="1100" spc="-10">
                <a:latin typeface="宋体"/>
                <a:cs typeface="宋体"/>
              </a:rPr>
              <a:t>别</a:t>
            </a:r>
            <a:r>
              <a:rPr sz="1100" spc="280">
                <a:latin typeface="宋体"/>
                <a:cs typeface="宋体"/>
              </a:rPr>
              <a:t>交</a:t>
            </a:r>
            <a:r>
              <a:rPr sz="1100" spc="-5">
                <a:latin typeface="Times New Roman"/>
                <a:cs typeface="Times New Roman"/>
              </a:rPr>
              <a:t>AB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AC</a:t>
            </a:r>
            <a:r>
              <a:rPr sz="1100" spc="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于</a:t>
            </a:r>
            <a:r>
              <a:rPr sz="1100" spc="265">
                <a:latin typeface="宋体"/>
                <a:cs typeface="宋体"/>
              </a:rPr>
              <a:t>点</a:t>
            </a:r>
            <a:r>
              <a:rPr sz="1100" spc="-10">
                <a:latin typeface="Times New Roman"/>
                <a:cs typeface="Times New Roman"/>
              </a:rPr>
              <a:t>M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 spc="-10">
                <a:latin typeface="Times New Roman"/>
                <a:cs typeface="Times New Roman"/>
              </a:rPr>
              <a:t>N</a:t>
            </a:r>
            <a:r>
              <a:rPr sz="1100" spc="-10">
                <a:latin typeface="宋体"/>
                <a:cs typeface="宋体"/>
              </a:rPr>
              <a:t>；</a:t>
            </a:r>
            <a:r>
              <a:rPr sz="1100" spc="-10">
                <a:latin typeface="Calibri"/>
                <a:cs typeface="Calibri"/>
              </a:rPr>
              <a:t>②</a:t>
            </a:r>
            <a:r>
              <a:rPr sz="1100">
                <a:latin typeface="宋体"/>
                <a:cs typeface="宋体"/>
              </a:rPr>
              <a:t>以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D</a:t>
            </a:r>
            <a:r>
              <a:rPr sz="1100" spc="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spc="-10">
                <a:latin typeface="宋体"/>
                <a:cs typeface="宋体"/>
              </a:rPr>
              <a:t>圆</a:t>
            </a:r>
            <a:r>
              <a:rPr sz="1100">
                <a:latin typeface="宋体"/>
                <a:cs typeface="宋体"/>
              </a:rPr>
              <a:t>心，</a:t>
            </a:r>
            <a:r>
              <a:rPr sz="1100" spc="265">
                <a:latin typeface="宋体"/>
                <a:cs typeface="宋体"/>
              </a:rPr>
              <a:t>以</a:t>
            </a:r>
            <a:r>
              <a:rPr sz="1100" spc="-5">
                <a:latin typeface="Times New Roman"/>
                <a:cs typeface="Times New Roman"/>
              </a:rPr>
              <a:t>AM</a:t>
            </a:r>
            <a:r>
              <a:rPr sz="1100" spc="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长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>
                <a:latin typeface="宋体"/>
                <a:cs typeface="宋体"/>
              </a:rPr>
              <a:t>半径</a:t>
            </a:r>
            <a:r>
              <a:rPr sz="1100" spc="-10">
                <a:latin typeface="宋体"/>
                <a:cs typeface="宋体"/>
              </a:rPr>
              <a:t>作</a:t>
            </a:r>
            <a:r>
              <a:rPr sz="1100">
                <a:latin typeface="宋体"/>
                <a:cs typeface="宋体"/>
              </a:rPr>
              <a:t>弧，</a:t>
            </a:r>
            <a:r>
              <a:rPr sz="1100" spc="265">
                <a:latin typeface="宋体"/>
                <a:cs typeface="宋体"/>
              </a:rPr>
              <a:t>交</a:t>
            </a:r>
            <a:r>
              <a:rPr sz="1100" spc="-5">
                <a:latin typeface="Times New Roman"/>
                <a:cs typeface="Times New Roman"/>
              </a:rPr>
              <a:t>DB</a:t>
            </a:r>
            <a:r>
              <a:rPr sz="1100" spc="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于</a:t>
            </a:r>
            <a:r>
              <a:rPr sz="1100" spc="5">
                <a:latin typeface="宋体"/>
                <a:cs typeface="宋体"/>
              </a:rPr>
              <a:t>点	</a:t>
            </a:r>
            <a:r>
              <a:rPr sz="1100" spc="-5">
                <a:latin typeface="宋体"/>
                <a:cs typeface="宋体"/>
              </a:rPr>
              <a:t>；</a:t>
            </a:r>
            <a:r>
              <a:rPr sz="1100" spc="-5">
                <a:latin typeface="Calibri"/>
                <a:cs typeface="Calibri"/>
              </a:rPr>
              <a:t>③</a:t>
            </a:r>
            <a:r>
              <a:rPr sz="1100">
                <a:latin typeface="宋体"/>
                <a:cs typeface="宋体"/>
              </a:rPr>
              <a:t>以</a:t>
            </a:r>
            <a:r>
              <a:rPr sz="1100" spc="5">
                <a:latin typeface="宋体"/>
                <a:cs typeface="宋体"/>
              </a:rPr>
              <a:t>点	为 </a:t>
            </a:r>
            <a:r>
              <a:rPr sz="1100">
                <a:latin typeface="宋体"/>
                <a:cs typeface="宋体"/>
              </a:rPr>
              <a:t>圆心</a:t>
            </a:r>
            <a:r>
              <a:rPr sz="1100" spc="-300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以</a:t>
            </a:r>
            <a:r>
              <a:rPr sz="1100" spc="-29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MN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长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>
                <a:latin typeface="宋体"/>
                <a:cs typeface="宋体"/>
              </a:rPr>
              <a:t>半径</a:t>
            </a:r>
            <a:r>
              <a:rPr sz="1100" spc="-10">
                <a:latin typeface="宋体"/>
                <a:cs typeface="宋体"/>
              </a:rPr>
              <a:t>作</a:t>
            </a:r>
            <a:r>
              <a:rPr sz="1100">
                <a:latin typeface="宋体"/>
                <a:cs typeface="宋体"/>
              </a:rPr>
              <a:t>弧</a:t>
            </a:r>
            <a:r>
              <a:rPr sz="1100" spc="-285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在	</a:t>
            </a:r>
            <a:r>
              <a:rPr sz="1100">
                <a:latin typeface="宋体"/>
                <a:cs typeface="宋体"/>
              </a:rPr>
              <a:t>内</a:t>
            </a:r>
            <a:r>
              <a:rPr sz="1100" spc="-10">
                <a:latin typeface="宋体"/>
                <a:cs typeface="宋体"/>
              </a:rPr>
              <a:t>部</a:t>
            </a:r>
            <a:r>
              <a:rPr sz="1100">
                <a:latin typeface="宋体"/>
                <a:cs typeface="宋体"/>
              </a:rPr>
              <a:t>交前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的弧</a:t>
            </a:r>
            <a:r>
              <a:rPr sz="1100" spc="-10">
                <a:latin typeface="宋体"/>
                <a:cs typeface="宋体"/>
              </a:rPr>
              <a:t>于</a:t>
            </a:r>
            <a:r>
              <a:rPr sz="1100" spc="5">
                <a:latin typeface="宋体"/>
                <a:cs typeface="宋体"/>
              </a:rPr>
              <a:t>点	</a:t>
            </a:r>
            <a:r>
              <a:rPr sz="1100" spc="-150">
                <a:latin typeface="宋体"/>
                <a:cs typeface="宋体"/>
              </a:rPr>
              <a:t>；</a:t>
            </a:r>
            <a:r>
              <a:rPr sz="1100" spc="-150">
                <a:latin typeface="Calibri"/>
                <a:cs typeface="Calibri"/>
              </a:rPr>
              <a:t>④</a:t>
            </a:r>
            <a:r>
              <a:rPr sz="1100">
                <a:latin typeface="宋体"/>
                <a:cs typeface="宋体"/>
              </a:rPr>
              <a:t>过</a:t>
            </a:r>
            <a:r>
              <a:rPr sz="1100" spc="5">
                <a:latin typeface="宋体"/>
                <a:cs typeface="宋体"/>
              </a:rPr>
              <a:t>点	</a:t>
            </a:r>
            <a:r>
              <a:rPr sz="1100">
                <a:latin typeface="宋体"/>
                <a:cs typeface="宋体"/>
              </a:rPr>
              <a:t>作</a:t>
            </a:r>
            <a:r>
              <a:rPr sz="1100" spc="-10">
                <a:latin typeface="宋体"/>
                <a:cs typeface="宋体"/>
              </a:rPr>
              <a:t>射</a:t>
            </a:r>
            <a:r>
              <a:rPr sz="1100" spc="5">
                <a:latin typeface="宋体"/>
                <a:cs typeface="宋体"/>
              </a:rPr>
              <a:t>线	</a:t>
            </a:r>
            <a:r>
              <a:rPr sz="1100" spc="265">
                <a:latin typeface="宋体"/>
                <a:cs typeface="宋体"/>
              </a:rPr>
              <a:t>交</a:t>
            </a:r>
            <a:r>
              <a:rPr sz="1100" spc="-5">
                <a:latin typeface="Times New Roman"/>
                <a:cs typeface="Times New Roman"/>
              </a:rPr>
              <a:t>BC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于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 spc="-5">
                <a:latin typeface="Times New Roman"/>
                <a:cs typeface="Times New Roman"/>
              </a:rPr>
              <a:t>E.</a:t>
            </a:r>
            <a:r>
              <a:rPr sz="1100" spc="220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若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441959">
              <a:lnSpc>
                <a:spcPct val="100000"/>
              </a:lnSpc>
              <a:tabLst>
                <a:tab pos="3078480"/>
                <a:tab pos="4126865"/>
              </a:tabLst>
            </a:pPr>
            <a:r>
              <a:rPr sz="1100">
                <a:latin typeface="宋体"/>
                <a:cs typeface="宋体"/>
              </a:rPr>
              <a:t>与</a:t>
            </a:r>
            <a:r>
              <a:rPr sz="1100" spc="-10">
                <a:latin typeface="宋体"/>
                <a:cs typeface="宋体"/>
              </a:rPr>
              <a:t>四</a:t>
            </a:r>
            <a:r>
              <a:rPr sz="1100">
                <a:latin typeface="宋体"/>
                <a:cs typeface="宋体"/>
              </a:rPr>
              <a:t>边</a:t>
            </a:r>
            <a:r>
              <a:rPr sz="1100" spc="265">
                <a:latin typeface="宋体"/>
                <a:cs typeface="宋体"/>
              </a:rPr>
              <a:t>形</a:t>
            </a:r>
            <a:r>
              <a:rPr sz="1100" spc="-5">
                <a:latin typeface="Times New Roman"/>
                <a:cs typeface="Times New Roman"/>
              </a:rPr>
              <a:t>ACED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积比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7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4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21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则	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值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24" name="object 24"/>
          <p:cNvPicPr/>
          <p:nvPr/>
        </p:nvPicPr>
        <p:blipFill>
          <a:blip r:embed="rId13"/>
          <a:stretch>
            <a:fillRect/>
          </a:stretch>
        </p:blipFill>
        <p:spPr>
          <a:xfrm>
            <a:off x="893063" y="6509004"/>
            <a:ext cx="1202436" cy="1100327"/>
          </a:xfrm>
          <a:prstGeom prst="rect">
            <a:avLst/>
          </a:prstGeom>
        </p:spPr>
      </p:pic>
      <p:pic>
        <p:nvPicPr>
          <p:cNvPr id="25" name="object 25"/>
          <p:cNvPicPr/>
          <p:nvPr/>
        </p:nvPicPr>
        <p:blipFill>
          <a:blip r:embed="rId11"/>
          <a:stretch>
            <a:fillRect/>
          </a:stretch>
        </p:blipFill>
        <p:spPr>
          <a:xfrm>
            <a:off x="878569" y="8344975"/>
            <a:ext cx="371144" cy="104528"/>
          </a:xfrm>
          <a:prstGeom prst="rect">
            <a:avLst/>
          </a:prstGeom>
        </p:spPr>
      </p:pic>
      <p:pic>
        <p:nvPicPr>
          <p:cNvPr id="26" name="object 26"/>
          <p:cNvPicPr/>
          <p:nvPr/>
        </p:nvPicPr>
        <p:blipFill>
          <a:blip r:embed="rId11"/>
          <a:stretch>
            <a:fillRect/>
          </a:stretch>
        </p:blipFill>
        <p:spPr>
          <a:xfrm>
            <a:off x="878569" y="8642156"/>
            <a:ext cx="371144" cy="104528"/>
          </a:xfrm>
          <a:prstGeom prst="rect">
            <a:avLst/>
          </a:prstGeom>
        </p:spPr>
      </p:pic>
      <p:pic>
        <p:nvPicPr>
          <p:cNvPr id="27" name="object 27"/>
          <p:cNvPicPr/>
          <p:nvPr/>
        </p:nvPicPr>
        <p:blipFill>
          <a:blip r:embed="rId14"/>
          <a:stretch>
            <a:fillRect/>
          </a:stretch>
        </p:blipFill>
        <p:spPr>
          <a:xfrm>
            <a:off x="878586" y="8883359"/>
            <a:ext cx="466725" cy="314018"/>
          </a:xfrm>
          <a:prstGeom prst="rect">
            <a:avLst/>
          </a:prstGeom>
        </p:spPr>
      </p:pic>
      <p:pic>
        <p:nvPicPr>
          <p:cNvPr id="28" name="object 28"/>
          <p:cNvPicPr/>
          <p:nvPr/>
        </p:nvPicPr>
        <p:blipFill>
          <a:blip r:embed="rId15"/>
          <a:stretch>
            <a:fillRect/>
          </a:stretch>
        </p:blipFill>
        <p:spPr>
          <a:xfrm>
            <a:off x="878594" y="9279599"/>
            <a:ext cx="790922" cy="314018"/>
          </a:xfrm>
          <a:prstGeom prst="rect">
            <a:avLst/>
          </a:prstGeom>
        </p:spPr>
      </p:pic>
      <p:pic>
        <p:nvPicPr>
          <p:cNvPr id="29" name="object 29"/>
          <p:cNvPicPr/>
          <p:nvPr/>
        </p:nvPicPr>
        <p:blipFill>
          <a:blip r:embed="rId16"/>
          <a:stretch>
            <a:fillRect/>
          </a:stretch>
        </p:blipFill>
        <p:spPr>
          <a:xfrm>
            <a:off x="878599" y="9675838"/>
            <a:ext cx="467064" cy="314018"/>
          </a:xfrm>
          <a:prstGeom prst="rect">
            <a:avLst/>
          </a:prstGeom>
        </p:spPr>
      </p:pic>
      <p:sp>
        <p:nvSpPr>
          <p:cNvPr id="30" name="object 30"/>
          <p:cNvSpPr txBox="1"/>
          <p:nvPr/>
        </p:nvSpPr>
        <p:spPr>
          <a:xfrm>
            <a:off x="706627" y="7700759"/>
            <a:ext cx="3371215" cy="2224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：由</a:t>
            </a:r>
            <a:r>
              <a:rPr sz="1100" spc="-10">
                <a:latin typeface="宋体"/>
                <a:cs typeface="宋体"/>
              </a:rPr>
              <a:t>作</a:t>
            </a:r>
            <a:r>
              <a:rPr sz="1100">
                <a:latin typeface="宋体"/>
                <a:cs typeface="宋体"/>
              </a:rPr>
              <a:t>法可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 spc="-5">
                <a:latin typeface="宋体"/>
                <a:cs typeface="宋体"/>
              </a:rPr>
              <a:t>：∠</a:t>
            </a:r>
            <a:r>
              <a:rPr sz="1100" spc="-5">
                <a:latin typeface="Times New Roman"/>
                <a:cs typeface="Times New Roman"/>
              </a:rPr>
              <a:t>MAN=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M'DN'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∴</a:t>
            </a:r>
            <a:r>
              <a:rPr sz="1100">
                <a:latin typeface="Times New Roman"/>
                <a:cs typeface="Times New Roman"/>
              </a:rPr>
              <a:t>DE//AC</a:t>
            </a:r>
            <a:r>
              <a:rPr sz="1100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  <a:tabLst>
                <a:tab pos="581025"/>
              </a:tabLst>
            </a:pPr>
            <a:r>
              <a:rPr sz="1100" spc="5">
                <a:latin typeface="宋体"/>
                <a:cs typeface="宋体"/>
              </a:rPr>
              <a:t>∵	</a:t>
            </a:r>
            <a:r>
              <a:rPr sz="1100">
                <a:latin typeface="宋体"/>
                <a:cs typeface="宋体"/>
              </a:rPr>
              <a:t>与</a:t>
            </a:r>
            <a:r>
              <a:rPr sz="1100" spc="-10">
                <a:latin typeface="宋体"/>
                <a:cs typeface="宋体"/>
              </a:rPr>
              <a:t>四</a:t>
            </a:r>
            <a:r>
              <a:rPr sz="1100">
                <a:latin typeface="宋体"/>
                <a:cs typeface="宋体"/>
              </a:rPr>
              <a:t>边</a:t>
            </a:r>
            <a:r>
              <a:rPr sz="1100" spc="280">
                <a:latin typeface="宋体"/>
                <a:cs typeface="宋体"/>
              </a:rPr>
              <a:t>形</a:t>
            </a:r>
            <a:r>
              <a:rPr sz="1100" spc="-5">
                <a:latin typeface="Times New Roman"/>
                <a:cs typeface="Times New Roman"/>
              </a:rPr>
              <a:t>ACED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积比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9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4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21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  <a:tabLst>
                <a:tab pos="581025"/>
              </a:tabLst>
            </a:pPr>
            <a:r>
              <a:rPr sz="1100" spc="5">
                <a:latin typeface="宋体"/>
                <a:cs typeface="宋体"/>
              </a:rPr>
              <a:t>∴	</a:t>
            </a:r>
            <a:r>
              <a:rPr sz="1100">
                <a:latin typeface="宋体"/>
                <a:cs typeface="宋体"/>
              </a:rPr>
              <a:t>与</a:t>
            </a:r>
            <a:r>
              <a:rPr sz="1100" spc="-5">
                <a:latin typeface="宋体"/>
                <a:cs typeface="宋体"/>
              </a:rPr>
              <a:t>△</a:t>
            </a:r>
            <a:r>
              <a:rPr sz="1100" spc="-5">
                <a:latin typeface="Times New Roman"/>
                <a:cs typeface="Times New Roman"/>
              </a:rPr>
              <a:t>BAC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积比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9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4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25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685800"/>
              </a:tabLst>
            </a:pPr>
            <a:r>
              <a:rPr sz="1100" spc="5">
                <a:latin typeface="宋体"/>
                <a:cs typeface="宋体"/>
              </a:rPr>
              <a:t>∴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019810"/>
              </a:tabLst>
            </a:pPr>
            <a:r>
              <a:rPr sz="1100" spc="5">
                <a:latin typeface="宋体"/>
                <a:cs typeface="宋体"/>
              </a:rPr>
              <a:t>∴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676910"/>
              </a:tabLst>
            </a:pPr>
            <a:r>
              <a:rPr sz="1100" spc="5">
                <a:latin typeface="宋体"/>
                <a:cs typeface="宋体"/>
              </a:rPr>
              <a:t>∴	，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37894" y="760439"/>
            <a:ext cx="104775" cy="31401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739885" y="1212656"/>
            <a:ext cx="371144" cy="10452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1689350" y="1974342"/>
            <a:ext cx="1904642" cy="25717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06627" y="815339"/>
            <a:ext cx="3258185" cy="13830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864235"/>
              </a:tabLst>
            </a:pPr>
            <a:r>
              <a:rPr sz="1100">
                <a:latin typeface="宋体"/>
                <a:cs typeface="宋体"/>
              </a:rPr>
              <a:t>故</a:t>
            </a:r>
            <a:r>
              <a:rPr sz="1100" spc="-10">
                <a:latin typeface="宋体"/>
                <a:cs typeface="宋体"/>
              </a:rPr>
              <a:t>答</a:t>
            </a:r>
            <a:r>
              <a:rPr sz="1100">
                <a:latin typeface="宋体"/>
                <a:cs typeface="宋体"/>
              </a:rPr>
              <a:t>案为</a:t>
            </a:r>
            <a:r>
              <a:rPr sz="1100" spc="5">
                <a:latin typeface="宋体"/>
                <a:cs typeface="宋体"/>
              </a:rPr>
              <a:t>：	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12700" marR="5080" indent="429259">
              <a:lnSpc>
                <a:spcPct val="142300"/>
              </a:lnSpc>
              <a:spcBef>
                <a:spcPts val="855"/>
              </a:spcBef>
            </a:pPr>
            <a:r>
              <a:rPr sz="1100" spc="-10">
                <a:latin typeface="宋体"/>
                <a:cs typeface="宋体"/>
              </a:rPr>
              <a:t>与</a:t>
            </a:r>
            <a:r>
              <a:rPr sz="1100" spc="-5">
                <a:latin typeface="宋体"/>
                <a:cs typeface="宋体"/>
              </a:rPr>
              <a:t>△</a:t>
            </a:r>
            <a:r>
              <a:rPr sz="1100" spc="-5">
                <a:latin typeface="Times New Roman"/>
                <a:cs typeface="Times New Roman"/>
              </a:rPr>
              <a:t>BAC</a:t>
            </a:r>
            <a:r>
              <a:rPr sz="1100" spc="-4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积比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31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4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25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最</a:t>
            </a:r>
            <a:r>
              <a:rPr sz="1100">
                <a:latin typeface="宋体"/>
                <a:cs typeface="宋体"/>
              </a:rPr>
              <a:t>后求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即可</a:t>
            </a:r>
            <a:r>
              <a:rPr sz="1100" spc="5">
                <a:latin typeface="宋体"/>
                <a:cs typeface="宋体"/>
              </a:rPr>
              <a:t>。 </a:t>
            </a:r>
            <a:r>
              <a:rPr sz="1200" b="1" spc="-5">
                <a:latin typeface="黑体"/>
                <a:cs typeface="黑体"/>
              </a:rPr>
              <a:t>三</a:t>
            </a:r>
            <a:r>
              <a:rPr sz="1200" b="1" spc="5">
                <a:latin typeface="黑体"/>
                <a:cs typeface="黑体"/>
              </a:rPr>
              <a:t>、</a:t>
            </a:r>
            <a:r>
              <a:rPr sz="1200" b="1" spc="-5">
                <a:latin typeface="黑体"/>
                <a:cs typeface="黑体"/>
              </a:rPr>
              <a:t>解</a:t>
            </a:r>
            <a:r>
              <a:rPr sz="1200" b="1" spc="5">
                <a:latin typeface="黑体"/>
                <a:cs typeface="黑体"/>
              </a:rPr>
              <a:t>答</a:t>
            </a:r>
            <a:r>
              <a:rPr sz="1200" b="1" spc="-5">
                <a:latin typeface="黑体"/>
                <a:cs typeface="黑体"/>
              </a:rPr>
              <a:t>题（</a:t>
            </a:r>
            <a:r>
              <a:rPr sz="1200" b="1" spc="5">
                <a:latin typeface="黑体"/>
                <a:cs typeface="黑体"/>
              </a:rPr>
              <a:t>本</a:t>
            </a:r>
            <a:r>
              <a:rPr sz="1200" b="1" spc="-5">
                <a:latin typeface="黑体"/>
                <a:cs typeface="黑体"/>
              </a:rPr>
              <a:t>大</a:t>
            </a:r>
            <a:r>
              <a:rPr sz="1200" b="1" spc="5">
                <a:latin typeface="黑体"/>
                <a:cs typeface="黑体"/>
              </a:rPr>
              <a:t>题</a:t>
            </a:r>
            <a:r>
              <a:rPr sz="1200" b="1" spc="-5">
                <a:latin typeface="黑体"/>
                <a:cs typeface="黑体"/>
              </a:rPr>
              <a:t>共</a:t>
            </a:r>
            <a:r>
              <a:rPr sz="1200" b="1" spc="-315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5</a:t>
            </a:r>
            <a:r>
              <a:rPr sz="1200" b="1" spc="-305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个</a:t>
            </a:r>
            <a:r>
              <a:rPr sz="1200" b="1" spc="5">
                <a:latin typeface="黑体"/>
                <a:cs typeface="黑体"/>
              </a:rPr>
              <a:t>小</a:t>
            </a:r>
            <a:r>
              <a:rPr sz="1200" b="1" spc="-5">
                <a:latin typeface="黑体"/>
                <a:cs typeface="黑体"/>
              </a:rPr>
              <a:t>题</a:t>
            </a:r>
            <a:r>
              <a:rPr sz="1200" b="1" spc="5">
                <a:latin typeface="黑体"/>
                <a:cs typeface="黑体"/>
              </a:rPr>
              <a:t>，</a:t>
            </a:r>
            <a:r>
              <a:rPr sz="1200" b="1" spc="-5">
                <a:latin typeface="黑体"/>
                <a:cs typeface="黑体"/>
              </a:rPr>
              <a:t>共</a:t>
            </a:r>
            <a:r>
              <a:rPr sz="1200" b="1" spc="-315">
                <a:latin typeface="黑体"/>
                <a:cs typeface="黑体"/>
              </a:rPr>
              <a:t> </a:t>
            </a:r>
            <a:r>
              <a:rPr sz="1200" b="1">
                <a:latin typeface="黑体"/>
                <a:cs typeface="黑体"/>
              </a:rPr>
              <a:t>48</a:t>
            </a:r>
            <a:r>
              <a:rPr sz="1200" b="1" spc="-325">
                <a:latin typeface="黑体"/>
                <a:cs typeface="黑体"/>
              </a:rPr>
              <a:t> </a:t>
            </a:r>
            <a:r>
              <a:rPr sz="1200" b="1" spc="-5">
                <a:latin typeface="黑体"/>
                <a:cs typeface="黑体"/>
              </a:rPr>
              <a:t>分）  </a:t>
            </a:r>
            <a:r>
              <a:rPr sz="1050" spc="-5">
                <a:latin typeface="Calibri"/>
                <a:cs typeface="Calibri"/>
              </a:rPr>
              <a:t>14</a:t>
            </a:r>
            <a:r>
              <a:rPr sz="1050" spc="-5">
                <a:latin typeface="宋体"/>
                <a:cs typeface="宋体"/>
              </a:rPr>
              <a:t>．</a:t>
            </a:r>
            <a:endParaRPr sz="105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100">
              <a:latin typeface="宋体"/>
              <a:cs typeface="宋体"/>
            </a:endParaRPr>
          </a:p>
          <a:p>
            <a:pPr marL="195580">
              <a:lnSpc>
                <a:spcPct val="100000"/>
              </a:lnSpc>
              <a:tabLst>
                <a:tab pos="2991485"/>
              </a:tabLst>
            </a:pP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1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计</a:t>
            </a:r>
            <a:r>
              <a:rPr sz="1100">
                <a:latin typeface="宋体"/>
                <a:cs typeface="宋体"/>
              </a:rPr>
              <a:t>算</a:t>
            </a:r>
            <a:r>
              <a:rPr sz="1100" spc="5">
                <a:latin typeface="宋体"/>
                <a:cs typeface="宋体"/>
              </a:rPr>
              <a:t>：	；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89508" y="2598420"/>
            <a:ext cx="121285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10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2</a:t>
            </a:r>
            <a:r>
              <a:rPr sz="1100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不等</a:t>
            </a:r>
            <a:r>
              <a:rPr sz="1100" spc="-10">
                <a:latin typeface="宋体"/>
                <a:cs typeface="宋体"/>
              </a:rPr>
              <a:t>式</a:t>
            </a:r>
            <a:r>
              <a:rPr sz="1100">
                <a:latin typeface="宋体"/>
                <a:cs typeface="宋体"/>
              </a:rPr>
              <a:t>组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5"/>
          <a:stretch>
            <a:fillRect/>
          </a:stretch>
        </p:blipFill>
        <p:spPr>
          <a:xfrm>
            <a:off x="2108454" y="2401426"/>
            <a:ext cx="1304924" cy="580688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06627" y="3192780"/>
            <a:ext cx="161099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-550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（</a:t>
            </a:r>
            <a:r>
              <a:rPr sz="1100" spc="-15">
                <a:latin typeface="Times New Roman"/>
                <a:cs typeface="Times New Roman"/>
              </a:rPr>
              <a:t>1</a:t>
            </a:r>
            <a:r>
              <a:rPr sz="1100" spc="5">
                <a:latin typeface="宋体"/>
                <a:cs typeface="宋体"/>
              </a:rPr>
              <a:t>）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4"/>
          <a:stretch>
            <a:fillRect/>
          </a:stretch>
        </p:blipFill>
        <p:spPr>
          <a:xfrm>
            <a:off x="2393438" y="3163062"/>
            <a:ext cx="1904642" cy="25717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/>
          <a:stretch>
            <a:fillRect/>
          </a:stretch>
        </p:blipFill>
        <p:spPr>
          <a:xfrm>
            <a:off x="739906" y="3605377"/>
            <a:ext cx="1400527" cy="352111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739895" y="4194843"/>
            <a:ext cx="990249" cy="17174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/>
          <a:stretch>
            <a:fillRect/>
          </a:stretch>
        </p:blipFill>
        <p:spPr>
          <a:xfrm>
            <a:off x="739901" y="4570155"/>
            <a:ext cx="180974" cy="114540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935227" y="453083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06627" y="5074920"/>
            <a:ext cx="12833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（</a:t>
            </a:r>
            <a:r>
              <a:rPr sz="1100">
                <a:latin typeface="Times New Roman"/>
                <a:cs typeface="Times New Roman"/>
              </a:rPr>
              <a:t>2</a:t>
            </a:r>
            <a:r>
              <a:rPr sz="1100">
                <a:latin typeface="宋体"/>
                <a:cs typeface="宋体"/>
              </a:rPr>
              <a:t>）</a:t>
            </a:r>
            <a:r>
              <a:rPr sz="1100" spc="-95">
                <a:latin typeface="宋体"/>
                <a:cs typeface="宋体"/>
              </a:rPr>
              <a:t> </a:t>
            </a:r>
            <a:r>
              <a:rPr sz="1100">
                <a:latin typeface="宋体"/>
                <a:cs typeface="宋体"/>
              </a:rPr>
              <a:t>解</a:t>
            </a:r>
            <a:r>
              <a:rPr sz="1100" spc="-10">
                <a:latin typeface="宋体"/>
                <a:cs typeface="宋体"/>
              </a:rPr>
              <a:t>不</a:t>
            </a:r>
            <a:r>
              <a:rPr sz="1100">
                <a:latin typeface="宋体"/>
                <a:cs typeface="宋体"/>
              </a:rPr>
              <a:t>等式</a:t>
            </a:r>
            <a:r>
              <a:rPr sz="1100" spc="-10">
                <a:latin typeface="宋体"/>
                <a:cs typeface="宋体"/>
              </a:rPr>
              <a:t>组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5"/>
          <a:stretch>
            <a:fillRect/>
          </a:stretch>
        </p:blipFill>
        <p:spPr>
          <a:xfrm>
            <a:off x="1997201" y="4877926"/>
            <a:ext cx="1304925" cy="580688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3443719" y="50749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06627" y="5620499"/>
            <a:ext cx="1931035" cy="788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由</a:t>
            </a:r>
            <a:r>
              <a:rPr sz="1100">
                <a:latin typeface="Calibri"/>
                <a:cs typeface="Calibri"/>
              </a:rPr>
              <a:t>①</a:t>
            </a:r>
            <a:r>
              <a:rPr sz="1100">
                <a:latin typeface="宋体"/>
                <a:cs typeface="宋体"/>
              </a:rPr>
              <a:t>得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x≤1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由</a:t>
            </a:r>
            <a:r>
              <a:rPr sz="1100">
                <a:latin typeface="Calibri"/>
                <a:cs typeface="Calibri"/>
              </a:rPr>
              <a:t>②</a:t>
            </a:r>
            <a:r>
              <a:rPr sz="1100">
                <a:latin typeface="宋体"/>
                <a:cs typeface="宋体"/>
              </a:rPr>
              <a:t>得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x</a:t>
            </a:r>
            <a:r>
              <a:rPr sz="1100" spc="-5">
                <a:latin typeface="宋体"/>
                <a:cs typeface="宋体"/>
              </a:rPr>
              <a:t>＞</a:t>
            </a:r>
            <a:r>
              <a:rPr sz="1100" spc="-5">
                <a:latin typeface="Times New Roman"/>
                <a:cs typeface="Times New Roman"/>
              </a:rPr>
              <a:t>-4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∴不</a:t>
            </a:r>
            <a:r>
              <a:rPr sz="1100" spc="-10">
                <a:latin typeface="宋体"/>
                <a:cs typeface="宋体"/>
              </a:rPr>
              <a:t>等</a:t>
            </a:r>
            <a:r>
              <a:rPr sz="1100">
                <a:latin typeface="宋体"/>
                <a:cs typeface="宋体"/>
              </a:rPr>
              <a:t>式组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解集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-4</a:t>
            </a:r>
            <a:r>
              <a:rPr sz="1100" spc="-5">
                <a:latin typeface="宋体"/>
                <a:cs typeface="宋体"/>
              </a:rPr>
              <a:t>＜</a:t>
            </a:r>
            <a:r>
              <a:rPr sz="1100" spc="-5">
                <a:latin typeface="Times New Roman"/>
                <a:cs typeface="Times New Roman"/>
              </a:rPr>
              <a:t>x≤1.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706627" y="6809219"/>
            <a:ext cx="6419215" cy="13830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2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利</a:t>
            </a:r>
            <a:r>
              <a:rPr sz="1100">
                <a:latin typeface="宋体"/>
                <a:cs typeface="宋体"/>
              </a:rPr>
              <a:t>用不</a:t>
            </a:r>
            <a:r>
              <a:rPr sz="1100" spc="-10">
                <a:latin typeface="宋体"/>
                <a:cs typeface="宋体"/>
              </a:rPr>
              <a:t>等</a:t>
            </a:r>
            <a:r>
              <a:rPr sz="1100">
                <a:latin typeface="宋体"/>
                <a:cs typeface="宋体"/>
              </a:rPr>
              <a:t>式的</a:t>
            </a:r>
            <a:r>
              <a:rPr sz="1100" spc="-10">
                <a:latin typeface="宋体"/>
                <a:cs typeface="宋体"/>
              </a:rPr>
              <a:t>性</a:t>
            </a:r>
            <a:r>
              <a:rPr sz="1100">
                <a:latin typeface="宋体"/>
                <a:cs typeface="宋体"/>
              </a:rPr>
              <a:t>质求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集即</a:t>
            </a:r>
            <a:r>
              <a:rPr sz="1100" spc="-10">
                <a:latin typeface="宋体"/>
                <a:cs typeface="宋体"/>
              </a:rPr>
              <a:t>可</a:t>
            </a:r>
            <a:r>
              <a:rPr sz="1100" spc="5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 marR="5080" algn="just">
              <a:lnSpc>
                <a:spcPct val="177300"/>
              </a:lnSpc>
            </a:pPr>
            <a:r>
              <a:rPr sz="1050" spc="-5">
                <a:latin typeface="Calibri"/>
                <a:cs typeface="Calibri"/>
              </a:rPr>
              <a:t>15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文</a:t>
            </a:r>
            <a:r>
              <a:rPr sz="1100" spc="-10">
                <a:latin typeface="宋体"/>
                <a:cs typeface="宋体"/>
              </a:rPr>
              <a:t>明</a:t>
            </a:r>
            <a:r>
              <a:rPr sz="1100">
                <a:latin typeface="宋体"/>
                <a:cs typeface="宋体"/>
              </a:rPr>
              <a:t>是一</a:t>
            </a:r>
            <a:r>
              <a:rPr sz="1100" spc="-10">
                <a:latin typeface="宋体"/>
                <a:cs typeface="宋体"/>
              </a:rPr>
              <a:t>座</a:t>
            </a:r>
            <a:r>
              <a:rPr sz="1100">
                <a:latin typeface="宋体"/>
                <a:cs typeface="宋体"/>
              </a:rPr>
              <a:t>城市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名片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更是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座城</a:t>
            </a:r>
            <a:r>
              <a:rPr sz="1100" spc="-10">
                <a:latin typeface="宋体"/>
                <a:cs typeface="宋体"/>
              </a:rPr>
              <a:t>市</a:t>
            </a:r>
            <a:r>
              <a:rPr sz="1100">
                <a:latin typeface="宋体"/>
                <a:cs typeface="宋体"/>
              </a:rPr>
              <a:t>的底蕴</a:t>
            </a:r>
            <a:r>
              <a:rPr sz="1100">
                <a:latin typeface="Times New Roman"/>
                <a:cs typeface="Times New Roman"/>
              </a:rPr>
              <a:t>.</a:t>
            </a:r>
            <a:r>
              <a:rPr sz="1100" spc="19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成</a:t>
            </a:r>
            <a:r>
              <a:rPr sz="1100" spc="-10">
                <a:latin typeface="宋体"/>
                <a:cs typeface="宋体"/>
              </a:rPr>
              <a:t>都</a:t>
            </a:r>
            <a:r>
              <a:rPr sz="1100">
                <a:latin typeface="宋体"/>
                <a:cs typeface="宋体"/>
              </a:rPr>
              <a:t>市某</a:t>
            </a:r>
            <a:r>
              <a:rPr sz="1100" spc="-10">
                <a:latin typeface="宋体"/>
                <a:cs typeface="宋体"/>
              </a:rPr>
              <a:t>学</a:t>
            </a:r>
            <a:r>
              <a:rPr sz="1100">
                <a:latin typeface="宋体"/>
                <a:cs typeface="宋体"/>
              </a:rPr>
              <a:t>校于</a:t>
            </a:r>
            <a:r>
              <a:rPr sz="1100" spc="-10">
                <a:latin typeface="宋体"/>
                <a:cs typeface="宋体"/>
              </a:rPr>
              <a:t>细</a:t>
            </a:r>
            <a:r>
              <a:rPr sz="1100">
                <a:latin typeface="宋体"/>
                <a:cs typeface="宋体"/>
              </a:rPr>
              <a:t>微处</a:t>
            </a:r>
            <a:r>
              <a:rPr sz="1100" spc="-10">
                <a:latin typeface="宋体"/>
                <a:cs typeface="宋体"/>
              </a:rPr>
              <a:t>着</a:t>
            </a:r>
            <a:r>
              <a:rPr sz="1100">
                <a:latin typeface="宋体"/>
                <a:cs typeface="宋体"/>
              </a:rPr>
              <a:t>眼，</a:t>
            </a:r>
            <a:r>
              <a:rPr sz="1100" spc="-10">
                <a:latin typeface="宋体"/>
                <a:cs typeface="宋体"/>
              </a:rPr>
              <a:t>于</a:t>
            </a:r>
            <a:r>
              <a:rPr sz="1100">
                <a:latin typeface="宋体"/>
                <a:cs typeface="宋体"/>
              </a:rPr>
              <a:t>贴心</a:t>
            </a:r>
            <a:r>
              <a:rPr sz="1100" spc="-10">
                <a:latin typeface="宋体"/>
                <a:cs typeface="宋体"/>
              </a:rPr>
              <a:t>处</a:t>
            </a:r>
            <a:r>
              <a:rPr sz="1100">
                <a:latin typeface="宋体"/>
                <a:cs typeface="宋体"/>
              </a:rPr>
              <a:t>落地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积极</a:t>
            </a:r>
            <a:r>
              <a:rPr sz="1100" spc="5">
                <a:latin typeface="宋体"/>
                <a:cs typeface="宋体"/>
              </a:rPr>
              <a:t>组 </a:t>
            </a:r>
            <a:r>
              <a:rPr sz="1100">
                <a:latin typeface="宋体"/>
                <a:cs typeface="宋体"/>
              </a:rPr>
              <a:t>织</a:t>
            </a:r>
            <a:r>
              <a:rPr sz="1100" spc="-10">
                <a:latin typeface="宋体"/>
                <a:cs typeface="宋体"/>
              </a:rPr>
              <a:t>师</a:t>
            </a:r>
            <a:r>
              <a:rPr sz="1100">
                <a:latin typeface="宋体"/>
                <a:cs typeface="宋体"/>
              </a:rPr>
              <a:t>生参加</a:t>
            </a:r>
            <a:r>
              <a:rPr sz="1100" spc="-15">
                <a:latin typeface="Times New Roman"/>
                <a:cs typeface="Times New Roman"/>
              </a:rPr>
              <a:t>“</a:t>
            </a:r>
            <a:r>
              <a:rPr sz="1100">
                <a:latin typeface="宋体"/>
                <a:cs typeface="宋体"/>
              </a:rPr>
              <a:t>创</a:t>
            </a:r>
            <a:r>
              <a:rPr sz="1100" spc="-10">
                <a:latin typeface="宋体"/>
                <a:cs typeface="宋体"/>
              </a:rPr>
              <a:t>建</a:t>
            </a:r>
            <a:r>
              <a:rPr sz="1100">
                <a:latin typeface="宋体"/>
                <a:cs typeface="宋体"/>
              </a:rPr>
              <a:t>全国</a:t>
            </a:r>
            <a:r>
              <a:rPr sz="1100" spc="-10">
                <a:latin typeface="宋体"/>
                <a:cs typeface="宋体"/>
              </a:rPr>
              <a:t>文</a:t>
            </a:r>
            <a:r>
              <a:rPr sz="1100">
                <a:latin typeface="宋体"/>
                <a:cs typeface="宋体"/>
              </a:rPr>
              <a:t>明典</a:t>
            </a:r>
            <a:r>
              <a:rPr sz="1100" spc="-10">
                <a:latin typeface="宋体"/>
                <a:cs typeface="宋体"/>
              </a:rPr>
              <a:t>范</a:t>
            </a:r>
            <a:r>
              <a:rPr sz="1100">
                <a:latin typeface="宋体"/>
                <a:cs typeface="宋体"/>
              </a:rPr>
              <a:t>城市</a:t>
            </a:r>
            <a:r>
              <a:rPr sz="1100" spc="-10">
                <a:latin typeface="宋体"/>
                <a:cs typeface="宋体"/>
              </a:rPr>
              <a:t>志</a:t>
            </a:r>
            <a:r>
              <a:rPr sz="1100">
                <a:latin typeface="宋体"/>
                <a:cs typeface="宋体"/>
              </a:rPr>
              <a:t>愿者</a:t>
            </a:r>
            <a:r>
              <a:rPr sz="1100" spc="-10">
                <a:latin typeface="宋体"/>
                <a:cs typeface="宋体"/>
              </a:rPr>
              <a:t>服</a:t>
            </a:r>
            <a:r>
              <a:rPr sz="1100">
                <a:latin typeface="宋体"/>
                <a:cs typeface="宋体"/>
              </a:rPr>
              <a:t>务</a:t>
            </a:r>
            <a:r>
              <a:rPr sz="1100">
                <a:latin typeface="Times New Roman"/>
                <a:cs typeface="Times New Roman"/>
              </a:rPr>
              <a:t>”</a:t>
            </a:r>
            <a:r>
              <a:rPr sz="1100">
                <a:latin typeface="宋体"/>
                <a:cs typeface="宋体"/>
              </a:rPr>
              <a:t>活</a:t>
            </a:r>
            <a:r>
              <a:rPr sz="1100" spc="-10">
                <a:latin typeface="宋体"/>
                <a:cs typeface="宋体"/>
              </a:rPr>
              <a:t>动</a:t>
            </a:r>
            <a:r>
              <a:rPr sz="1100" spc="-26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其</a:t>
            </a:r>
            <a:r>
              <a:rPr sz="1100" spc="-10">
                <a:latin typeface="宋体"/>
                <a:cs typeface="宋体"/>
              </a:rPr>
              <a:t>服</a:t>
            </a:r>
            <a:r>
              <a:rPr sz="1100">
                <a:latin typeface="宋体"/>
                <a:cs typeface="宋体"/>
              </a:rPr>
              <a:t>务项</a:t>
            </a:r>
            <a:r>
              <a:rPr sz="1100" spc="-10">
                <a:latin typeface="宋体"/>
                <a:cs typeface="宋体"/>
              </a:rPr>
              <a:t>目</a:t>
            </a:r>
            <a:r>
              <a:rPr sz="1100">
                <a:latin typeface="宋体"/>
                <a:cs typeface="宋体"/>
              </a:rPr>
              <a:t>有</a:t>
            </a:r>
            <a:r>
              <a:rPr sz="1100" spc="-15">
                <a:latin typeface="Times New Roman"/>
                <a:cs typeface="Times New Roman"/>
              </a:rPr>
              <a:t>“</a:t>
            </a:r>
            <a:r>
              <a:rPr sz="1100">
                <a:latin typeface="宋体"/>
                <a:cs typeface="宋体"/>
              </a:rPr>
              <a:t>清</a:t>
            </a:r>
            <a:r>
              <a:rPr sz="1100" spc="-10">
                <a:latin typeface="宋体"/>
                <a:cs typeface="宋体"/>
              </a:rPr>
              <a:t>洁</a:t>
            </a:r>
            <a:r>
              <a:rPr sz="1100">
                <a:latin typeface="宋体"/>
                <a:cs typeface="宋体"/>
              </a:rPr>
              <a:t>卫生</a:t>
            </a:r>
            <a:r>
              <a:rPr sz="1100" spc="-10">
                <a:latin typeface="Times New Roman"/>
                <a:cs typeface="Times New Roman"/>
              </a:rPr>
              <a:t>”“</a:t>
            </a:r>
            <a:r>
              <a:rPr sz="1100">
                <a:latin typeface="宋体"/>
                <a:cs typeface="宋体"/>
              </a:rPr>
              <a:t>敬</a:t>
            </a:r>
            <a:r>
              <a:rPr sz="1100" spc="-10">
                <a:latin typeface="宋体"/>
                <a:cs typeface="宋体"/>
              </a:rPr>
              <a:t>老</a:t>
            </a:r>
            <a:r>
              <a:rPr sz="1100">
                <a:latin typeface="宋体"/>
                <a:cs typeface="宋体"/>
              </a:rPr>
              <a:t>服务</a:t>
            </a:r>
            <a:r>
              <a:rPr sz="1100" spc="-10">
                <a:latin typeface="Times New Roman"/>
                <a:cs typeface="Times New Roman"/>
              </a:rPr>
              <a:t>”“</a:t>
            </a:r>
            <a:r>
              <a:rPr sz="1100">
                <a:latin typeface="宋体"/>
                <a:cs typeface="宋体"/>
              </a:rPr>
              <a:t>文</a:t>
            </a:r>
            <a:r>
              <a:rPr sz="1100" spc="-10">
                <a:latin typeface="宋体"/>
                <a:cs typeface="宋体"/>
              </a:rPr>
              <a:t>明</a:t>
            </a:r>
            <a:r>
              <a:rPr sz="1100">
                <a:latin typeface="宋体"/>
                <a:cs typeface="宋体"/>
              </a:rPr>
              <a:t>宣传</a:t>
            </a:r>
            <a:r>
              <a:rPr sz="1100">
                <a:latin typeface="Times New Roman"/>
                <a:cs typeface="Times New Roman"/>
              </a:rPr>
              <a:t>”“</a:t>
            </a:r>
            <a:r>
              <a:rPr sz="1100" spc="5">
                <a:latin typeface="宋体"/>
                <a:cs typeface="宋体"/>
              </a:rPr>
              <a:t>交 </a:t>
            </a:r>
            <a:r>
              <a:rPr sz="1100">
                <a:latin typeface="宋体"/>
                <a:cs typeface="宋体"/>
              </a:rPr>
              <a:t>通</a:t>
            </a:r>
            <a:r>
              <a:rPr sz="1100" spc="-10">
                <a:latin typeface="宋体"/>
                <a:cs typeface="宋体"/>
              </a:rPr>
              <a:t>劝</a:t>
            </a:r>
            <a:r>
              <a:rPr sz="1100">
                <a:latin typeface="宋体"/>
                <a:cs typeface="宋体"/>
              </a:rPr>
              <a:t>导</a:t>
            </a:r>
            <a:r>
              <a:rPr sz="1100">
                <a:latin typeface="Times New Roman"/>
                <a:cs typeface="Times New Roman"/>
              </a:rPr>
              <a:t>”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每</a:t>
            </a:r>
            <a:r>
              <a:rPr sz="1100">
                <a:latin typeface="宋体"/>
                <a:cs typeface="宋体"/>
              </a:rPr>
              <a:t>名参</a:t>
            </a:r>
            <a:r>
              <a:rPr sz="1100" spc="-10">
                <a:latin typeface="宋体"/>
                <a:cs typeface="宋体"/>
              </a:rPr>
              <a:t>加</a:t>
            </a:r>
            <a:r>
              <a:rPr sz="1100">
                <a:latin typeface="宋体"/>
                <a:cs typeface="宋体"/>
              </a:rPr>
              <a:t>志愿</a:t>
            </a:r>
            <a:r>
              <a:rPr sz="1100" spc="-10">
                <a:latin typeface="宋体"/>
                <a:cs typeface="宋体"/>
              </a:rPr>
              <a:t>者</a:t>
            </a:r>
            <a:r>
              <a:rPr sz="1100">
                <a:latin typeface="宋体"/>
                <a:cs typeface="宋体"/>
              </a:rPr>
              <a:t>服务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师生</a:t>
            </a:r>
            <a:r>
              <a:rPr sz="1100" spc="-10">
                <a:latin typeface="宋体"/>
                <a:cs typeface="宋体"/>
              </a:rPr>
              <a:t>只</a:t>
            </a:r>
            <a:r>
              <a:rPr sz="1100">
                <a:latin typeface="宋体"/>
                <a:cs typeface="宋体"/>
              </a:rPr>
              <a:t>参加</a:t>
            </a:r>
            <a:r>
              <a:rPr sz="1100" spc="-10">
                <a:latin typeface="宋体"/>
                <a:cs typeface="宋体"/>
              </a:rPr>
              <a:t>其</a:t>
            </a:r>
            <a:r>
              <a:rPr sz="1100">
                <a:latin typeface="宋体"/>
                <a:cs typeface="宋体"/>
              </a:rPr>
              <a:t>中一</a:t>
            </a:r>
            <a:r>
              <a:rPr sz="1100" spc="-10">
                <a:latin typeface="宋体"/>
                <a:cs typeface="宋体"/>
              </a:rPr>
              <a:t>项</a:t>
            </a:r>
            <a:r>
              <a:rPr sz="1100" spc="-5">
                <a:latin typeface="Times New Roman"/>
                <a:cs typeface="Times New Roman"/>
              </a:rPr>
              <a:t>.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spc="-10">
                <a:latin typeface="宋体"/>
                <a:cs typeface="宋体"/>
              </a:rPr>
              <a:t>了</a:t>
            </a:r>
            <a:r>
              <a:rPr sz="1100">
                <a:latin typeface="宋体"/>
                <a:cs typeface="宋体"/>
              </a:rPr>
              <a:t>解各</a:t>
            </a:r>
            <a:r>
              <a:rPr sz="1100" spc="-10">
                <a:latin typeface="宋体"/>
                <a:cs typeface="宋体"/>
              </a:rPr>
              <a:t>项</a:t>
            </a:r>
            <a:r>
              <a:rPr sz="1100">
                <a:latin typeface="宋体"/>
                <a:cs typeface="宋体"/>
              </a:rPr>
              <a:t>目参</a:t>
            </a:r>
            <a:r>
              <a:rPr sz="1100" spc="-10">
                <a:latin typeface="宋体"/>
                <a:cs typeface="宋体"/>
              </a:rPr>
              <a:t>与</a:t>
            </a:r>
            <a:r>
              <a:rPr sz="1100">
                <a:latin typeface="宋体"/>
                <a:cs typeface="宋体"/>
              </a:rPr>
              <a:t>情况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该校</a:t>
            </a:r>
            <a:r>
              <a:rPr sz="1100" spc="-10">
                <a:latin typeface="宋体"/>
                <a:cs typeface="宋体"/>
              </a:rPr>
              <a:t>随</a:t>
            </a:r>
            <a:r>
              <a:rPr sz="1100">
                <a:latin typeface="宋体"/>
                <a:cs typeface="宋体"/>
              </a:rPr>
              <a:t>机调</a:t>
            </a:r>
            <a:r>
              <a:rPr sz="1100" spc="-10">
                <a:latin typeface="宋体"/>
                <a:cs typeface="宋体"/>
              </a:rPr>
              <a:t>查</a:t>
            </a:r>
            <a:r>
              <a:rPr sz="1100">
                <a:latin typeface="宋体"/>
                <a:cs typeface="宋体"/>
              </a:rPr>
              <a:t>了参</a:t>
            </a:r>
            <a:r>
              <a:rPr sz="1100" spc="-10">
                <a:latin typeface="宋体"/>
                <a:cs typeface="宋体"/>
              </a:rPr>
              <a:t>加</a:t>
            </a:r>
            <a:r>
              <a:rPr sz="1100">
                <a:latin typeface="宋体"/>
                <a:cs typeface="宋体"/>
              </a:rPr>
              <a:t>志</a:t>
            </a:r>
            <a:r>
              <a:rPr sz="1100" spc="5">
                <a:latin typeface="宋体"/>
                <a:cs typeface="宋体"/>
              </a:rPr>
              <a:t>愿 </a:t>
            </a:r>
            <a:r>
              <a:rPr sz="1100">
                <a:latin typeface="宋体"/>
                <a:cs typeface="宋体"/>
              </a:rPr>
              <a:t>者</a:t>
            </a:r>
            <a:r>
              <a:rPr sz="1100" spc="-10">
                <a:latin typeface="宋体"/>
                <a:cs typeface="宋体"/>
              </a:rPr>
              <a:t>服</a:t>
            </a:r>
            <a:r>
              <a:rPr sz="1100">
                <a:latin typeface="宋体"/>
                <a:cs typeface="宋体"/>
              </a:rPr>
              <a:t>务的</a:t>
            </a:r>
            <a:r>
              <a:rPr sz="1100" spc="-10">
                <a:latin typeface="宋体"/>
                <a:cs typeface="宋体"/>
              </a:rPr>
              <a:t>部</a:t>
            </a:r>
            <a:r>
              <a:rPr sz="1100">
                <a:latin typeface="宋体"/>
                <a:cs typeface="宋体"/>
              </a:rPr>
              <a:t>分师</a:t>
            </a:r>
            <a:r>
              <a:rPr sz="1100" spc="-10">
                <a:latin typeface="宋体"/>
                <a:cs typeface="宋体"/>
              </a:rPr>
              <a:t>生</a:t>
            </a:r>
            <a:r>
              <a:rPr sz="1100">
                <a:latin typeface="宋体"/>
                <a:cs typeface="宋体"/>
              </a:rPr>
              <a:t>，将</a:t>
            </a:r>
            <a:r>
              <a:rPr sz="1100" spc="-10">
                <a:latin typeface="宋体"/>
                <a:cs typeface="宋体"/>
              </a:rPr>
              <a:t>调</a:t>
            </a:r>
            <a:r>
              <a:rPr sz="1100">
                <a:latin typeface="宋体"/>
                <a:cs typeface="宋体"/>
              </a:rPr>
              <a:t>查结</a:t>
            </a:r>
            <a:r>
              <a:rPr sz="1100" spc="-10">
                <a:latin typeface="宋体"/>
                <a:cs typeface="宋体"/>
              </a:rPr>
              <a:t>果</a:t>
            </a:r>
            <a:r>
              <a:rPr sz="1100">
                <a:latin typeface="宋体"/>
                <a:cs typeface="宋体"/>
              </a:rPr>
              <a:t>绘制</a:t>
            </a:r>
            <a:r>
              <a:rPr sz="1100" spc="-10">
                <a:latin typeface="宋体"/>
                <a:cs typeface="宋体"/>
              </a:rPr>
              <a:t>成</a:t>
            </a:r>
            <a:r>
              <a:rPr sz="1100">
                <a:latin typeface="宋体"/>
                <a:cs typeface="宋体"/>
              </a:rPr>
              <a:t>如下</a:t>
            </a:r>
            <a:r>
              <a:rPr sz="1100" spc="-10">
                <a:latin typeface="宋体"/>
                <a:cs typeface="宋体"/>
              </a:rPr>
              <a:t>两</a:t>
            </a:r>
            <a:r>
              <a:rPr sz="1100">
                <a:latin typeface="宋体"/>
                <a:cs typeface="宋体"/>
              </a:rPr>
              <a:t>幅不</a:t>
            </a:r>
            <a:r>
              <a:rPr sz="1100" spc="-10">
                <a:latin typeface="宋体"/>
                <a:cs typeface="宋体"/>
              </a:rPr>
              <a:t>完</a:t>
            </a:r>
            <a:r>
              <a:rPr sz="1100">
                <a:latin typeface="宋体"/>
                <a:cs typeface="宋体"/>
              </a:rPr>
              <a:t>整的</a:t>
            </a:r>
            <a:r>
              <a:rPr sz="1100" spc="-10">
                <a:latin typeface="宋体"/>
                <a:cs typeface="宋体"/>
              </a:rPr>
              <a:t>统</a:t>
            </a:r>
            <a:r>
              <a:rPr sz="1100">
                <a:latin typeface="宋体"/>
                <a:cs typeface="宋体"/>
              </a:rPr>
              <a:t>计图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19" name="object 19"/>
          <p:cNvPicPr/>
          <p:nvPr/>
        </p:nvPicPr>
        <p:blipFill>
          <a:blip r:embed="rId9"/>
          <a:stretch>
            <a:fillRect/>
          </a:stretch>
        </p:blipFill>
        <p:spPr>
          <a:xfrm>
            <a:off x="893063" y="8287511"/>
            <a:ext cx="3369564" cy="1507236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889508" y="9880079"/>
            <a:ext cx="21215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根</a:t>
            </a:r>
            <a:r>
              <a:rPr sz="1100" spc="-10">
                <a:latin typeface="宋体"/>
                <a:cs typeface="宋体"/>
              </a:rPr>
              <a:t>据</a:t>
            </a:r>
            <a:r>
              <a:rPr sz="1100">
                <a:latin typeface="宋体"/>
                <a:cs typeface="宋体"/>
              </a:rPr>
              <a:t>统计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信息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解答</a:t>
            </a:r>
            <a:r>
              <a:rPr sz="1100" spc="-10">
                <a:latin typeface="宋体"/>
                <a:cs typeface="宋体"/>
              </a:rPr>
              <a:t>下</a:t>
            </a:r>
            <a:r>
              <a:rPr sz="1100">
                <a:latin typeface="宋体"/>
                <a:cs typeface="宋体"/>
              </a:rPr>
              <a:t>列问</a:t>
            </a:r>
            <a:r>
              <a:rPr sz="1100" spc="-10">
                <a:latin typeface="宋体"/>
                <a:cs typeface="宋体"/>
              </a:rPr>
              <a:t>题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6627" y="766559"/>
            <a:ext cx="6351905" cy="197738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44830" indent="-349885">
              <a:lnSpc>
                <a:spcPct val="100000"/>
              </a:lnSpc>
              <a:spcBef>
                <a:spcPts val="105"/>
              </a:spcBef>
              <a:buSzPct val="90909"/>
              <a:buAutoNum type="arabicPlain"/>
              <a:tabLst>
                <a:tab pos="545465"/>
                <a:tab pos="2639695"/>
                <a:tab pos="3615054"/>
              </a:tabLst>
            </a:pPr>
            <a:r>
              <a:rPr sz="1100" spc="-10">
                <a:latin typeface="宋体"/>
                <a:cs typeface="宋体"/>
              </a:rPr>
              <a:t>本</a:t>
            </a:r>
            <a:r>
              <a:rPr sz="1100">
                <a:latin typeface="宋体"/>
                <a:cs typeface="宋体"/>
              </a:rPr>
              <a:t>次调</a:t>
            </a:r>
            <a:r>
              <a:rPr sz="1100" spc="-10">
                <a:latin typeface="宋体"/>
                <a:cs typeface="宋体"/>
              </a:rPr>
              <a:t>查</a:t>
            </a:r>
            <a:r>
              <a:rPr sz="1100">
                <a:latin typeface="宋体"/>
                <a:cs typeface="宋体"/>
              </a:rPr>
              <a:t>的师</a:t>
            </a:r>
            <a:r>
              <a:rPr sz="1100" spc="-10">
                <a:latin typeface="宋体"/>
                <a:cs typeface="宋体"/>
              </a:rPr>
              <a:t>生</a:t>
            </a:r>
            <a:r>
              <a:rPr sz="1100">
                <a:latin typeface="宋体"/>
                <a:cs typeface="宋体"/>
              </a:rPr>
              <a:t>共有</a:t>
            </a:r>
            <a:r>
              <a:rPr sz="1100" u="sng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1100" u="sng" spc="5">
                <a:uFill>
                  <a:solidFill>
                    <a:srgbClr val="000000"/>
                  </a:solidFill>
                </a:uFill>
                <a:latin typeface="Times New Roman"/>
                <a:cs typeface="Times New Roman"/>
              </a:rPr>
              <a:t>▲	</a:t>
            </a:r>
            <a:r>
              <a:rPr sz="1100">
                <a:latin typeface="宋体"/>
                <a:cs typeface="宋体"/>
              </a:rPr>
              <a:t>人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请补</a:t>
            </a:r>
            <a:r>
              <a:rPr sz="1100" spc="-10">
                <a:latin typeface="宋体"/>
                <a:cs typeface="宋体"/>
              </a:rPr>
              <a:t>全</a:t>
            </a:r>
            <a:r>
              <a:rPr sz="1100">
                <a:latin typeface="宋体"/>
                <a:cs typeface="宋体"/>
              </a:rPr>
              <a:t>条形</a:t>
            </a:r>
            <a:r>
              <a:rPr sz="1100" spc="-10">
                <a:latin typeface="宋体"/>
                <a:cs typeface="宋体"/>
              </a:rPr>
              <a:t>统</a:t>
            </a:r>
            <a:r>
              <a:rPr sz="1100">
                <a:latin typeface="宋体"/>
                <a:cs typeface="宋体"/>
              </a:rPr>
              <a:t>计图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 marL="544830" indent="-349885">
              <a:lnSpc>
                <a:spcPct val="100000"/>
              </a:lnSpc>
              <a:spcBef>
                <a:spcPts val="1019"/>
              </a:spcBef>
              <a:buSzPct val="90909"/>
              <a:buAutoNum type="arabicPlain"/>
              <a:tabLst>
                <a:tab pos="545465"/>
              </a:tabLst>
            </a:pPr>
            <a:r>
              <a:rPr sz="1100" spc="-10">
                <a:latin typeface="宋体"/>
                <a:cs typeface="宋体"/>
              </a:rPr>
              <a:t>在</a:t>
            </a:r>
            <a:r>
              <a:rPr sz="1100">
                <a:latin typeface="宋体"/>
                <a:cs typeface="宋体"/>
              </a:rPr>
              <a:t>扇形</a:t>
            </a:r>
            <a:r>
              <a:rPr sz="1100" spc="-10">
                <a:latin typeface="宋体"/>
                <a:cs typeface="宋体"/>
              </a:rPr>
              <a:t>统</a:t>
            </a:r>
            <a:r>
              <a:rPr sz="1100">
                <a:latin typeface="宋体"/>
                <a:cs typeface="宋体"/>
              </a:rPr>
              <a:t>计图</a:t>
            </a:r>
            <a:r>
              <a:rPr sz="1100" spc="-10">
                <a:latin typeface="宋体"/>
                <a:cs typeface="宋体"/>
              </a:rPr>
              <a:t>中</a:t>
            </a:r>
            <a:r>
              <a:rPr sz="1100">
                <a:latin typeface="宋体"/>
                <a:cs typeface="宋体"/>
              </a:rPr>
              <a:t>，求</a:t>
            </a:r>
            <a:r>
              <a:rPr sz="1100" spc="-15">
                <a:latin typeface="Times New Roman"/>
                <a:cs typeface="Times New Roman"/>
              </a:rPr>
              <a:t>“</a:t>
            </a:r>
            <a:r>
              <a:rPr sz="1100">
                <a:latin typeface="宋体"/>
                <a:cs typeface="宋体"/>
              </a:rPr>
              <a:t>敬</a:t>
            </a:r>
            <a:r>
              <a:rPr sz="1100" spc="-10">
                <a:latin typeface="宋体"/>
                <a:cs typeface="宋体"/>
              </a:rPr>
              <a:t>老</a:t>
            </a:r>
            <a:r>
              <a:rPr sz="1100">
                <a:latin typeface="宋体"/>
                <a:cs typeface="宋体"/>
              </a:rPr>
              <a:t>服务</a:t>
            </a:r>
            <a:r>
              <a:rPr sz="1100">
                <a:latin typeface="Times New Roman"/>
                <a:cs typeface="Times New Roman"/>
              </a:rPr>
              <a:t>”</a:t>
            </a:r>
            <a:r>
              <a:rPr sz="1100">
                <a:latin typeface="宋体"/>
                <a:cs typeface="宋体"/>
              </a:rPr>
              <a:t>对</a:t>
            </a:r>
            <a:r>
              <a:rPr sz="1100" spc="-10">
                <a:latin typeface="宋体"/>
                <a:cs typeface="宋体"/>
              </a:rPr>
              <a:t>应</a:t>
            </a:r>
            <a:r>
              <a:rPr sz="1100">
                <a:latin typeface="宋体"/>
                <a:cs typeface="宋体"/>
              </a:rPr>
              <a:t>的圆</a:t>
            </a:r>
            <a:r>
              <a:rPr sz="1100" spc="-10">
                <a:latin typeface="宋体"/>
                <a:cs typeface="宋体"/>
              </a:rPr>
              <a:t>心</a:t>
            </a:r>
            <a:r>
              <a:rPr sz="1100">
                <a:latin typeface="宋体"/>
                <a:cs typeface="宋体"/>
              </a:rPr>
              <a:t>角度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 marL="12700" marR="5080" indent="182880">
              <a:lnSpc>
                <a:spcPct val="177300"/>
              </a:lnSpc>
              <a:buSzPct val="90909"/>
              <a:buAutoNum type="arabicPlain"/>
              <a:tabLst>
                <a:tab pos="545465"/>
              </a:tabLst>
            </a:pPr>
            <a:r>
              <a:rPr sz="1100" spc="-10">
                <a:latin typeface="宋体"/>
                <a:cs typeface="宋体"/>
              </a:rPr>
              <a:t>该</a:t>
            </a:r>
            <a:r>
              <a:rPr sz="1100">
                <a:latin typeface="宋体"/>
                <a:cs typeface="宋体"/>
              </a:rPr>
              <a:t>校共</a:t>
            </a:r>
            <a:r>
              <a:rPr sz="1100" spc="5">
                <a:latin typeface="宋体"/>
                <a:cs typeface="宋体"/>
              </a:rPr>
              <a:t>有</a:t>
            </a:r>
            <a:r>
              <a:rPr sz="1100" spc="-31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1500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名</a:t>
            </a:r>
            <a:r>
              <a:rPr sz="1100" spc="-10">
                <a:latin typeface="宋体"/>
                <a:cs typeface="宋体"/>
              </a:rPr>
              <a:t>师</a:t>
            </a:r>
            <a:r>
              <a:rPr sz="1100">
                <a:latin typeface="宋体"/>
                <a:cs typeface="宋体"/>
              </a:rPr>
              <a:t>生，</a:t>
            </a:r>
            <a:r>
              <a:rPr sz="1100" spc="-10">
                <a:latin typeface="宋体"/>
                <a:cs typeface="宋体"/>
              </a:rPr>
              <a:t>若</a:t>
            </a:r>
            <a:r>
              <a:rPr sz="1100" spc="5">
                <a:latin typeface="宋体"/>
                <a:cs typeface="宋体"/>
              </a:rPr>
              <a:t>有</a:t>
            </a:r>
            <a:r>
              <a:rPr sz="1100" spc="-295">
                <a:latin typeface="宋体"/>
                <a:cs typeface="宋体"/>
              </a:rPr>
              <a:t> </a:t>
            </a:r>
            <a:r>
              <a:rPr sz="1100" spc="-10">
                <a:latin typeface="Times New Roman"/>
                <a:cs typeface="Times New Roman"/>
              </a:rPr>
              <a:t>80%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师</a:t>
            </a:r>
            <a:r>
              <a:rPr sz="1100">
                <a:latin typeface="宋体"/>
                <a:cs typeface="宋体"/>
              </a:rPr>
              <a:t>生参</a:t>
            </a:r>
            <a:r>
              <a:rPr sz="1100" spc="-10">
                <a:latin typeface="宋体"/>
                <a:cs typeface="宋体"/>
              </a:rPr>
              <a:t>加</a:t>
            </a:r>
            <a:r>
              <a:rPr sz="1100">
                <a:latin typeface="宋体"/>
                <a:cs typeface="宋体"/>
              </a:rPr>
              <a:t>志愿</a:t>
            </a:r>
            <a:r>
              <a:rPr sz="1100" spc="-10">
                <a:latin typeface="宋体"/>
                <a:cs typeface="宋体"/>
              </a:rPr>
              <a:t>者</a:t>
            </a:r>
            <a:r>
              <a:rPr sz="1100">
                <a:latin typeface="宋体"/>
                <a:cs typeface="宋体"/>
              </a:rPr>
              <a:t>服务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请你</a:t>
            </a:r>
            <a:r>
              <a:rPr sz="1100" spc="-10">
                <a:latin typeface="宋体"/>
                <a:cs typeface="宋体"/>
              </a:rPr>
              <a:t>估</a:t>
            </a:r>
            <a:r>
              <a:rPr sz="1100">
                <a:latin typeface="宋体"/>
                <a:cs typeface="宋体"/>
              </a:rPr>
              <a:t>计参加</a:t>
            </a:r>
            <a:r>
              <a:rPr sz="1100" spc="-15">
                <a:latin typeface="Times New Roman"/>
                <a:cs typeface="Times New Roman"/>
              </a:rPr>
              <a:t>“</a:t>
            </a:r>
            <a:r>
              <a:rPr sz="1100">
                <a:latin typeface="宋体"/>
                <a:cs typeface="宋体"/>
              </a:rPr>
              <a:t>文</a:t>
            </a:r>
            <a:r>
              <a:rPr sz="1100" spc="-10">
                <a:latin typeface="宋体"/>
                <a:cs typeface="宋体"/>
              </a:rPr>
              <a:t>明</a:t>
            </a:r>
            <a:r>
              <a:rPr sz="1100">
                <a:latin typeface="宋体"/>
                <a:cs typeface="宋体"/>
              </a:rPr>
              <a:t>宣传</a:t>
            </a:r>
            <a:r>
              <a:rPr sz="1100">
                <a:latin typeface="Times New Roman"/>
                <a:cs typeface="Times New Roman"/>
              </a:rPr>
              <a:t>”</a:t>
            </a:r>
            <a:r>
              <a:rPr sz="1100">
                <a:latin typeface="宋体"/>
                <a:cs typeface="宋体"/>
              </a:rPr>
              <a:t>项</a:t>
            </a:r>
            <a:r>
              <a:rPr sz="1100" spc="-10">
                <a:latin typeface="宋体"/>
                <a:cs typeface="宋体"/>
              </a:rPr>
              <a:t>目</a:t>
            </a:r>
            <a:r>
              <a:rPr sz="1100">
                <a:latin typeface="宋体"/>
                <a:cs typeface="宋体"/>
              </a:rPr>
              <a:t>的师</a:t>
            </a:r>
            <a:r>
              <a:rPr sz="1100" spc="5">
                <a:latin typeface="宋体"/>
                <a:cs typeface="宋体"/>
              </a:rPr>
              <a:t>生 </a:t>
            </a:r>
            <a:r>
              <a:rPr sz="1100">
                <a:latin typeface="宋体"/>
                <a:cs typeface="宋体"/>
              </a:rPr>
              <a:t>人数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-145">
                <a:latin typeface="宋体"/>
                <a:cs typeface="宋体"/>
              </a:rPr>
              <a:t>：（</a:t>
            </a:r>
            <a:r>
              <a:rPr sz="1100" spc="-145">
                <a:latin typeface="Times New Roman"/>
                <a:cs typeface="Times New Roman"/>
              </a:rPr>
              <a:t>1</a:t>
            </a:r>
            <a:r>
              <a:rPr sz="1100" spc="-14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本</a:t>
            </a:r>
            <a:r>
              <a:rPr sz="1100">
                <a:latin typeface="宋体"/>
                <a:cs typeface="宋体"/>
              </a:rPr>
              <a:t>次调</a:t>
            </a:r>
            <a:r>
              <a:rPr sz="1100" spc="-10">
                <a:latin typeface="宋体"/>
                <a:cs typeface="宋体"/>
              </a:rPr>
              <a:t>查</a:t>
            </a:r>
            <a:r>
              <a:rPr sz="1100">
                <a:latin typeface="宋体"/>
                <a:cs typeface="宋体"/>
              </a:rPr>
              <a:t>的师</a:t>
            </a:r>
            <a:r>
              <a:rPr sz="1100" spc="-10">
                <a:latin typeface="宋体"/>
                <a:cs typeface="宋体"/>
              </a:rPr>
              <a:t>生</a:t>
            </a:r>
            <a:r>
              <a:rPr sz="1100">
                <a:latin typeface="宋体"/>
                <a:cs typeface="宋体"/>
              </a:rPr>
              <a:t>共有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60÷20%=300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 spc="-10">
                <a:latin typeface="宋体"/>
                <a:cs typeface="宋体"/>
              </a:rPr>
              <a:t>人</a:t>
            </a:r>
            <a:r>
              <a:rPr sz="1100" spc="-275">
                <a:latin typeface="宋体"/>
                <a:cs typeface="宋体"/>
              </a:rPr>
              <a:t>），</a:t>
            </a:r>
            <a:endParaRPr sz="1100">
              <a:latin typeface="宋体"/>
              <a:cs typeface="宋体"/>
            </a:endParaRPr>
          </a:p>
          <a:p>
            <a:pPr marL="12700" marR="3387725">
              <a:lnSpc>
                <a:spcPct val="177300"/>
              </a:lnSpc>
            </a:pPr>
            <a:r>
              <a:rPr sz="1100">
                <a:latin typeface="宋体"/>
                <a:cs typeface="宋体"/>
              </a:rPr>
              <a:t>∴文</a:t>
            </a:r>
            <a:r>
              <a:rPr sz="1100" spc="-10">
                <a:latin typeface="宋体"/>
                <a:cs typeface="宋体"/>
              </a:rPr>
              <a:t>明</a:t>
            </a:r>
            <a:r>
              <a:rPr sz="1100">
                <a:latin typeface="宋体"/>
                <a:cs typeface="宋体"/>
              </a:rPr>
              <a:t>宣传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人数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300-60-120-30=90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 spc="-10">
                <a:latin typeface="宋体"/>
                <a:cs typeface="宋体"/>
              </a:rPr>
              <a:t>人</a:t>
            </a:r>
            <a:r>
              <a:rPr sz="1100" spc="-275">
                <a:latin typeface="宋体"/>
                <a:cs typeface="宋体"/>
              </a:rPr>
              <a:t>），  </a:t>
            </a:r>
            <a:r>
              <a:rPr sz="1100">
                <a:latin typeface="宋体"/>
                <a:cs typeface="宋体"/>
              </a:rPr>
              <a:t>补</a:t>
            </a:r>
            <a:r>
              <a:rPr sz="1100" spc="-10">
                <a:latin typeface="宋体"/>
                <a:cs typeface="宋体"/>
              </a:rPr>
              <a:t>全</a:t>
            </a:r>
            <a:r>
              <a:rPr sz="1100">
                <a:latin typeface="宋体"/>
                <a:cs typeface="宋体"/>
              </a:rPr>
              <a:t>条形</a:t>
            </a:r>
            <a:r>
              <a:rPr sz="1100" spc="-10">
                <a:latin typeface="宋体"/>
                <a:cs typeface="宋体"/>
              </a:rPr>
              <a:t>统</a:t>
            </a:r>
            <a:r>
              <a:rPr sz="1100">
                <a:latin typeface="宋体"/>
                <a:cs typeface="宋体"/>
              </a:rPr>
              <a:t>计图</a:t>
            </a:r>
            <a:r>
              <a:rPr sz="1100" spc="-10">
                <a:latin typeface="宋体"/>
                <a:cs typeface="宋体"/>
              </a:rPr>
              <a:t>如</a:t>
            </a:r>
            <a:r>
              <a:rPr sz="1100">
                <a:latin typeface="宋体"/>
                <a:cs typeface="宋体"/>
              </a:rPr>
              <a:t>下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20851" y="2862072"/>
            <a:ext cx="2014727" cy="1659636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3167627" y="4623779"/>
            <a:ext cx="1028348" cy="31401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249928" y="46786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1927102" y="5020019"/>
            <a:ext cx="1371953" cy="314018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06627" y="4678680"/>
            <a:ext cx="3180715" cy="93789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3855" indent="-351790">
              <a:lnSpc>
                <a:spcPct val="100000"/>
              </a:lnSpc>
              <a:spcBef>
                <a:spcPts val="105"/>
              </a:spcBef>
              <a:buSzPct val="90909"/>
              <a:buFont typeface="Arial"/>
              <a:buAutoNum type="arabicPlain" startAt="2"/>
              <a:tabLst>
                <a:tab pos="364490"/>
              </a:tabLst>
            </a:pPr>
            <a:r>
              <a:rPr sz="1100" spc="-15">
                <a:latin typeface="Times New Roman"/>
                <a:cs typeface="Times New Roman"/>
              </a:rPr>
              <a:t>“</a:t>
            </a:r>
            <a:r>
              <a:rPr sz="1100">
                <a:latin typeface="宋体"/>
                <a:cs typeface="宋体"/>
              </a:rPr>
              <a:t>敬</a:t>
            </a:r>
            <a:r>
              <a:rPr sz="1100" spc="-10">
                <a:latin typeface="宋体"/>
                <a:cs typeface="宋体"/>
              </a:rPr>
              <a:t>老</a:t>
            </a:r>
            <a:r>
              <a:rPr sz="1100">
                <a:latin typeface="宋体"/>
                <a:cs typeface="宋体"/>
              </a:rPr>
              <a:t>服务</a:t>
            </a:r>
            <a:r>
              <a:rPr sz="1100">
                <a:latin typeface="Times New Roman"/>
                <a:cs typeface="Times New Roman"/>
              </a:rPr>
              <a:t>”</a:t>
            </a:r>
            <a:r>
              <a:rPr sz="1100">
                <a:latin typeface="宋体"/>
                <a:cs typeface="宋体"/>
              </a:rPr>
              <a:t>对</a:t>
            </a:r>
            <a:r>
              <a:rPr sz="1100" spc="-10">
                <a:latin typeface="宋体"/>
                <a:cs typeface="宋体"/>
              </a:rPr>
              <a:t>应</a:t>
            </a:r>
            <a:r>
              <a:rPr sz="1100">
                <a:latin typeface="宋体"/>
                <a:cs typeface="宋体"/>
              </a:rPr>
              <a:t>的圆</a:t>
            </a:r>
            <a:r>
              <a:rPr sz="1100" spc="-10">
                <a:latin typeface="宋体"/>
                <a:cs typeface="宋体"/>
              </a:rPr>
              <a:t>心</a:t>
            </a:r>
            <a:r>
              <a:rPr sz="1100">
                <a:latin typeface="宋体"/>
                <a:cs typeface="宋体"/>
              </a:rPr>
              <a:t>角度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207300"/>
              </a:lnSpc>
              <a:spcBef>
                <a:spcPts val="380"/>
              </a:spcBef>
              <a:buSzPct val="90909"/>
              <a:buAutoNum type="arabicPlain" startAt="2"/>
              <a:tabLst>
                <a:tab pos="364490"/>
                <a:tab pos="2676525"/>
              </a:tabLst>
            </a:pPr>
            <a:r>
              <a:rPr sz="1100" spc="-10">
                <a:latin typeface="宋体"/>
                <a:cs typeface="宋体"/>
              </a:rPr>
              <a:t>由</a:t>
            </a:r>
            <a:r>
              <a:rPr sz="1100">
                <a:latin typeface="宋体"/>
                <a:cs typeface="宋体"/>
              </a:rPr>
              <a:t>题意</a:t>
            </a:r>
            <a:r>
              <a:rPr sz="1100" spc="-10">
                <a:latin typeface="宋体"/>
                <a:cs typeface="宋体"/>
              </a:rPr>
              <a:t>可</a:t>
            </a:r>
            <a:r>
              <a:rPr sz="1100">
                <a:latin typeface="宋体"/>
                <a:cs typeface="宋体"/>
              </a:rPr>
              <a:t>得</a:t>
            </a:r>
            <a:r>
              <a:rPr sz="1100" spc="5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	（人</a:t>
            </a:r>
            <a:r>
              <a:rPr sz="1100" spc="-550">
                <a:latin typeface="宋体"/>
                <a:cs typeface="宋体"/>
              </a:rPr>
              <a:t>）</a:t>
            </a:r>
            <a:r>
              <a:rPr sz="1100">
                <a:latin typeface="宋体"/>
                <a:cs typeface="宋体"/>
              </a:rPr>
              <a:t>， 即</a:t>
            </a:r>
            <a:r>
              <a:rPr sz="1100" spc="-10">
                <a:latin typeface="宋体"/>
                <a:cs typeface="宋体"/>
              </a:rPr>
              <a:t>参</a:t>
            </a:r>
            <a:r>
              <a:rPr sz="1100">
                <a:latin typeface="宋体"/>
                <a:cs typeface="宋体"/>
              </a:rPr>
              <a:t>加</a:t>
            </a:r>
            <a:r>
              <a:rPr sz="1100">
                <a:latin typeface="Times New Roman"/>
                <a:cs typeface="Times New Roman"/>
              </a:rPr>
              <a:t>“</a:t>
            </a:r>
            <a:r>
              <a:rPr sz="1100">
                <a:latin typeface="宋体"/>
                <a:cs typeface="宋体"/>
              </a:rPr>
              <a:t>文</a:t>
            </a:r>
            <a:r>
              <a:rPr sz="1100" spc="-10">
                <a:latin typeface="宋体"/>
                <a:cs typeface="宋体"/>
              </a:rPr>
              <a:t>明</a:t>
            </a:r>
            <a:r>
              <a:rPr sz="1100">
                <a:latin typeface="宋体"/>
                <a:cs typeface="宋体"/>
              </a:rPr>
              <a:t>宣传</a:t>
            </a:r>
            <a:r>
              <a:rPr sz="1100" spc="-15">
                <a:latin typeface="Times New Roman"/>
                <a:cs typeface="Times New Roman"/>
              </a:rPr>
              <a:t>”</a:t>
            </a:r>
            <a:r>
              <a:rPr sz="1100">
                <a:latin typeface="宋体"/>
                <a:cs typeface="宋体"/>
              </a:rPr>
              <a:t>项</a:t>
            </a:r>
            <a:r>
              <a:rPr sz="1100" spc="-10">
                <a:latin typeface="宋体"/>
                <a:cs typeface="宋体"/>
              </a:rPr>
              <a:t>目</a:t>
            </a:r>
            <a:r>
              <a:rPr sz="1100">
                <a:latin typeface="宋体"/>
                <a:cs typeface="宋体"/>
              </a:rPr>
              <a:t>的师</a:t>
            </a:r>
            <a:r>
              <a:rPr sz="1100" spc="-10">
                <a:latin typeface="宋体"/>
                <a:cs typeface="宋体"/>
              </a:rPr>
              <a:t>生</a:t>
            </a:r>
            <a:r>
              <a:rPr sz="1100">
                <a:latin typeface="宋体"/>
                <a:cs typeface="宋体"/>
              </a:rPr>
              <a:t>人数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360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人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6627" y="6065520"/>
            <a:ext cx="121475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2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根</a:t>
            </a:r>
            <a:r>
              <a:rPr sz="1100">
                <a:latin typeface="宋体"/>
                <a:cs typeface="宋体"/>
              </a:rPr>
              <a:t>据题</a:t>
            </a:r>
            <a:r>
              <a:rPr sz="1100" spc="-10">
                <a:latin typeface="宋体"/>
                <a:cs typeface="宋体"/>
              </a:rPr>
              <a:t>意</a:t>
            </a:r>
            <a:r>
              <a:rPr sz="1100">
                <a:latin typeface="宋体"/>
                <a:cs typeface="宋体"/>
              </a:rPr>
              <a:t>求</a:t>
            </a:r>
            <a:r>
              <a:rPr sz="1100" spc="5">
                <a:latin typeface="宋体"/>
                <a:cs typeface="宋体"/>
              </a:rPr>
              <a:t>出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9" name="object 9"/>
          <p:cNvPicPr/>
          <p:nvPr/>
        </p:nvPicPr>
        <p:blipFill>
          <a:blip r:embed="rId3"/>
          <a:stretch>
            <a:fillRect/>
          </a:stretch>
        </p:blipFill>
        <p:spPr>
          <a:xfrm>
            <a:off x="1927091" y="6010619"/>
            <a:ext cx="1028348" cy="314018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3009379" y="6065520"/>
            <a:ext cx="7251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即</a:t>
            </a:r>
            <a:r>
              <a:rPr sz="1100" spc="-10">
                <a:latin typeface="宋体"/>
                <a:cs typeface="宋体"/>
              </a:rPr>
              <a:t>可</a:t>
            </a:r>
            <a:r>
              <a:rPr sz="1100">
                <a:latin typeface="宋体"/>
                <a:cs typeface="宋体"/>
              </a:rPr>
              <a:t>作答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4"/>
          <a:stretch>
            <a:fillRect/>
          </a:stretch>
        </p:blipFill>
        <p:spPr>
          <a:xfrm>
            <a:off x="2346202" y="6406859"/>
            <a:ext cx="1371953" cy="314018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706627" y="6461760"/>
            <a:ext cx="6417310" cy="11360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3095625"/>
              </a:tabLst>
            </a:pP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3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根</a:t>
            </a:r>
            <a:r>
              <a:rPr sz="1100">
                <a:latin typeface="宋体"/>
                <a:cs typeface="宋体"/>
              </a:rPr>
              <a:t>据所</a:t>
            </a:r>
            <a:r>
              <a:rPr sz="1100" spc="-10">
                <a:latin typeface="宋体"/>
                <a:cs typeface="宋体"/>
              </a:rPr>
              <a:t>给</a:t>
            </a:r>
            <a:r>
              <a:rPr sz="1100">
                <a:latin typeface="宋体"/>
                <a:cs typeface="宋体"/>
              </a:rPr>
              <a:t>的数</a:t>
            </a:r>
            <a:r>
              <a:rPr sz="1100" spc="-10">
                <a:latin typeface="宋体"/>
                <a:cs typeface="宋体"/>
              </a:rPr>
              <a:t>据</a:t>
            </a:r>
            <a:r>
              <a:rPr sz="1100">
                <a:latin typeface="宋体"/>
                <a:cs typeface="宋体"/>
              </a:rPr>
              <a:t>求</a:t>
            </a:r>
            <a:r>
              <a:rPr sz="1100" spc="5">
                <a:latin typeface="宋体"/>
                <a:cs typeface="宋体"/>
              </a:rPr>
              <a:t>出	</a:t>
            </a:r>
            <a:r>
              <a:rPr sz="1100">
                <a:latin typeface="宋体"/>
                <a:cs typeface="宋体"/>
              </a:rPr>
              <a:t>即</a:t>
            </a:r>
            <a:r>
              <a:rPr sz="1100" spc="-10">
                <a:latin typeface="宋体"/>
                <a:cs typeface="宋体"/>
              </a:rPr>
              <a:t>可</a:t>
            </a:r>
            <a:r>
              <a:rPr sz="1100">
                <a:latin typeface="宋体"/>
                <a:cs typeface="宋体"/>
              </a:rPr>
              <a:t>作答</a:t>
            </a:r>
            <a:r>
              <a:rPr sz="1100" spc="5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  <a:p>
            <a:pPr marL="12700" marR="5080">
              <a:lnSpc>
                <a:spcPct val="177300"/>
              </a:lnSpc>
              <a:spcBef>
                <a:spcPts val="395"/>
              </a:spcBef>
            </a:pPr>
            <a:r>
              <a:rPr sz="1050" spc="-15">
                <a:latin typeface="Calibri"/>
                <a:cs typeface="Calibri"/>
              </a:rPr>
              <a:t>16</a:t>
            </a:r>
            <a:r>
              <a:rPr sz="1050" spc="-1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spc="-10">
                <a:latin typeface="宋体"/>
                <a:cs typeface="宋体"/>
              </a:rPr>
              <a:t>建</a:t>
            </a:r>
            <a:r>
              <a:rPr sz="1100">
                <a:latin typeface="宋体"/>
                <a:cs typeface="宋体"/>
              </a:rPr>
              <a:t>设美</a:t>
            </a:r>
            <a:r>
              <a:rPr sz="1100" spc="-10">
                <a:latin typeface="宋体"/>
                <a:cs typeface="宋体"/>
              </a:rPr>
              <a:t>好</a:t>
            </a:r>
            <a:r>
              <a:rPr sz="1100">
                <a:latin typeface="宋体"/>
                <a:cs typeface="宋体"/>
              </a:rPr>
              <a:t>公园</a:t>
            </a:r>
            <a:r>
              <a:rPr sz="1100" spc="-10">
                <a:latin typeface="宋体"/>
                <a:cs typeface="宋体"/>
              </a:rPr>
              <a:t>社</a:t>
            </a:r>
            <a:r>
              <a:rPr sz="1100">
                <a:latin typeface="宋体"/>
                <a:cs typeface="宋体"/>
              </a:rPr>
              <a:t>区</a:t>
            </a:r>
            <a:r>
              <a:rPr sz="1100" spc="-6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增</a:t>
            </a:r>
            <a:r>
              <a:rPr sz="1100" spc="-10">
                <a:latin typeface="宋体"/>
                <a:cs typeface="宋体"/>
              </a:rPr>
              <a:t>强</a:t>
            </a:r>
            <a:r>
              <a:rPr sz="1100">
                <a:latin typeface="宋体"/>
                <a:cs typeface="宋体"/>
              </a:rPr>
              <a:t>民众</a:t>
            </a:r>
            <a:r>
              <a:rPr sz="1100" spc="-10">
                <a:latin typeface="宋体"/>
                <a:cs typeface="宋体"/>
              </a:rPr>
              <a:t>生</a:t>
            </a:r>
            <a:r>
              <a:rPr sz="1100">
                <a:latin typeface="宋体"/>
                <a:cs typeface="宋体"/>
              </a:rPr>
              <a:t>活幸</a:t>
            </a:r>
            <a:r>
              <a:rPr sz="1100" spc="-10">
                <a:latin typeface="宋体"/>
                <a:cs typeface="宋体"/>
              </a:rPr>
              <a:t>福</a:t>
            </a:r>
            <a:r>
              <a:rPr sz="1100">
                <a:latin typeface="宋体"/>
                <a:cs typeface="宋体"/>
              </a:rPr>
              <a:t>感</a:t>
            </a:r>
            <a:r>
              <a:rPr sz="1100" spc="-4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某</a:t>
            </a:r>
            <a:r>
              <a:rPr sz="1100" spc="-10">
                <a:latin typeface="宋体"/>
                <a:cs typeface="宋体"/>
              </a:rPr>
              <a:t>社</a:t>
            </a:r>
            <a:r>
              <a:rPr sz="1100">
                <a:latin typeface="宋体"/>
                <a:cs typeface="宋体"/>
              </a:rPr>
              <a:t>区服</a:t>
            </a:r>
            <a:r>
              <a:rPr sz="1100" spc="-10">
                <a:latin typeface="宋体"/>
                <a:cs typeface="宋体"/>
              </a:rPr>
              <a:t>务</a:t>
            </a:r>
            <a:r>
              <a:rPr sz="1100">
                <a:latin typeface="宋体"/>
                <a:cs typeface="宋体"/>
              </a:rPr>
              <a:t>中心</a:t>
            </a:r>
            <a:r>
              <a:rPr sz="1100" spc="-10">
                <a:latin typeface="宋体"/>
                <a:cs typeface="宋体"/>
              </a:rPr>
              <a:t>在</a:t>
            </a:r>
            <a:r>
              <a:rPr sz="1100">
                <a:latin typeface="宋体"/>
                <a:cs typeface="宋体"/>
              </a:rPr>
              <a:t>文化</a:t>
            </a:r>
            <a:r>
              <a:rPr sz="1100" spc="-10">
                <a:latin typeface="宋体"/>
                <a:cs typeface="宋体"/>
              </a:rPr>
              <a:t>活</a:t>
            </a:r>
            <a:r>
              <a:rPr sz="1100">
                <a:latin typeface="宋体"/>
                <a:cs typeface="宋体"/>
              </a:rPr>
              <a:t>动室</a:t>
            </a:r>
            <a:r>
              <a:rPr sz="1100" spc="-10">
                <a:latin typeface="宋体"/>
                <a:cs typeface="宋体"/>
              </a:rPr>
              <a:t>墙</a:t>
            </a:r>
            <a:r>
              <a:rPr sz="1100">
                <a:latin typeface="宋体"/>
                <a:cs typeface="宋体"/>
              </a:rPr>
              <a:t>外安</a:t>
            </a:r>
            <a:r>
              <a:rPr sz="1100" spc="-10">
                <a:latin typeface="宋体"/>
                <a:cs typeface="宋体"/>
              </a:rPr>
              <a:t>装</a:t>
            </a:r>
            <a:r>
              <a:rPr sz="1100">
                <a:latin typeface="宋体"/>
                <a:cs typeface="宋体"/>
              </a:rPr>
              <a:t>遮阳</a:t>
            </a:r>
            <a:r>
              <a:rPr sz="1100" spc="-10">
                <a:latin typeface="宋体"/>
                <a:cs typeface="宋体"/>
              </a:rPr>
              <a:t>篷</a:t>
            </a:r>
            <a:r>
              <a:rPr sz="1100" spc="-4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便</a:t>
            </a:r>
            <a:r>
              <a:rPr sz="1100" spc="-10">
                <a:latin typeface="宋体"/>
                <a:cs typeface="宋体"/>
              </a:rPr>
              <a:t>于</a:t>
            </a:r>
            <a:r>
              <a:rPr sz="1100" spc="5">
                <a:latin typeface="宋体"/>
                <a:cs typeface="宋体"/>
              </a:rPr>
              <a:t>社 </a:t>
            </a:r>
            <a:r>
              <a:rPr sz="1100">
                <a:latin typeface="宋体"/>
                <a:cs typeface="宋体"/>
              </a:rPr>
              <a:t>区</a:t>
            </a:r>
            <a:r>
              <a:rPr sz="1100" spc="-10">
                <a:latin typeface="宋体"/>
                <a:cs typeface="宋体"/>
              </a:rPr>
              <a:t>居</a:t>
            </a:r>
            <a:r>
              <a:rPr sz="1100">
                <a:latin typeface="宋体"/>
                <a:cs typeface="宋体"/>
              </a:rPr>
              <a:t>民休憩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19558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，在</a:t>
            </a:r>
            <a:r>
              <a:rPr sz="1100" spc="-10">
                <a:latin typeface="宋体"/>
                <a:cs typeface="宋体"/>
              </a:rPr>
              <a:t>侧</a:t>
            </a:r>
            <a:r>
              <a:rPr sz="1100">
                <a:latin typeface="宋体"/>
                <a:cs typeface="宋体"/>
              </a:rPr>
              <a:t>面示</a:t>
            </a:r>
            <a:r>
              <a:rPr sz="1100" spc="-10">
                <a:latin typeface="宋体"/>
                <a:cs typeface="宋体"/>
              </a:rPr>
              <a:t>意</a:t>
            </a:r>
            <a:r>
              <a:rPr sz="1100">
                <a:latin typeface="宋体"/>
                <a:cs typeface="宋体"/>
              </a:rPr>
              <a:t>图中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遮阳</a:t>
            </a:r>
            <a:r>
              <a:rPr sz="1100" spc="265">
                <a:latin typeface="宋体"/>
                <a:cs typeface="宋体"/>
              </a:rPr>
              <a:t>篷</a:t>
            </a:r>
            <a:r>
              <a:rPr sz="1100" spc="-5">
                <a:latin typeface="Times New Roman"/>
                <a:cs typeface="Times New Roman"/>
              </a:rPr>
              <a:t>AB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长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30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5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米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与水</a:t>
            </a:r>
            <a:r>
              <a:rPr sz="1100" spc="-10">
                <a:latin typeface="宋体"/>
                <a:cs typeface="宋体"/>
              </a:rPr>
              <a:t>平</a:t>
            </a:r>
            <a:r>
              <a:rPr sz="1100">
                <a:latin typeface="宋体"/>
                <a:cs typeface="宋体"/>
              </a:rPr>
              <a:t>面的</a:t>
            </a:r>
            <a:r>
              <a:rPr sz="1100" spc="-10">
                <a:latin typeface="宋体"/>
                <a:cs typeface="宋体"/>
              </a:rPr>
              <a:t>夹</a:t>
            </a:r>
            <a:r>
              <a:rPr sz="1100">
                <a:latin typeface="宋体"/>
                <a:cs typeface="宋体"/>
              </a:rPr>
              <a:t>角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30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16°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且</a:t>
            </a:r>
            <a:r>
              <a:rPr sz="1100">
                <a:latin typeface="宋体"/>
                <a:cs typeface="宋体"/>
              </a:rPr>
              <a:t>靠墙</a:t>
            </a:r>
            <a:r>
              <a:rPr sz="1100" spc="-10">
                <a:latin typeface="宋体"/>
                <a:cs typeface="宋体"/>
              </a:rPr>
              <a:t>端</a:t>
            </a:r>
            <a:r>
              <a:rPr sz="1100">
                <a:latin typeface="宋体"/>
                <a:cs typeface="宋体"/>
              </a:rPr>
              <a:t>离地</a:t>
            </a:r>
            <a:r>
              <a:rPr sz="1100" spc="265">
                <a:latin typeface="宋体"/>
                <a:cs typeface="宋体"/>
              </a:rPr>
              <a:t>高</a:t>
            </a:r>
            <a:r>
              <a:rPr sz="1100" spc="-5">
                <a:latin typeface="Times New Roman"/>
                <a:cs typeface="Times New Roman"/>
              </a:rPr>
              <a:t>BC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4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米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3" name="object 13"/>
          <p:cNvPicPr/>
          <p:nvPr/>
        </p:nvPicPr>
        <p:blipFill>
          <a:blip r:embed="rId5"/>
          <a:stretch>
            <a:fillRect/>
          </a:stretch>
        </p:blipFill>
        <p:spPr>
          <a:xfrm>
            <a:off x="6175247" y="7711440"/>
            <a:ext cx="867155" cy="181356"/>
          </a:xfrm>
          <a:prstGeom prst="rect">
            <a:avLst/>
          </a:prstGeom>
        </p:spPr>
      </p:pic>
      <p:sp>
        <p:nvSpPr>
          <p:cNvPr id="14" name="object 14"/>
          <p:cNvSpPr txBox="1"/>
          <p:nvPr/>
        </p:nvSpPr>
        <p:spPr>
          <a:xfrm>
            <a:off x="7028180" y="7700759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6"/>
          <a:stretch>
            <a:fillRect/>
          </a:stretch>
        </p:blipFill>
        <p:spPr>
          <a:xfrm>
            <a:off x="739893" y="8037255"/>
            <a:ext cx="799755" cy="114540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7"/>
          <a:stretch>
            <a:fillRect/>
          </a:stretch>
        </p:blipFill>
        <p:spPr>
          <a:xfrm>
            <a:off x="1764029" y="8037255"/>
            <a:ext cx="790575" cy="114540"/>
          </a:xfrm>
          <a:prstGeom prst="rect">
            <a:avLst/>
          </a:prstGeom>
        </p:spPr>
      </p:pic>
      <p:sp>
        <p:nvSpPr>
          <p:cNvPr id="17" name="object 17"/>
          <p:cNvSpPr txBox="1"/>
          <p:nvPr/>
        </p:nvSpPr>
        <p:spPr>
          <a:xfrm>
            <a:off x="706627" y="7700759"/>
            <a:ext cx="5551805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当</a:t>
            </a:r>
            <a:r>
              <a:rPr sz="1100" spc="-10">
                <a:latin typeface="宋体"/>
                <a:cs typeface="宋体"/>
              </a:rPr>
              <a:t>太</a:t>
            </a:r>
            <a:r>
              <a:rPr sz="1100">
                <a:latin typeface="宋体"/>
                <a:cs typeface="宋体"/>
              </a:rPr>
              <a:t>阳光</a:t>
            </a:r>
            <a:r>
              <a:rPr sz="1100" spc="240">
                <a:latin typeface="宋体"/>
                <a:cs typeface="宋体"/>
              </a:rPr>
              <a:t>线</a:t>
            </a:r>
            <a:r>
              <a:rPr sz="1100" spc="-5">
                <a:latin typeface="Times New Roman"/>
                <a:cs typeface="Times New Roman"/>
              </a:rPr>
              <a:t>AD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与</a:t>
            </a:r>
            <a:r>
              <a:rPr sz="1100" spc="-10">
                <a:latin typeface="宋体"/>
                <a:cs typeface="宋体"/>
              </a:rPr>
              <a:t>地</a:t>
            </a:r>
            <a:r>
              <a:rPr sz="1100" spc="240">
                <a:latin typeface="宋体"/>
                <a:cs typeface="宋体"/>
              </a:rPr>
              <a:t>面</a:t>
            </a:r>
            <a:r>
              <a:rPr sz="1100">
                <a:latin typeface="Times New Roman"/>
                <a:cs typeface="Times New Roman"/>
              </a:rPr>
              <a:t>CE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夹</a:t>
            </a:r>
            <a:r>
              <a:rPr sz="1100">
                <a:latin typeface="宋体"/>
                <a:cs typeface="宋体"/>
              </a:rPr>
              <a:t>角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32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45°</a:t>
            </a:r>
            <a:r>
              <a:rPr sz="1100" spc="-10">
                <a:latin typeface="宋体"/>
                <a:cs typeface="宋体"/>
              </a:rPr>
              <a:t>时</a:t>
            </a:r>
            <a:r>
              <a:rPr sz="1100" spc="-55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求阴</a:t>
            </a:r>
            <a:r>
              <a:rPr sz="1100" spc="5">
                <a:latin typeface="宋体"/>
                <a:cs typeface="宋体"/>
              </a:rPr>
              <a:t>影</a:t>
            </a:r>
            <a:r>
              <a:rPr sz="1100" spc="-32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CD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275">
                <a:latin typeface="宋体"/>
                <a:cs typeface="宋体"/>
              </a:rPr>
              <a:t>长</a:t>
            </a:r>
            <a:r>
              <a:rPr sz="1100" spc="-420">
                <a:latin typeface="宋体"/>
                <a:cs typeface="宋体"/>
              </a:rPr>
              <a:t>（</a:t>
            </a:r>
            <a:r>
              <a:rPr sz="1100" spc="-420">
                <a:latin typeface="Times New Roman"/>
                <a:cs typeface="Times New Roman"/>
              </a:rPr>
              <a:t>.</a:t>
            </a:r>
            <a:r>
              <a:rPr sz="1100" spc="26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结</a:t>
            </a:r>
            <a:r>
              <a:rPr sz="1100" spc="-10">
                <a:latin typeface="宋体"/>
                <a:cs typeface="宋体"/>
              </a:rPr>
              <a:t>果</a:t>
            </a:r>
            <a:r>
              <a:rPr sz="1100">
                <a:latin typeface="宋体"/>
                <a:cs typeface="宋体"/>
              </a:rPr>
              <a:t>精确</a:t>
            </a:r>
            <a:r>
              <a:rPr sz="1100" spc="5">
                <a:latin typeface="宋体"/>
                <a:cs typeface="宋体"/>
              </a:rPr>
              <a:t>到</a:t>
            </a:r>
            <a:r>
              <a:rPr sz="1100" spc="-32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0.1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 spc="-10">
                <a:latin typeface="宋体"/>
                <a:cs typeface="宋体"/>
              </a:rPr>
              <a:t>米</a:t>
            </a:r>
            <a:r>
              <a:rPr sz="1100" spc="-550">
                <a:latin typeface="宋体"/>
                <a:cs typeface="宋体"/>
              </a:rPr>
              <a:t>；</a:t>
            </a:r>
            <a:r>
              <a:rPr sz="1100">
                <a:latin typeface="宋体"/>
                <a:cs typeface="宋体"/>
              </a:rPr>
              <a:t>参</a:t>
            </a:r>
            <a:r>
              <a:rPr sz="1100" spc="-10">
                <a:latin typeface="宋体"/>
                <a:cs typeface="宋体"/>
              </a:rPr>
              <a:t>考</a:t>
            </a:r>
            <a:r>
              <a:rPr sz="1100">
                <a:latin typeface="宋体"/>
                <a:cs typeface="宋体"/>
              </a:rPr>
              <a:t>数据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  <a:p>
            <a:pPr marL="899160">
              <a:lnSpc>
                <a:spcPct val="100000"/>
              </a:lnSpc>
              <a:spcBef>
                <a:spcPts val="1020"/>
              </a:spcBef>
              <a:tabLst>
                <a:tab pos="1914525"/>
              </a:tabLst>
            </a:pPr>
            <a:r>
              <a:rPr sz="1100" spc="5">
                <a:latin typeface="宋体"/>
                <a:cs typeface="宋体"/>
              </a:rPr>
              <a:t>，	）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93063" y="740664"/>
            <a:ext cx="6181725" cy="2312035"/>
            <a:chOff x="893063" y="740664"/>
            <a:chExt cx="6181725" cy="2312035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93063" y="740664"/>
              <a:ext cx="3319272" cy="2301807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212335" y="766572"/>
              <a:ext cx="2862071" cy="2286000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706627" y="3143999"/>
            <a:ext cx="541464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所示</a:t>
            </a:r>
            <a:r>
              <a:rPr sz="1100" spc="-10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过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 spc="-30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A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 spc="280">
                <a:latin typeface="宋体"/>
                <a:cs typeface="宋体"/>
              </a:rPr>
              <a:t>作</a:t>
            </a:r>
            <a:r>
              <a:rPr sz="1100" spc="-5">
                <a:latin typeface="Times New Roman"/>
                <a:cs typeface="Times New Roman"/>
              </a:rPr>
              <a:t>AF</a:t>
            </a:r>
            <a:r>
              <a:rPr sz="1100" spc="-5">
                <a:latin typeface="宋体"/>
                <a:cs typeface="宋体"/>
              </a:rPr>
              <a:t>⊥</a:t>
            </a:r>
            <a:r>
              <a:rPr sz="1100" spc="-5">
                <a:latin typeface="Times New Roman"/>
                <a:cs typeface="Times New Roman"/>
              </a:rPr>
              <a:t>BC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过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C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 spc="280">
                <a:latin typeface="宋体"/>
                <a:cs typeface="宋体"/>
              </a:rPr>
              <a:t>作</a:t>
            </a:r>
            <a:r>
              <a:rPr sz="1100" spc="-5">
                <a:latin typeface="Times New Roman"/>
                <a:cs typeface="Times New Roman"/>
              </a:rPr>
              <a:t>DG</a:t>
            </a:r>
            <a:r>
              <a:rPr sz="1100" spc="-5">
                <a:latin typeface="宋体"/>
                <a:cs typeface="宋体"/>
              </a:rPr>
              <a:t>⊥</a:t>
            </a:r>
            <a:r>
              <a:rPr sz="1100" spc="-5">
                <a:latin typeface="Times New Roman"/>
                <a:cs typeface="Times New Roman"/>
              </a:rPr>
              <a:t>AF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 spc="265">
                <a:latin typeface="宋体"/>
                <a:cs typeface="宋体"/>
              </a:rPr>
              <a:t>交</a:t>
            </a:r>
            <a:r>
              <a:rPr sz="1100" spc="-5">
                <a:latin typeface="Times New Roman"/>
                <a:cs typeface="Times New Roman"/>
              </a:rPr>
              <a:t>AF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于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 spc="-5">
                <a:latin typeface="Times New Roman"/>
                <a:cs typeface="Times New Roman"/>
              </a:rPr>
              <a:t>G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720851" y="3450336"/>
            <a:ext cx="1557528" cy="880871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06627" y="4431779"/>
            <a:ext cx="4318635" cy="34632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GFC=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FGC=90°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∵∠</a:t>
            </a:r>
            <a:r>
              <a:rPr sz="1100" spc="-5">
                <a:latin typeface="Times New Roman"/>
                <a:cs typeface="Times New Roman"/>
              </a:rPr>
              <a:t>C=90°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∴四</a:t>
            </a:r>
            <a:r>
              <a:rPr sz="1100" spc="-10">
                <a:latin typeface="宋体"/>
                <a:cs typeface="宋体"/>
              </a:rPr>
              <a:t>边</a:t>
            </a:r>
            <a:r>
              <a:rPr sz="1100" spc="280">
                <a:latin typeface="宋体"/>
                <a:cs typeface="宋体"/>
              </a:rPr>
              <a:t>形</a:t>
            </a:r>
            <a:r>
              <a:rPr sz="1100" spc="-5">
                <a:latin typeface="Times New Roman"/>
                <a:cs typeface="Times New Roman"/>
              </a:rPr>
              <a:t>CDGF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-10">
                <a:latin typeface="宋体"/>
                <a:cs typeface="宋体"/>
              </a:rPr>
              <a:t>矩</a:t>
            </a:r>
            <a:r>
              <a:rPr sz="1100">
                <a:latin typeface="宋体"/>
                <a:cs typeface="宋体"/>
              </a:rPr>
              <a:t>形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CF=GD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FG=CD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∵</a:t>
            </a:r>
            <a:r>
              <a:rPr sz="1100" spc="-5">
                <a:latin typeface="Times New Roman"/>
                <a:cs typeface="Times New Roman"/>
              </a:rPr>
              <a:t>AB=5 </a:t>
            </a:r>
            <a:r>
              <a:rPr sz="1100">
                <a:latin typeface="宋体"/>
                <a:cs typeface="宋体"/>
              </a:rPr>
              <a:t>米</a:t>
            </a:r>
            <a:r>
              <a:rPr sz="1100" spc="-5">
                <a:latin typeface="宋体"/>
                <a:cs typeface="宋体"/>
              </a:rPr>
              <a:t>，∠</a:t>
            </a:r>
            <a:r>
              <a:rPr sz="1100" spc="-5">
                <a:latin typeface="Times New Roman"/>
                <a:cs typeface="Times New Roman"/>
              </a:rPr>
              <a:t>BAF=16°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BF=sin16°·AB≈0.28×5=1.4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>
                <a:latin typeface="宋体"/>
                <a:cs typeface="宋体"/>
              </a:rPr>
              <a:t>米</a:t>
            </a:r>
            <a:r>
              <a:rPr sz="1100" spc="-25">
                <a:latin typeface="宋体"/>
                <a:cs typeface="宋体"/>
              </a:rPr>
              <a:t>），</a:t>
            </a:r>
            <a:r>
              <a:rPr sz="1100" spc="-25">
                <a:latin typeface="Times New Roman"/>
                <a:cs typeface="Times New Roman"/>
              </a:rPr>
              <a:t>AF=cos16°·AB≈0.96×5=4.8</a:t>
            </a:r>
            <a:r>
              <a:rPr sz="1100" spc="-25">
                <a:latin typeface="宋体"/>
                <a:cs typeface="宋体"/>
              </a:rPr>
              <a:t>（</a:t>
            </a:r>
            <a:r>
              <a:rPr sz="1100" spc="-10">
                <a:latin typeface="宋体"/>
                <a:cs typeface="宋体"/>
              </a:rPr>
              <a:t>米</a:t>
            </a:r>
            <a:r>
              <a:rPr sz="1100" spc="-275">
                <a:latin typeface="宋体"/>
                <a:cs typeface="宋体"/>
              </a:rPr>
              <a:t>），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GD=CF=BC-BF=4-1.4=2.6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 spc="-10">
                <a:latin typeface="宋体"/>
                <a:cs typeface="宋体"/>
              </a:rPr>
              <a:t>米</a:t>
            </a:r>
            <a:r>
              <a:rPr sz="1100" spc="-275">
                <a:latin typeface="宋体"/>
                <a:cs typeface="宋体"/>
              </a:rPr>
              <a:t>），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∵∠</a:t>
            </a:r>
            <a:r>
              <a:rPr sz="1100" spc="-5">
                <a:latin typeface="Times New Roman"/>
                <a:cs typeface="Times New Roman"/>
              </a:rPr>
              <a:t>ADE=45°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GAD=45°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AG=GD=2.6 </a:t>
            </a:r>
            <a:r>
              <a:rPr sz="1100">
                <a:latin typeface="宋体"/>
                <a:cs typeface="宋体"/>
              </a:rPr>
              <a:t>米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CD=FG=AF-AG=4.8-2.6=2.2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 spc="-10">
                <a:latin typeface="宋体"/>
                <a:cs typeface="宋体"/>
              </a:rPr>
              <a:t>米</a:t>
            </a:r>
            <a:r>
              <a:rPr sz="1100" spc="-275">
                <a:latin typeface="宋体"/>
                <a:cs typeface="宋体"/>
              </a:rPr>
              <a:t>），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即</a:t>
            </a:r>
            <a:r>
              <a:rPr sz="1100" spc="-10">
                <a:latin typeface="宋体"/>
                <a:cs typeface="宋体"/>
              </a:rPr>
              <a:t>阴</a:t>
            </a:r>
            <a:r>
              <a:rPr sz="1100" spc="280">
                <a:latin typeface="宋体"/>
                <a:cs typeface="宋体"/>
              </a:rPr>
              <a:t>影</a:t>
            </a:r>
            <a:r>
              <a:rPr sz="1100" spc="-5">
                <a:latin typeface="Times New Roman"/>
                <a:cs typeface="Times New Roman"/>
              </a:rPr>
              <a:t>CD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长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7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2.2</a:t>
            </a:r>
            <a:r>
              <a:rPr sz="1100">
                <a:latin typeface="Times New Roman"/>
                <a:cs typeface="Times New Roman"/>
              </a:rPr>
              <a:t> </a:t>
            </a:r>
            <a:r>
              <a:rPr sz="1100" spc="-10">
                <a:latin typeface="宋体"/>
                <a:cs typeface="宋体"/>
              </a:rPr>
              <a:t>米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8" name="object 8"/>
          <p:cNvPicPr/>
          <p:nvPr/>
        </p:nvPicPr>
        <p:blipFill>
          <a:blip r:embed="rId5"/>
          <a:stretch>
            <a:fillRect/>
          </a:stretch>
        </p:blipFill>
        <p:spPr>
          <a:xfrm>
            <a:off x="1500361" y="8384727"/>
            <a:ext cx="371144" cy="114540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6"/>
          <a:stretch>
            <a:fillRect/>
          </a:stretch>
        </p:blipFill>
        <p:spPr>
          <a:xfrm>
            <a:off x="3030447" y="8380095"/>
            <a:ext cx="218772" cy="123825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7"/>
          <a:stretch>
            <a:fillRect/>
          </a:stretch>
        </p:blipFill>
        <p:spPr>
          <a:xfrm>
            <a:off x="5051297" y="8375468"/>
            <a:ext cx="504825" cy="133095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6"/>
          <a:stretch>
            <a:fillRect/>
          </a:stretch>
        </p:blipFill>
        <p:spPr>
          <a:xfrm>
            <a:off x="5762979" y="8380095"/>
            <a:ext cx="218772" cy="123825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/>
          <a:stretch>
            <a:fillRect/>
          </a:stretch>
        </p:blipFill>
        <p:spPr>
          <a:xfrm>
            <a:off x="1064522" y="8741216"/>
            <a:ext cx="829023" cy="104528"/>
          </a:xfrm>
          <a:prstGeom prst="rect">
            <a:avLst/>
          </a:prstGeom>
        </p:spPr>
      </p:pic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687577" y="8371881"/>
          <a:ext cx="6525895" cy="5016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07744"/>
                <a:gridCol w="1454784"/>
                <a:gridCol w="2167890"/>
                <a:gridCol w="1894839"/>
              </a:tblGrid>
              <a:tr h="250679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1205"/>
                        </a:lnSpc>
                      </a:pPr>
                      <a:r>
                        <a:rPr sz="1575" spc="-135" baseline="2645">
                          <a:latin typeface="Calibri"/>
                          <a:cs typeface="Calibri"/>
                        </a:rPr>
                        <a:t>17</a:t>
                      </a:r>
                      <a:r>
                        <a:rPr sz="1050" spc="-90">
                          <a:latin typeface="宋体"/>
                          <a:cs typeface="宋体"/>
                        </a:rPr>
                        <a:t>．</a:t>
                      </a:r>
                      <a:r>
                        <a:rPr sz="1100">
                          <a:latin typeface="宋体"/>
                          <a:cs typeface="宋体"/>
                        </a:rPr>
                        <a:t>如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图</a:t>
                      </a:r>
                      <a:r>
                        <a:rPr sz="1100" spc="-260">
                          <a:latin typeface="宋体"/>
                          <a:cs typeface="宋体"/>
                        </a:rPr>
                        <a:t>，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以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13995">
                        <a:lnSpc>
                          <a:spcPts val="1205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的</a:t>
                      </a:r>
                      <a:r>
                        <a:rPr sz="1100" spc="265">
                          <a:latin typeface="宋体"/>
                          <a:cs typeface="宋体"/>
                        </a:rPr>
                        <a:t>边</a:t>
                      </a:r>
                      <a:r>
                        <a:rPr sz="1100" spc="-5">
                          <a:latin typeface="Times New Roman"/>
                          <a:cs typeface="Times New Roman"/>
                        </a:rPr>
                        <a:t>AC</a:t>
                      </a:r>
                      <a:r>
                        <a:rPr sz="1100" spc="-15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>
                          <a:latin typeface="宋体"/>
                          <a:cs typeface="宋体"/>
                        </a:rPr>
                        <a:t>为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直</a:t>
                      </a:r>
                      <a:r>
                        <a:rPr sz="1100">
                          <a:latin typeface="宋体"/>
                          <a:cs typeface="宋体"/>
                        </a:rPr>
                        <a:t>径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作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36525">
                        <a:lnSpc>
                          <a:spcPts val="1205"/>
                        </a:lnSpc>
                      </a:pPr>
                      <a:r>
                        <a:rPr sz="1100" spc="-260">
                          <a:latin typeface="宋体"/>
                          <a:cs typeface="宋体"/>
                        </a:rPr>
                        <a:t>，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交</a:t>
                      </a:r>
                      <a:r>
                        <a:rPr sz="1100" spc="-300">
                          <a:latin typeface="宋体"/>
                          <a:cs typeface="宋体"/>
                        </a:rPr>
                        <a:t> </a:t>
                      </a:r>
                      <a:r>
                        <a:rPr sz="1100" spc="-5">
                          <a:latin typeface="Times New Roman"/>
                          <a:cs typeface="Times New Roman"/>
                        </a:rPr>
                        <a:t>BC</a:t>
                      </a:r>
                      <a:r>
                        <a:rPr sz="110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>
                          <a:latin typeface="宋体"/>
                          <a:cs typeface="宋体"/>
                        </a:rPr>
                        <a:t>边</a:t>
                      </a:r>
                      <a:r>
                        <a:rPr sz="1100" spc="-10">
                          <a:latin typeface="宋体"/>
                          <a:cs typeface="宋体"/>
                        </a:rPr>
                        <a:t>于</a:t>
                      </a:r>
                      <a:r>
                        <a:rPr sz="1100" spc="280">
                          <a:latin typeface="宋体"/>
                          <a:cs typeface="宋体"/>
                        </a:rPr>
                        <a:t>点</a:t>
                      </a:r>
                      <a:r>
                        <a:rPr sz="1100" spc="-140">
                          <a:latin typeface="Times New Roman"/>
                          <a:cs typeface="Times New Roman"/>
                        </a:rPr>
                        <a:t>D</a:t>
                      </a:r>
                      <a:r>
                        <a:rPr sz="1100" spc="-140">
                          <a:latin typeface="宋体"/>
                          <a:cs typeface="宋体"/>
                        </a:rPr>
                        <a:t>，</a:t>
                      </a:r>
                      <a:r>
                        <a:rPr sz="1100">
                          <a:latin typeface="宋体"/>
                          <a:cs typeface="宋体"/>
                        </a:rPr>
                        <a:t>过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点</a:t>
                      </a:r>
                      <a:r>
                        <a:rPr sz="1100" spc="-300">
                          <a:latin typeface="宋体"/>
                          <a:cs typeface="宋体"/>
                        </a:rPr>
                        <a:t> </a:t>
                      </a:r>
                      <a:r>
                        <a:rPr sz="1100">
                          <a:latin typeface="Times New Roman"/>
                          <a:cs typeface="Times New Roman"/>
                        </a:rPr>
                        <a:t>C</a:t>
                      </a:r>
                      <a:r>
                        <a:rPr sz="1100" spc="-10">
                          <a:latin typeface="Times New Roman"/>
                          <a:cs typeface="Times New Roman"/>
                        </a:rPr>
                        <a:t> 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作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285115">
                        <a:lnSpc>
                          <a:spcPts val="1205"/>
                        </a:lnSpc>
                        <a:tabLst>
                          <a:tab pos="701675"/>
                        </a:tabLst>
                      </a:pPr>
                      <a:r>
                        <a:rPr sz="1100" spc="5">
                          <a:latin typeface="宋体"/>
                          <a:cs typeface="宋体"/>
                        </a:rPr>
                        <a:t>交	</a:t>
                      </a:r>
                      <a:r>
                        <a:rPr sz="1100">
                          <a:latin typeface="宋体"/>
                          <a:cs typeface="宋体"/>
                        </a:rPr>
                        <a:t>于</a:t>
                      </a:r>
                      <a:r>
                        <a:rPr sz="1100" spc="265">
                          <a:latin typeface="宋体"/>
                          <a:cs typeface="宋体"/>
                        </a:rPr>
                        <a:t>点</a:t>
                      </a:r>
                      <a:r>
                        <a:rPr sz="1100" spc="-135">
                          <a:latin typeface="Times New Roman"/>
                          <a:cs typeface="Times New Roman"/>
                        </a:rPr>
                        <a:t>E</a:t>
                      </a:r>
                      <a:r>
                        <a:rPr sz="1100" spc="-135">
                          <a:latin typeface="宋体"/>
                          <a:cs typeface="宋体"/>
                        </a:rPr>
                        <a:t>，</a:t>
                      </a:r>
                      <a:r>
                        <a:rPr sz="1100">
                          <a:latin typeface="宋体"/>
                          <a:cs typeface="宋体"/>
                        </a:rPr>
                        <a:t>连</a:t>
                      </a:r>
                      <a:r>
                        <a:rPr sz="1100" spc="5">
                          <a:latin typeface="宋体"/>
                          <a:cs typeface="宋体"/>
                        </a:rPr>
                        <a:t>接</a:t>
                      </a:r>
                      <a:r>
                        <a:rPr sz="1100" spc="-335">
                          <a:latin typeface="宋体"/>
                          <a:cs typeface="宋体"/>
                        </a:rPr>
                        <a:t> </a:t>
                      </a:r>
                      <a:r>
                        <a:rPr sz="1100" spc="-5">
                          <a:latin typeface="Times New Roman"/>
                          <a:cs typeface="Times New Roman"/>
                        </a:rPr>
                        <a:t>AD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</a:tr>
              <a:tr h="250679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1225"/>
                        </a:lnSpc>
                        <a:spcBef>
                          <a:spcPts val="645"/>
                        </a:spcBef>
                      </a:pPr>
                      <a:r>
                        <a:rPr sz="1100">
                          <a:latin typeface="Times New Roman"/>
                          <a:cs typeface="Times New Roman"/>
                        </a:rPr>
                        <a:t>DE</a:t>
                      </a: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81915" marB="0"/>
                </a:tc>
                <a:tc>
                  <a:txBody>
                    <a:bodyPr vert="horz" wrap="square"/>
                    <a:lstStyle/>
                    <a:p>
                      <a:pPr marL="254635">
                        <a:lnSpc>
                          <a:spcPts val="1240"/>
                        </a:lnSpc>
                        <a:spcBef>
                          <a:spcPts val="635"/>
                        </a:spcBef>
                      </a:pPr>
                      <a:r>
                        <a:rPr sz="1100">
                          <a:latin typeface="Times New Roman"/>
                          <a:cs typeface="Times New Roman"/>
                        </a:rPr>
                        <a:t>.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8064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893063" y="746760"/>
            <a:ext cx="1540764" cy="113385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689342" y="1994595"/>
            <a:ext cx="552110" cy="11454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1410474" y="2291775"/>
            <a:ext cx="505167" cy="11454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2111516" y="2291775"/>
            <a:ext cx="419428" cy="114540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706627" y="1955279"/>
            <a:ext cx="4085590" cy="3166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544830" indent="-349885">
              <a:lnSpc>
                <a:spcPct val="100000"/>
              </a:lnSpc>
              <a:spcBef>
                <a:spcPts val="105"/>
              </a:spcBef>
              <a:buSzPct val="90909"/>
              <a:buAutoNum type="arabicPlain"/>
              <a:tabLst>
                <a:tab pos="545465"/>
                <a:tab pos="1581785"/>
              </a:tabLst>
            </a:pPr>
            <a:r>
              <a:rPr sz="1100" spc="-10">
                <a:latin typeface="宋体"/>
                <a:cs typeface="宋体"/>
              </a:rPr>
              <a:t>求</a:t>
            </a:r>
            <a:r>
              <a:rPr sz="1100">
                <a:latin typeface="宋体"/>
                <a:cs typeface="宋体"/>
              </a:rPr>
              <a:t>证</a:t>
            </a:r>
            <a:r>
              <a:rPr sz="1100" spc="5">
                <a:latin typeface="宋体"/>
                <a:cs typeface="宋体"/>
              </a:rPr>
              <a:t>：	；</a:t>
            </a:r>
            <a:endParaRPr sz="1100">
              <a:latin typeface="宋体"/>
              <a:cs typeface="宋体"/>
            </a:endParaRPr>
          </a:p>
          <a:p>
            <a:pPr marL="544830" indent="-349885">
              <a:lnSpc>
                <a:spcPct val="100000"/>
              </a:lnSpc>
              <a:spcBef>
                <a:spcPts val="1020"/>
              </a:spcBef>
              <a:buSzPct val="90909"/>
              <a:buAutoNum type="arabicPlain"/>
              <a:tabLst>
                <a:tab pos="545465"/>
                <a:tab pos="1245235"/>
                <a:tab pos="1871345"/>
              </a:tabLst>
            </a:pPr>
            <a:r>
              <a:rPr sz="1100" spc="5">
                <a:latin typeface="宋体"/>
                <a:cs typeface="宋体"/>
              </a:rPr>
              <a:t>若	，	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265">
                <a:latin typeface="宋体"/>
                <a:cs typeface="宋体"/>
              </a:rPr>
              <a:t>求</a:t>
            </a:r>
            <a:r>
              <a:rPr sz="1100" spc="-5">
                <a:latin typeface="Times New Roman"/>
                <a:cs typeface="Times New Roman"/>
              </a:rPr>
              <a:t>AB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 spc="265">
                <a:latin typeface="宋体"/>
                <a:cs typeface="宋体"/>
              </a:rPr>
              <a:t>和</a:t>
            </a:r>
            <a:r>
              <a:rPr sz="1100" spc="-5">
                <a:latin typeface="Times New Roman"/>
                <a:cs typeface="Times New Roman"/>
              </a:rPr>
              <a:t>DE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的长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</a:t>
            </a:r>
            <a:r>
              <a:rPr sz="1100" spc="-550">
                <a:latin typeface="宋体"/>
                <a:cs typeface="宋体"/>
              </a:rPr>
              <a:t>】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1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证</a:t>
            </a:r>
            <a:r>
              <a:rPr sz="1100">
                <a:latin typeface="宋体"/>
                <a:cs typeface="宋体"/>
              </a:rPr>
              <a:t>明</a:t>
            </a:r>
            <a:r>
              <a:rPr sz="1100" spc="-5">
                <a:latin typeface="宋体"/>
                <a:cs typeface="宋体"/>
              </a:rPr>
              <a:t>：∵</a:t>
            </a:r>
            <a:r>
              <a:rPr sz="1100" spc="-5">
                <a:latin typeface="Times New Roman"/>
                <a:cs typeface="Times New Roman"/>
              </a:rPr>
              <a:t>CE//AB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ACE=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BAC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∵</a:t>
            </a:r>
            <a:r>
              <a:rPr sz="1100" spc="280">
                <a:latin typeface="宋体"/>
                <a:cs typeface="宋体"/>
              </a:rPr>
              <a:t>弧</a:t>
            </a:r>
            <a:r>
              <a:rPr sz="1100" spc="-10">
                <a:latin typeface="Times New Roman"/>
                <a:cs typeface="Times New Roman"/>
              </a:rPr>
              <a:t>AE=</a:t>
            </a:r>
            <a:r>
              <a:rPr sz="1100" spc="280">
                <a:latin typeface="宋体"/>
                <a:cs typeface="宋体"/>
              </a:rPr>
              <a:t>弧</a:t>
            </a:r>
            <a:r>
              <a:rPr sz="1100" spc="-5">
                <a:latin typeface="Times New Roman"/>
                <a:cs typeface="Times New Roman"/>
              </a:rPr>
              <a:t>AE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ADE=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ACE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BAC=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ADE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∵∠</a:t>
            </a:r>
            <a:r>
              <a:rPr sz="1100" spc="-5">
                <a:latin typeface="Times New Roman"/>
                <a:cs typeface="Times New Roman"/>
              </a:rPr>
              <a:t>B=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ADE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B=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BAC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AC=BC</a:t>
            </a:r>
            <a:r>
              <a:rPr sz="1100" spc="-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2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：如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所示</a:t>
            </a:r>
            <a:r>
              <a:rPr sz="1100" spc="-10">
                <a:latin typeface="宋体"/>
                <a:cs typeface="宋体"/>
              </a:rPr>
              <a:t>：</a:t>
            </a:r>
            <a:r>
              <a:rPr sz="1100">
                <a:latin typeface="宋体"/>
                <a:cs typeface="宋体"/>
              </a:rPr>
              <a:t>连</a:t>
            </a:r>
            <a:r>
              <a:rPr sz="1100" spc="5">
                <a:latin typeface="宋体"/>
                <a:cs typeface="宋体"/>
              </a:rPr>
              <a:t>接</a:t>
            </a:r>
            <a:r>
              <a:rPr sz="1100" spc="-29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AE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过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E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 spc="280">
                <a:latin typeface="宋体"/>
                <a:cs typeface="宋体"/>
              </a:rPr>
              <a:t>作</a:t>
            </a:r>
            <a:r>
              <a:rPr sz="1100" spc="-5">
                <a:latin typeface="Times New Roman"/>
                <a:cs typeface="Times New Roman"/>
              </a:rPr>
              <a:t>EF</a:t>
            </a:r>
            <a:r>
              <a:rPr sz="1100" spc="-5">
                <a:latin typeface="宋体"/>
                <a:cs typeface="宋体"/>
              </a:rPr>
              <a:t>⊥</a:t>
            </a:r>
            <a:r>
              <a:rPr sz="1100" spc="-5">
                <a:latin typeface="Times New Roman"/>
                <a:cs typeface="Times New Roman"/>
              </a:rPr>
              <a:t>AD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 spc="280">
                <a:latin typeface="宋体"/>
                <a:cs typeface="宋体"/>
              </a:rPr>
              <a:t>交</a:t>
            </a:r>
            <a:r>
              <a:rPr sz="1100" spc="-5">
                <a:latin typeface="Times New Roman"/>
                <a:cs typeface="Times New Roman"/>
              </a:rPr>
              <a:t>AD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于</a:t>
            </a:r>
            <a:r>
              <a:rPr sz="1100" spc="265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F</a:t>
            </a:r>
            <a:r>
              <a:rPr sz="1100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6"/>
          <a:stretch>
            <a:fillRect/>
          </a:stretch>
        </p:blipFill>
        <p:spPr>
          <a:xfrm>
            <a:off x="720851" y="5230368"/>
            <a:ext cx="1795272" cy="1083564"/>
          </a:xfrm>
          <a:prstGeom prst="rect">
            <a:avLst/>
          </a:prstGeom>
        </p:spPr>
      </p:pic>
      <p:sp>
        <p:nvSpPr>
          <p:cNvPr id="8" name="object 8"/>
          <p:cNvSpPr txBox="1"/>
          <p:nvPr/>
        </p:nvSpPr>
        <p:spPr>
          <a:xfrm>
            <a:off x="706627" y="6461760"/>
            <a:ext cx="1831339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DAE+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DCE=180°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DF=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9" name="object 9"/>
          <p:cNvPicPr/>
          <p:nvPr/>
        </p:nvPicPr>
        <p:blipFill>
          <a:blip r:embed="rId7"/>
          <a:stretch>
            <a:fillRect/>
          </a:stretch>
        </p:blipFill>
        <p:spPr>
          <a:xfrm>
            <a:off x="2544317" y="6406859"/>
            <a:ext cx="323850" cy="314018"/>
          </a:xfrm>
          <a:prstGeom prst="rect">
            <a:avLst/>
          </a:prstGeom>
        </p:spPr>
      </p:pic>
      <p:sp>
        <p:nvSpPr>
          <p:cNvPr id="10" name="object 10"/>
          <p:cNvSpPr txBox="1"/>
          <p:nvPr/>
        </p:nvSpPr>
        <p:spPr>
          <a:xfrm>
            <a:off x="2893567" y="64617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8"/>
          <a:stretch>
            <a:fillRect/>
          </a:stretch>
        </p:blipFill>
        <p:spPr>
          <a:xfrm>
            <a:off x="878586" y="9477719"/>
            <a:ext cx="904875" cy="314018"/>
          </a:xfrm>
          <a:prstGeom prst="rect">
            <a:avLst/>
          </a:prstGeom>
        </p:spPr>
      </p:pic>
      <p:sp>
        <p:nvSpPr>
          <p:cNvPr id="12" name="object 12"/>
          <p:cNvSpPr txBox="1"/>
          <p:nvPr/>
        </p:nvSpPr>
        <p:spPr>
          <a:xfrm>
            <a:off x="706627" y="6809219"/>
            <a:ext cx="1418590" cy="32651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∵</a:t>
            </a:r>
            <a:r>
              <a:rPr sz="1100" spc="-5">
                <a:latin typeface="Times New Roman"/>
                <a:cs typeface="Times New Roman"/>
              </a:rPr>
              <a:t>CE//AB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B+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DCE=180°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DAE=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B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∵∠</a:t>
            </a:r>
            <a:r>
              <a:rPr sz="1100" spc="-5">
                <a:latin typeface="Times New Roman"/>
                <a:cs typeface="Times New Roman"/>
              </a:rPr>
              <a:t>B=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ADE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ADE=</a:t>
            </a:r>
            <a:r>
              <a:rPr sz="1100" spc="-5">
                <a:latin typeface="宋体"/>
                <a:cs typeface="宋体"/>
              </a:rPr>
              <a:t>∠</a:t>
            </a:r>
            <a:r>
              <a:rPr sz="1100" spc="-5">
                <a:latin typeface="Times New Roman"/>
                <a:cs typeface="Times New Roman"/>
              </a:rPr>
              <a:t>DAE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∴</a:t>
            </a:r>
            <a:r>
              <a:rPr sz="1100" spc="280">
                <a:latin typeface="宋体"/>
                <a:cs typeface="宋体"/>
              </a:rPr>
              <a:t>弧</a:t>
            </a:r>
            <a:r>
              <a:rPr sz="1100" spc="-10">
                <a:latin typeface="Times New Roman"/>
                <a:cs typeface="Times New Roman"/>
              </a:rPr>
              <a:t>AE=</a:t>
            </a:r>
            <a:r>
              <a:rPr sz="1100" spc="280">
                <a:latin typeface="宋体"/>
                <a:cs typeface="宋体"/>
              </a:rPr>
              <a:t>弧</a:t>
            </a:r>
            <a:r>
              <a:rPr sz="1100" spc="-5">
                <a:latin typeface="Times New Roman"/>
                <a:cs typeface="Times New Roman"/>
              </a:rPr>
              <a:t>DE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∵</a:t>
            </a:r>
            <a:r>
              <a:rPr sz="1100" spc="-5">
                <a:latin typeface="Times New Roman"/>
                <a:cs typeface="Times New Roman"/>
              </a:rPr>
              <a:t>AC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spc="265">
                <a:latin typeface="宋体"/>
                <a:cs typeface="宋体"/>
              </a:rPr>
              <a:t>圆</a:t>
            </a:r>
            <a:r>
              <a:rPr sz="1100">
                <a:latin typeface="Times New Roman"/>
                <a:cs typeface="Times New Roman"/>
              </a:rPr>
              <a:t>O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>
                <a:latin typeface="宋体"/>
                <a:cs typeface="宋体"/>
              </a:rPr>
              <a:t>径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ADC=90°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∴∠</a:t>
            </a:r>
            <a:r>
              <a:rPr sz="1100" spc="-5">
                <a:latin typeface="Times New Roman"/>
                <a:cs typeface="Times New Roman"/>
              </a:rPr>
              <a:t>ADB=90°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143000"/>
              </a:tabLst>
            </a:pPr>
            <a:r>
              <a:rPr sz="1100" spc="5">
                <a:latin typeface="宋体"/>
                <a:cs typeface="宋体"/>
              </a:rPr>
              <a:t>∴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 spc="280">
                <a:latin typeface="宋体"/>
                <a:cs typeface="宋体"/>
              </a:rPr>
              <a:t>令</a:t>
            </a:r>
            <a:r>
              <a:rPr sz="1100" spc="-5">
                <a:latin typeface="Times New Roman"/>
                <a:cs typeface="Times New Roman"/>
              </a:rPr>
              <a:t>BD=x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265">
                <a:latin typeface="宋体"/>
                <a:cs typeface="宋体"/>
              </a:rPr>
              <a:t>则</a:t>
            </a:r>
            <a:r>
              <a:rPr sz="1100" spc="-5">
                <a:latin typeface="Times New Roman"/>
                <a:cs typeface="Times New Roman"/>
              </a:rPr>
              <a:t>AD=2x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06627" y="766559"/>
            <a:ext cx="796925" cy="7886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∵</a:t>
            </a:r>
            <a:r>
              <a:rPr sz="1100" spc="-5">
                <a:latin typeface="Times New Roman"/>
                <a:cs typeface="Times New Roman"/>
              </a:rPr>
              <a:t>CD=3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BC=x+3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AC=x+3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06627" y="17068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∵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78592" y="1738448"/>
            <a:ext cx="1076675" cy="133096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018779" y="17068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878586" y="2096603"/>
            <a:ext cx="1162050" cy="20926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06627" y="2103120"/>
            <a:ext cx="1720214" cy="838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1409700"/>
              </a:tabLst>
            </a:pPr>
            <a:r>
              <a:rPr sz="1100" spc="5">
                <a:latin typeface="宋体"/>
                <a:cs typeface="宋体"/>
              </a:rPr>
              <a:t>∴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>
                <a:latin typeface="宋体"/>
                <a:cs typeface="宋体"/>
              </a:rPr>
              <a:t>解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>
                <a:latin typeface="宋体"/>
                <a:cs typeface="宋体"/>
              </a:rPr>
              <a:t>：</a:t>
            </a:r>
            <a:r>
              <a:rPr sz="1100">
                <a:latin typeface="Times New Roman"/>
                <a:cs typeface="Times New Roman"/>
              </a:rPr>
              <a:t>x=2</a:t>
            </a:r>
            <a:r>
              <a:rPr sz="1100" spc="-50">
                <a:latin typeface="Times New Roman"/>
                <a:cs typeface="Times New Roman"/>
              </a:rPr>
              <a:t> </a:t>
            </a:r>
            <a:r>
              <a:rPr sz="1100" spc="265">
                <a:latin typeface="宋体"/>
                <a:cs typeface="宋体"/>
              </a:rPr>
              <a:t>或</a:t>
            </a:r>
            <a:r>
              <a:rPr sz="1100" spc="-5">
                <a:latin typeface="Times New Roman"/>
                <a:cs typeface="Times New Roman"/>
              </a:rPr>
              <a:t>x=0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 spc="-10">
                <a:latin typeface="宋体"/>
                <a:cs typeface="宋体"/>
              </a:rPr>
              <a:t>舍</a:t>
            </a:r>
            <a:r>
              <a:rPr sz="1100">
                <a:latin typeface="宋体"/>
                <a:cs typeface="宋体"/>
              </a:rPr>
              <a:t>去</a:t>
            </a:r>
            <a:r>
              <a:rPr sz="1100" spc="-280">
                <a:latin typeface="宋体"/>
                <a:cs typeface="宋体"/>
              </a:rPr>
              <a:t>），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BD=2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AD=4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DF=2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1151376" y="3096429"/>
            <a:ext cx="1171222" cy="190782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5"/>
          <a:stretch>
            <a:fillRect/>
          </a:stretch>
        </p:blipFill>
        <p:spPr>
          <a:xfrm>
            <a:off x="878579" y="3506317"/>
            <a:ext cx="1028348" cy="361628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6"/>
          <a:stretch>
            <a:fillRect/>
          </a:stretch>
        </p:blipFill>
        <p:spPr>
          <a:xfrm>
            <a:off x="878592" y="4100677"/>
            <a:ext cx="971900" cy="361628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7"/>
          <a:stretch>
            <a:fillRect/>
          </a:stretch>
        </p:blipFill>
        <p:spPr>
          <a:xfrm>
            <a:off x="878586" y="4695037"/>
            <a:ext cx="1352550" cy="361628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8"/>
          <a:stretch>
            <a:fillRect/>
          </a:stretch>
        </p:blipFill>
        <p:spPr>
          <a:xfrm>
            <a:off x="878596" y="5281422"/>
            <a:ext cx="609943" cy="171450"/>
          </a:xfrm>
          <a:prstGeom prst="rect">
            <a:avLst/>
          </a:prstGeom>
        </p:spPr>
      </p:pic>
      <p:graphicFrame>
        <p:nvGraphicFramePr>
          <p:cNvPr id="13" name="object 13"/>
          <p:cNvGraphicFramePr>
            <a:graphicFrameLocks noGrp="1"/>
          </p:cNvGraphicFramePr>
          <p:nvPr/>
        </p:nvGraphicFramePr>
        <p:xfrm>
          <a:off x="687577" y="3121700"/>
          <a:ext cx="2336165" cy="233489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46430"/>
                <a:gridCol w="409575"/>
                <a:gridCol w="1278890"/>
              </a:tblGrid>
              <a:tr h="325355">
                <a:tc>
                  <a:txBody>
                    <a:bodyPr vert="horz" wrap="square"/>
                    <a:lstStyle/>
                    <a:p>
                      <a:pPr marL="31750">
                        <a:lnSpc>
                          <a:spcPts val="1205"/>
                        </a:lnSpc>
                      </a:pPr>
                      <a:r>
                        <a:rPr sz="1100" spc="-5">
                          <a:latin typeface="宋体"/>
                          <a:cs typeface="宋体"/>
                        </a:rPr>
                        <a:t>∴</a:t>
                      </a:r>
                      <a:r>
                        <a:rPr sz="1100" spc="-5">
                          <a:latin typeface="Times New Roman"/>
                          <a:cs typeface="Times New Roman"/>
                        </a:rPr>
                        <a:t>AB=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 marL="169545" algn="ctr">
                        <a:lnSpc>
                          <a:spcPts val="1205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0" marB="0"/>
                </a:tc>
              </a:tr>
              <a:tr h="547056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31750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∵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90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050">
                        <a:latin typeface="Times New Roman"/>
                        <a:cs typeface="Times New Roman"/>
                      </a:endParaRPr>
                    </a:p>
                    <a:p>
                      <a:pPr marL="229235">
                        <a:lnSpc>
                          <a:spcPct val="100000"/>
                        </a:lnSpc>
                      </a:pPr>
                      <a:r>
                        <a:rPr sz="1100" spc="-5">
                          <a:latin typeface="宋体"/>
                          <a:cs typeface="宋体"/>
                        </a:rPr>
                        <a:t>，∠</a:t>
                      </a:r>
                      <a:r>
                        <a:rPr sz="1100" spc="-5">
                          <a:latin typeface="Times New Roman"/>
                          <a:cs typeface="Times New Roman"/>
                        </a:rPr>
                        <a:t>B=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∠</a:t>
                      </a:r>
                      <a:r>
                        <a:rPr sz="1100" spc="-5">
                          <a:latin typeface="Times New Roman"/>
                          <a:cs typeface="Times New Roman"/>
                        </a:rPr>
                        <a:t>ADE</a:t>
                      </a:r>
                      <a:r>
                        <a:rPr sz="1100" spc="-5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1905" marB="0"/>
                </a:tc>
              </a:tr>
              <a:tr h="589049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31750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∴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508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40"/>
                        </a:spcBef>
                      </a:pPr>
                      <a:endParaRPr sz="1350">
                        <a:latin typeface="Times New Roman"/>
                        <a:cs typeface="Times New Roman"/>
                      </a:endParaRPr>
                    </a:p>
                    <a:p>
                      <a:pPr marL="172720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5080" marB="0"/>
                </a:tc>
              </a:tr>
              <a:tr h="873268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L="31750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∴</a:t>
                      </a:r>
                      <a:endParaRPr sz="1100">
                        <a:latin typeface="宋体"/>
                        <a:cs typeface="宋体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50"/>
                        </a:spcBef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  <a:p>
                      <a:pPr marL="31750">
                        <a:lnSpc>
                          <a:spcPts val="124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∴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3175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>
                        <a:lnSpc>
                          <a:spcPct val="100000"/>
                        </a:lnSpc>
                        <a:spcBef>
                          <a:spcPts val="15"/>
                        </a:spcBef>
                      </a:pPr>
                      <a:endParaRPr sz="1200">
                        <a:latin typeface="Times New Roman"/>
                        <a:cs typeface="Times New Roman"/>
                      </a:endParaRPr>
                    </a:p>
                    <a:p>
                      <a:pPr marL="28575" algn="ctr">
                        <a:lnSpc>
                          <a:spcPts val="1240"/>
                        </a:lnSpc>
                      </a:pPr>
                      <a:r>
                        <a:rPr sz="1100">
                          <a:latin typeface="Times New Roman"/>
                          <a:cs typeface="Times New Roman"/>
                        </a:rPr>
                        <a:t>.</a:t>
                      </a: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25"/>
                        </a:spcBef>
                      </a:pPr>
                      <a:endParaRPr sz="1400">
                        <a:latin typeface="Times New Roman"/>
                        <a:cs typeface="Times New Roman"/>
                      </a:endParaRPr>
                    </a:p>
                    <a:p>
                      <a:pPr marR="5080" algn="ctr">
                        <a:lnSpc>
                          <a:spcPct val="100000"/>
                        </a:lnSpc>
                      </a:pPr>
                      <a:r>
                        <a:rPr sz="1100">
                          <a:latin typeface="宋体"/>
                          <a:cs typeface="宋体"/>
                        </a:rPr>
                        <a:t>，</a:t>
                      </a:r>
                      <a:endParaRPr sz="1100">
                        <a:latin typeface="宋体"/>
                        <a:cs typeface="宋体"/>
                      </a:endParaRPr>
                    </a:p>
                  </a:txBody>
                  <a:tcPr marL="0" marR="0" marT="3175" marB="0"/>
                </a:tc>
              </a:tr>
            </a:tbl>
          </a:graphicData>
        </a:graphic>
      </p:graphicFrame>
      <p:sp>
        <p:nvSpPr>
          <p:cNvPr id="14" name="object 14"/>
          <p:cNvSpPr txBox="1"/>
          <p:nvPr/>
        </p:nvSpPr>
        <p:spPr>
          <a:xfrm>
            <a:off x="706627" y="5917679"/>
            <a:ext cx="6417310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60">
                <a:latin typeface="宋体"/>
                <a:cs typeface="宋体"/>
              </a:rPr>
              <a:t>（</a:t>
            </a:r>
            <a:r>
              <a:rPr sz="1100" spc="-60">
                <a:latin typeface="Times New Roman"/>
                <a:cs typeface="Times New Roman"/>
              </a:rPr>
              <a:t>2</a:t>
            </a:r>
            <a:r>
              <a:rPr sz="1100" spc="-60">
                <a:latin typeface="宋体"/>
                <a:cs typeface="宋体"/>
              </a:rPr>
              <a:t>）</a:t>
            </a:r>
            <a:r>
              <a:rPr sz="1100">
                <a:latin typeface="宋体"/>
                <a:cs typeface="宋体"/>
              </a:rPr>
              <a:t>先</a:t>
            </a:r>
            <a:r>
              <a:rPr sz="1100" spc="-10">
                <a:latin typeface="宋体"/>
                <a:cs typeface="宋体"/>
              </a:rPr>
              <a:t>作</a:t>
            </a:r>
            <a:r>
              <a:rPr sz="1100">
                <a:latin typeface="宋体"/>
                <a:cs typeface="宋体"/>
              </a:rPr>
              <a:t>图</a:t>
            </a:r>
            <a:r>
              <a:rPr sz="1100" spc="-16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再</a:t>
            </a:r>
            <a:r>
              <a:rPr sz="1100" spc="-10">
                <a:latin typeface="宋体"/>
                <a:cs typeface="宋体"/>
              </a:rPr>
              <a:t>根</a:t>
            </a:r>
            <a:r>
              <a:rPr sz="1100">
                <a:latin typeface="宋体"/>
                <a:cs typeface="宋体"/>
              </a:rPr>
              <a:t>据平</a:t>
            </a:r>
            <a:r>
              <a:rPr sz="1100" spc="-10">
                <a:latin typeface="宋体"/>
                <a:cs typeface="宋体"/>
              </a:rPr>
              <a:t>行</a:t>
            </a:r>
            <a:r>
              <a:rPr sz="1100">
                <a:latin typeface="宋体"/>
                <a:cs typeface="宋体"/>
              </a:rPr>
              <a:t>线的</a:t>
            </a:r>
            <a:r>
              <a:rPr sz="1100" spc="-10">
                <a:latin typeface="宋体"/>
                <a:cs typeface="宋体"/>
              </a:rPr>
              <a:t>性</a:t>
            </a:r>
            <a:r>
              <a:rPr sz="1100">
                <a:latin typeface="宋体"/>
                <a:cs typeface="宋体"/>
              </a:rPr>
              <a:t>质求</a:t>
            </a:r>
            <a:r>
              <a:rPr sz="1100" spc="-10">
                <a:latin typeface="宋体"/>
                <a:cs typeface="宋体"/>
              </a:rPr>
              <a:t>出</a:t>
            </a:r>
            <a:r>
              <a:rPr sz="1100" spc="-20">
                <a:latin typeface="宋体"/>
                <a:cs typeface="宋体"/>
              </a:rPr>
              <a:t>∠</a:t>
            </a:r>
            <a:r>
              <a:rPr sz="1100" spc="-20">
                <a:latin typeface="Times New Roman"/>
                <a:cs typeface="Times New Roman"/>
              </a:rPr>
              <a:t>B+</a:t>
            </a:r>
            <a:r>
              <a:rPr sz="1100" spc="-20">
                <a:latin typeface="宋体"/>
                <a:cs typeface="宋体"/>
              </a:rPr>
              <a:t>∠</a:t>
            </a:r>
            <a:r>
              <a:rPr sz="1100" spc="-20">
                <a:latin typeface="Times New Roman"/>
                <a:cs typeface="Times New Roman"/>
              </a:rPr>
              <a:t>DCE=180°</a:t>
            </a:r>
            <a:r>
              <a:rPr sz="1100" spc="-2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最</a:t>
            </a:r>
            <a:r>
              <a:rPr sz="1100" spc="-10">
                <a:latin typeface="宋体"/>
                <a:cs typeface="宋体"/>
              </a:rPr>
              <a:t>后</a:t>
            </a:r>
            <a:r>
              <a:rPr sz="1100">
                <a:latin typeface="宋体"/>
                <a:cs typeface="宋体"/>
              </a:rPr>
              <a:t>利用</a:t>
            </a:r>
            <a:r>
              <a:rPr sz="1100" spc="-10">
                <a:latin typeface="宋体"/>
                <a:cs typeface="宋体"/>
              </a:rPr>
              <a:t>锐</a:t>
            </a:r>
            <a:r>
              <a:rPr sz="1100">
                <a:latin typeface="宋体"/>
                <a:cs typeface="宋体"/>
              </a:rPr>
              <a:t>角三</a:t>
            </a:r>
            <a:r>
              <a:rPr sz="1100" spc="-10">
                <a:latin typeface="宋体"/>
                <a:cs typeface="宋体"/>
              </a:rPr>
              <a:t>角</a:t>
            </a:r>
            <a:r>
              <a:rPr sz="1100">
                <a:latin typeface="宋体"/>
                <a:cs typeface="宋体"/>
              </a:rPr>
              <a:t>函数</a:t>
            </a:r>
            <a:r>
              <a:rPr sz="1100" spc="-10">
                <a:latin typeface="宋体"/>
                <a:cs typeface="宋体"/>
              </a:rPr>
              <a:t>和</a:t>
            </a:r>
            <a:r>
              <a:rPr sz="1100">
                <a:latin typeface="宋体"/>
                <a:cs typeface="宋体"/>
              </a:rPr>
              <a:t>勾股</a:t>
            </a:r>
            <a:r>
              <a:rPr sz="1100" spc="-10">
                <a:latin typeface="宋体"/>
                <a:cs typeface="宋体"/>
              </a:rPr>
              <a:t>定</a:t>
            </a:r>
            <a:r>
              <a:rPr sz="1100">
                <a:latin typeface="宋体"/>
                <a:cs typeface="宋体"/>
              </a:rPr>
              <a:t>理等</a:t>
            </a:r>
            <a:r>
              <a:rPr sz="1100" spc="-10">
                <a:latin typeface="宋体"/>
                <a:cs typeface="宋体"/>
              </a:rPr>
              <a:t>计</a:t>
            </a:r>
            <a:r>
              <a:rPr sz="1100">
                <a:latin typeface="宋体"/>
                <a:cs typeface="宋体"/>
              </a:rPr>
              <a:t>算求</a:t>
            </a:r>
            <a:r>
              <a:rPr sz="1100" spc="5">
                <a:latin typeface="宋体"/>
                <a:cs typeface="宋体"/>
              </a:rPr>
              <a:t>解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即</a:t>
            </a:r>
            <a:r>
              <a:rPr sz="1100" spc="-10">
                <a:latin typeface="宋体"/>
                <a:cs typeface="宋体"/>
              </a:rPr>
              <a:t>可</a:t>
            </a:r>
            <a:r>
              <a:rPr sz="1100" spc="5">
                <a:latin typeface="宋体"/>
                <a:cs typeface="宋体"/>
              </a:rPr>
              <a:t>。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9"/>
          <a:stretch>
            <a:fillRect/>
          </a:stretch>
        </p:blipFill>
        <p:spPr>
          <a:xfrm>
            <a:off x="3412987" y="6592389"/>
            <a:ext cx="580688" cy="142602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4038079" y="6560820"/>
            <a:ext cx="19780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280">
                <a:latin typeface="宋体"/>
                <a:cs typeface="宋体"/>
              </a:rPr>
              <a:t>与</a:t>
            </a:r>
            <a:r>
              <a:rPr sz="1100">
                <a:latin typeface="Times New Roman"/>
                <a:cs typeface="Times New Roman"/>
              </a:rPr>
              <a:t>y</a:t>
            </a:r>
            <a:r>
              <a:rPr sz="1100" spc="-6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交</a:t>
            </a:r>
            <a:r>
              <a:rPr sz="1100">
                <a:latin typeface="宋体"/>
                <a:cs typeface="宋体"/>
              </a:rPr>
              <a:t>于</a:t>
            </a:r>
            <a:r>
              <a:rPr sz="1100" spc="265">
                <a:latin typeface="宋体"/>
                <a:cs typeface="宋体"/>
              </a:rPr>
              <a:t>点</a:t>
            </a: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与</a:t>
            </a:r>
            <a:r>
              <a:rPr sz="1100">
                <a:latin typeface="宋体"/>
                <a:cs typeface="宋体"/>
              </a:rPr>
              <a:t>反比</a:t>
            </a:r>
            <a:r>
              <a:rPr sz="1100" spc="-10">
                <a:latin typeface="宋体"/>
                <a:cs typeface="宋体"/>
              </a:rPr>
              <a:t>例</a:t>
            </a:r>
            <a:r>
              <a:rPr sz="1100">
                <a:latin typeface="宋体"/>
                <a:cs typeface="宋体"/>
              </a:rPr>
              <a:t>函</a:t>
            </a:r>
            <a:r>
              <a:rPr sz="1100" spc="5">
                <a:latin typeface="宋体"/>
                <a:cs typeface="宋体"/>
              </a:rPr>
              <a:t>数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7" name="object 17"/>
          <p:cNvPicPr/>
          <p:nvPr/>
        </p:nvPicPr>
        <p:blipFill>
          <a:blip r:embed="rId10"/>
          <a:stretch>
            <a:fillRect/>
          </a:stretch>
        </p:blipFill>
        <p:spPr>
          <a:xfrm>
            <a:off x="6022067" y="6496403"/>
            <a:ext cx="333049" cy="323534"/>
          </a:xfrm>
          <a:prstGeom prst="rect">
            <a:avLst/>
          </a:prstGeom>
        </p:spPr>
      </p:pic>
      <p:sp>
        <p:nvSpPr>
          <p:cNvPr id="18" name="object 18"/>
          <p:cNvSpPr txBox="1"/>
          <p:nvPr/>
        </p:nvSpPr>
        <p:spPr>
          <a:xfrm>
            <a:off x="6380479" y="6560820"/>
            <a:ext cx="7251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象的</a:t>
            </a:r>
            <a:r>
              <a:rPr sz="1100" spc="5">
                <a:latin typeface="宋体"/>
                <a:cs typeface="宋体"/>
              </a:rPr>
              <a:t>一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9" name="object 19"/>
          <p:cNvPicPr/>
          <p:nvPr/>
        </p:nvPicPr>
        <p:blipFill>
          <a:blip r:embed="rId11"/>
          <a:stretch>
            <a:fillRect/>
          </a:stretch>
        </p:blipFill>
        <p:spPr>
          <a:xfrm>
            <a:off x="1297670" y="6959769"/>
            <a:ext cx="409240" cy="190782"/>
          </a:xfrm>
          <a:prstGeom prst="rect">
            <a:avLst/>
          </a:prstGeom>
        </p:spPr>
      </p:pic>
      <p:sp>
        <p:nvSpPr>
          <p:cNvPr id="20" name="object 20"/>
          <p:cNvSpPr txBox="1"/>
          <p:nvPr/>
        </p:nvSpPr>
        <p:spPr>
          <a:xfrm>
            <a:off x="706627" y="6560820"/>
            <a:ext cx="2700655" cy="5905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575" spc="-7" baseline="2645">
                <a:latin typeface="Calibri"/>
                <a:cs typeface="Calibri"/>
              </a:rPr>
              <a:t>18</a:t>
            </a:r>
            <a:r>
              <a:rPr sz="1050" spc="-5">
                <a:latin typeface="宋体"/>
                <a:cs typeface="宋体"/>
              </a:rPr>
              <a:t>．</a:t>
            </a: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，在</a:t>
            </a:r>
            <a:r>
              <a:rPr sz="1100" spc="-10">
                <a:latin typeface="宋体"/>
                <a:cs typeface="宋体"/>
              </a:rPr>
              <a:t>平</a:t>
            </a:r>
            <a:r>
              <a:rPr sz="1100">
                <a:latin typeface="宋体"/>
                <a:cs typeface="宋体"/>
              </a:rPr>
              <a:t>面直</a:t>
            </a:r>
            <a:r>
              <a:rPr sz="1100" spc="-10">
                <a:latin typeface="宋体"/>
                <a:cs typeface="宋体"/>
              </a:rPr>
              <a:t>角</a:t>
            </a:r>
            <a:r>
              <a:rPr sz="1100">
                <a:latin typeface="宋体"/>
                <a:cs typeface="宋体"/>
              </a:rPr>
              <a:t>坐标</a:t>
            </a:r>
            <a:r>
              <a:rPr sz="1100" spc="5">
                <a:latin typeface="宋体"/>
                <a:cs typeface="宋体"/>
              </a:rPr>
              <a:t>系</a:t>
            </a:r>
            <a:r>
              <a:rPr sz="1100" spc="-31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xOy</a:t>
            </a:r>
            <a:r>
              <a:rPr sz="1100" spc="-5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中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直</a:t>
            </a:r>
            <a:r>
              <a:rPr sz="1100" spc="5">
                <a:latin typeface="宋体"/>
                <a:cs typeface="宋体"/>
              </a:rPr>
              <a:t>线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038225"/>
              </a:tabLst>
            </a:pPr>
            <a:r>
              <a:rPr sz="1100">
                <a:latin typeface="宋体"/>
                <a:cs typeface="宋体"/>
              </a:rPr>
              <a:t>个</a:t>
            </a:r>
            <a:r>
              <a:rPr sz="1100" spc="-10">
                <a:latin typeface="宋体"/>
                <a:cs typeface="宋体"/>
              </a:rPr>
              <a:t>交</a:t>
            </a:r>
            <a:r>
              <a:rPr sz="1100">
                <a:latin typeface="宋体"/>
                <a:cs typeface="宋体"/>
              </a:rPr>
              <a:t>点</a:t>
            </a:r>
            <a:r>
              <a:rPr sz="1100" spc="5">
                <a:latin typeface="宋体"/>
                <a:cs typeface="宋体"/>
              </a:rPr>
              <a:t>为	</a:t>
            </a:r>
            <a:r>
              <a:rPr sz="1100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过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 spc="280">
                <a:latin typeface="宋体"/>
                <a:cs typeface="宋体"/>
              </a:rPr>
              <a:t>作</a:t>
            </a:r>
            <a:r>
              <a:rPr sz="1100" spc="-5">
                <a:latin typeface="Times New Roman"/>
                <a:cs typeface="Times New Roman"/>
              </a:rPr>
              <a:t>AB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垂</a:t>
            </a:r>
            <a:r>
              <a:rPr sz="1100" spc="280">
                <a:latin typeface="宋体"/>
                <a:cs typeface="宋体"/>
              </a:rPr>
              <a:t>线</a:t>
            </a:r>
            <a:r>
              <a:rPr sz="1100">
                <a:latin typeface="Times New Roman"/>
                <a:cs typeface="Times New Roman"/>
              </a:rPr>
              <a:t>l.</a:t>
            </a:r>
            <a:endParaRPr sz="1100">
              <a:latin typeface="Times New Roman"/>
              <a:cs typeface="Times New Roman"/>
            </a:endParaRPr>
          </a:p>
        </p:txBody>
      </p:sp>
      <p:pic>
        <p:nvPicPr>
          <p:cNvPr id="21" name="object 21"/>
          <p:cNvPicPr/>
          <p:nvPr/>
        </p:nvPicPr>
        <p:blipFill>
          <a:blip r:embed="rId12"/>
          <a:stretch>
            <a:fillRect/>
          </a:stretch>
        </p:blipFill>
        <p:spPr>
          <a:xfrm>
            <a:off x="893063" y="7328916"/>
            <a:ext cx="2488691" cy="2468879"/>
          </a:xfrm>
          <a:prstGeom prst="rect">
            <a:avLst/>
          </a:prstGeom>
        </p:spPr>
      </p:pic>
      <p:sp>
        <p:nvSpPr>
          <p:cNvPr id="22" name="object 22"/>
          <p:cNvSpPr txBox="1"/>
          <p:nvPr/>
        </p:nvSpPr>
        <p:spPr>
          <a:xfrm>
            <a:off x="889508" y="9880079"/>
            <a:ext cx="278130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1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求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A</a:t>
            </a:r>
            <a:r>
              <a:rPr sz="1100" spc="-6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标及</a:t>
            </a:r>
            <a:r>
              <a:rPr sz="1100" spc="-10">
                <a:latin typeface="宋体"/>
                <a:cs typeface="宋体"/>
              </a:rPr>
              <a:t>反</a:t>
            </a:r>
            <a:r>
              <a:rPr sz="1100">
                <a:latin typeface="宋体"/>
                <a:cs typeface="宋体"/>
              </a:rPr>
              <a:t>比例</a:t>
            </a:r>
            <a:r>
              <a:rPr sz="1100" spc="-10">
                <a:latin typeface="宋体"/>
                <a:cs typeface="宋体"/>
              </a:rPr>
              <a:t>函</a:t>
            </a:r>
            <a:r>
              <a:rPr sz="1100">
                <a:latin typeface="宋体"/>
                <a:cs typeface="宋体"/>
              </a:rPr>
              <a:t>数的</a:t>
            </a:r>
            <a:r>
              <a:rPr sz="1100" spc="-10">
                <a:latin typeface="宋体"/>
                <a:cs typeface="宋体"/>
              </a:rPr>
              <a:t>表</a:t>
            </a:r>
            <a:r>
              <a:rPr sz="1100">
                <a:latin typeface="宋体"/>
                <a:cs typeface="宋体"/>
              </a:rPr>
              <a:t>达式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658601" y="805875"/>
            <a:ext cx="371144" cy="11454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4135356" y="1113596"/>
            <a:ext cx="371144" cy="10452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5095494" y="1113596"/>
            <a:ext cx="352425" cy="104528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5482844" y="1063739"/>
            <a:ext cx="171132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位似</a:t>
            </a:r>
            <a:r>
              <a:rPr sz="1100" spc="-21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相</a:t>
            </a:r>
            <a:r>
              <a:rPr sz="1100" spc="-10">
                <a:latin typeface="宋体"/>
                <a:cs typeface="宋体"/>
              </a:rPr>
              <a:t>似</a:t>
            </a:r>
            <a:r>
              <a:rPr sz="1100">
                <a:latin typeface="宋体"/>
                <a:cs typeface="宋体"/>
              </a:rPr>
              <a:t>比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340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m.</a:t>
            </a:r>
            <a:r>
              <a:rPr sz="1100">
                <a:latin typeface="宋体"/>
                <a:cs typeface="宋体"/>
              </a:rPr>
              <a:t>若</a:t>
            </a:r>
            <a:r>
              <a:rPr sz="1100" spc="265">
                <a:latin typeface="宋体"/>
                <a:cs typeface="宋体"/>
              </a:rPr>
              <a:t>点</a:t>
            </a: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2742426" y="1738448"/>
            <a:ext cx="580688" cy="142602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706627" y="766559"/>
            <a:ext cx="4382770" cy="14820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95580">
              <a:lnSpc>
                <a:spcPct val="100000"/>
              </a:lnSpc>
              <a:spcBef>
                <a:spcPts val="105"/>
              </a:spcBef>
              <a:tabLst>
                <a:tab pos="2360930"/>
              </a:tabLst>
            </a:pP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2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若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C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在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 spc="280">
                <a:latin typeface="宋体"/>
                <a:cs typeface="宋体"/>
              </a:rPr>
              <a:t>线</a:t>
            </a:r>
            <a:r>
              <a:rPr sz="1100">
                <a:latin typeface="Times New Roman"/>
                <a:cs typeface="Times New Roman"/>
              </a:rPr>
              <a:t>l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上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且	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积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8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5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10">
                <a:latin typeface="宋体"/>
                <a:cs typeface="宋体"/>
              </a:rPr>
              <a:t>求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C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</a:t>
            </a:r>
            <a:r>
              <a:rPr sz="1100" spc="5">
                <a:latin typeface="宋体"/>
                <a:cs typeface="宋体"/>
              </a:rPr>
              <a:t>；</a:t>
            </a:r>
            <a:endParaRPr sz="1100">
              <a:latin typeface="宋体"/>
              <a:cs typeface="宋体"/>
            </a:endParaRPr>
          </a:p>
          <a:p>
            <a:pPr marL="195580">
              <a:lnSpc>
                <a:spcPct val="100000"/>
              </a:lnSpc>
              <a:spcBef>
                <a:spcPts val="1019"/>
              </a:spcBef>
              <a:tabLst>
                <a:tab pos="3837304"/>
              </a:tabLst>
            </a:pPr>
            <a:r>
              <a:rPr sz="1100" spc="-10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3</a:t>
            </a:r>
            <a:r>
              <a:rPr sz="1100" spc="-215">
                <a:latin typeface="宋体"/>
                <a:cs typeface="宋体"/>
              </a:rPr>
              <a:t>）</a:t>
            </a:r>
            <a:r>
              <a:rPr sz="1100">
                <a:latin typeface="Times New Roman"/>
                <a:cs typeface="Times New Roman"/>
              </a:rPr>
              <a:t>P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是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 spc="280">
                <a:latin typeface="宋体"/>
                <a:cs typeface="宋体"/>
              </a:rPr>
              <a:t>线</a:t>
            </a:r>
            <a:r>
              <a:rPr sz="1100">
                <a:latin typeface="Times New Roman"/>
                <a:cs typeface="Times New Roman"/>
              </a:rPr>
              <a:t>l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上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点</a:t>
            </a:r>
            <a:r>
              <a:rPr sz="1100" spc="-20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连</a:t>
            </a:r>
            <a:r>
              <a:rPr sz="1100" spc="5">
                <a:latin typeface="宋体"/>
                <a:cs typeface="宋体"/>
              </a:rPr>
              <a:t>接</a:t>
            </a:r>
            <a:r>
              <a:rPr sz="1100" spc="-290">
                <a:latin typeface="宋体"/>
                <a:cs typeface="宋体"/>
              </a:rPr>
              <a:t> </a:t>
            </a:r>
            <a:r>
              <a:rPr sz="1100" spc="-90">
                <a:latin typeface="Times New Roman"/>
                <a:cs typeface="Times New Roman"/>
              </a:rPr>
              <a:t>P</a:t>
            </a:r>
            <a:r>
              <a:rPr sz="1100" spc="-20">
                <a:latin typeface="Times New Roman"/>
                <a:cs typeface="Times New Roman"/>
              </a:rPr>
              <a:t>A</a:t>
            </a:r>
            <a:r>
              <a:rPr sz="1100" spc="-215">
                <a:latin typeface="宋体"/>
                <a:cs typeface="宋体"/>
              </a:rPr>
              <a:t>，</a:t>
            </a:r>
            <a:r>
              <a:rPr sz="1100" spc="5">
                <a:latin typeface="宋体"/>
                <a:cs typeface="宋体"/>
              </a:rPr>
              <a:t>以</a:t>
            </a:r>
            <a:r>
              <a:rPr sz="1100" spc="-27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P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为</a:t>
            </a:r>
            <a:r>
              <a:rPr sz="1100" spc="-10">
                <a:latin typeface="宋体"/>
                <a:cs typeface="宋体"/>
              </a:rPr>
              <a:t>位</a:t>
            </a:r>
            <a:r>
              <a:rPr sz="1100">
                <a:latin typeface="宋体"/>
                <a:cs typeface="宋体"/>
              </a:rPr>
              <a:t>似中</a:t>
            </a:r>
            <a:r>
              <a:rPr sz="1100" spc="-10">
                <a:latin typeface="宋体"/>
                <a:cs typeface="宋体"/>
              </a:rPr>
              <a:t>心</a:t>
            </a:r>
            <a:r>
              <a:rPr sz="1100" spc="5">
                <a:latin typeface="宋体"/>
                <a:cs typeface="宋体"/>
              </a:rPr>
              <a:t>画</a:t>
            </a:r>
            <a:r>
              <a:rPr sz="1100">
                <a:latin typeface="宋体"/>
                <a:cs typeface="宋体"/>
              </a:rPr>
              <a:t>	</a:t>
            </a:r>
            <a:r>
              <a:rPr sz="1100" spc="-215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使</a:t>
            </a:r>
            <a:r>
              <a:rPr sz="1100" spc="-10">
                <a:latin typeface="宋体"/>
                <a:cs typeface="宋体"/>
              </a:rPr>
              <a:t>它</a:t>
            </a:r>
            <a:r>
              <a:rPr sz="1100" spc="5">
                <a:latin typeface="宋体"/>
                <a:cs typeface="宋体"/>
              </a:rPr>
              <a:t>与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Times New Roman"/>
                <a:cs typeface="Times New Roman"/>
              </a:rPr>
              <a:t>E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恰</a:t>
            </a:r>
            <a:r>
              <a:rPr sz="1100" spc="-10">
                <a:latin typeface="宋体"/>
                <a:cs typeface="宋体"/>
              </a:rPr>
              <a:t>好</a:t>
            </a:r>
            <a:r>
              <a:rPr sz="1100">
                <a:latin typeface="宋体"/>
                <a:cs typeface="宋体"/>
              </a:rPr>
              <a:t>都落</a:t>
            </a:r>
            <a:r>
              <a:rPr sz="1100" spc="-10">
                <a:latin typeface="宋体"/>
                <a:cs typeface="宋体"/>
              </a:rPr>
              <a:t>在</a:t>
            </a:r>
            <a:r>
              <a:rPr sz="1100">
                <a:latin typeface="宋体"/>
                <a:cs typeface="宋体"/>
              </a:rPr>
              <a:t>反比</a:t>
            </a:r>
            <a:r>
              <a:rPr sz="1100" spc="-10">
                <a:latin typeface="宋体"/>
                <a:cs typeface="宋体"/>
              </a:rPr>
              <a:t>例</a:t>
            </a:r>
            <a:r>
              <a:rPr sz="1100">
                <a:latin typeface="宋体"/>
                <a:cs typeface="宋体"/>
              </a:rPr>
              <a:t>函数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象上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求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P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</a:t>
            </a:r>
            <a:r>
              <a:rPr sz="1100" spc="265">
                <a:latin typeface="宋体"/>
                <a:cs typeface="宋体"/>
              </a:rPr>
              <a:t>及</a:t>
            </a:r>
            <a:r>
              <a:rPr sz="1100">
                <a:latin typeface="Times New Roman"/>
                <a:cs typeface="Times New Roman"/>
              </a:rPr>
              <a:t>m</a:t>
            </a:r>
            <a:r>
              <a:rPr sz="1100" spc="-1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的值</a:t>
            </a:r>
            <a:r>
              <a:rPr sz="1100">
                <a:latin typeface="Times New Roman"/>
                <a:cs typeface="Times New Roman"/>
              </a:rPr>
              <a:t>.</a:t>
            </a:r>
            <a:endParaRPr sz="11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2673350"/>
              </a:tabLst>
            </a:pPr>
            <a:r>
              <a:rPr sz="1050" spc="-10">
                <a:solidFill>
                  <a:srgbClr val="0000FF"/>
                </a:solidFill>
                <a:latin typeface="宋体"/>
                <a:cs typeface="宋体"/>
              </a:rPr>
              <a:t>【</a:t>
            </a:r>
            <a:r>
              <a:rPr sz="1050" spc="5">
                <a:solidFill>
                  <a:srgbClr val="0000FF"/>
                </a:solidFill>
                <a:latin typeface="宋体"/>
                <a:cs typeface="宋体"/>
              </a:rPr>
              <a:t>解析</a:t>
            </a:r>
            <a:r>
              <a:rPr sz="1050" spc="-525">
                <a:solidFill>
                  <a:srgbClr val="0000FF"/>
                </a:solidFill>
                <a:latin typeface="宋体"/>
                <a:cs typeface="宋体"/>
              </a:rPr>
              <a:t>】</a:t>
            </a:r>
            <a:r>
              <a:rPr sz="1100">
                <a:latin typeface="宋体"/>
                <a:cs typeface="宋体"/>
              </a:rPr>
              <a:t>【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答】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-114">
                <a:latin typeface="宋体"/>
                <a:cs typeface="宋体"/>
              </a:rPr>
              <a:t>：（</a:t>
            </a:r>
            <a:r>
              <a:rPr sz="1100" spc="-114">
                <a:latin typeface="Times New Roman"/>
                <a:cs typeface="Times New Roman"/>
              </a:rPr>
              <a:t>1</a:t>
            </a:r>
            <a:r>
              <a:rPr sz="1100" spc="-114">
                <a:latin typeface="宋体"/>
                <a:cs typeface="宋体"/>
              </a:rPr>
              <a:t>）∵</a:t>
            </a:r>
            <a:r>
              <a:rPr sz="1100">
                <a:latin typeface="宋体"/>
                <a:cs typeface="宋体"/>
              </a:rPr>
              <a:t>直</a:t>
            </a:r>
            <a:r>
              <a:rPr sz="1100" spc="5">
                <a:latin typeface="宋体"/>
                <a:cs typeface="宋体"/>
              </a:rPr>
              <a:t>线	</a:t>
            </a:r>
            <a:r>
              <a:rPr sz="1100" spc="280">
                <a:latin typeface="宋体"/>
                <a:cs typeface="宋体"/>
              </a:rPr>
              <a:t>与</a:t>
            </a:r>
            <a:r>
              <a:rPr sz="1100">
                <a:latin typeface="Times New Roman"/>
                <a:cs typeface="Times New Roman"/>
              </a:rPr>
              <a:t>y</a:t>
            </a:r>
            <a:r>
              <a:rPr sz="1100" spc="-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轴</a:t>
            </a:r>
            <a:r>
              <a:rPr sz="1100" spc="-10">
                <a:latin typeface="宋体"/>
                <a:cs typeface="宋体"/>
              </a:rPr>
              <a:t>交</a:t>
            </a:r>
            <a:r>
              <a:rPr sz="1100">
                <a:latin typeface="宋体"/>
                <a:cs typeface="宋体"/>
              </a:rPr>
              <a:t>于</a:t>
            </a:r>
            <a:r>
              <a:rPr sz="1100" spc="265">
                <a:latin typeface="宋体"/>
                <a:cs typeface="宋体"/>
              </a:rPr>
              <a:t>点</a:t>
            </a: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>
                <a:latin typeface="宋体"/>
                <a:cs typeface="宋体"/>
              </a:rPr>
              <a:t>∴</a:t>
            </a:r>
            <a:r>
              <a:rPr sz="1100" spc="280">
                <a:latin typeface="宋体"/>
                <a:cs typeface="宋体"/>
              </a:rPr>
              <a:t>当</a:t>
            </a:r>
            <a:r>
              <a:rPr sz="1100">
                <a:latin typeface="Times New Roman"/>
                <a:cs typeface="Times New Roman"/>
              </a:rPr>
              <a:t>x=0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时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y=5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06627" y="2351519"/>
            <a:ext cx="16643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∴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A</a:t>
            </a:r>
            <a:r>
              <a:rPr sz="1100" spc="-8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标为</a:t>
            </a:r>
            <a:r>
              <a:rPr sz="1100" spc="-95">
                <a:latin typeface="宋体"/>
                <a:cs typeface="宋体"/>
              </a:rPr>
              <a:t>（</a:t>
            </a:r>
            <a:r>
              <a:rPr sz="1100" spc="-95">
                <a:latin typeface="Times New Roman"/>
                <a:cs typeface="Times New Roman"/>
              </a:rPr>
              <a:t>0</a:t>
            </a:r>
            <a:r>
              <a:rPr sz="1100" spc="-95">
                <a:latin typeface="宋体"/>
                <a:cs typeface="宋体"/>
              </a:rPr>
              <a:t>，</a:t>
            </a:r>
            <a:r>
              <a:rPr sz="1100" spc="-95">
                <a:latin typeface="Times New Roman"/>
                <a:cs typeface="Times New Roman"/>
              </a:rPr>
              <a:t>5</a:t>
            </a:r>
            <a:r>
              <a:rPr sz="1100" spc="-95">
                <a:latin typeface="宋体"/>
                <a:cs typeface="宋体"/>
              </a:rPr>
              <a:t>），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76719" y="2697480"/>
            <a:ext cx="154368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又∵</a:t>
            </a:r>
            <a:r>
              <a:rPr sz="1100" spc="265">
                <a:latin typeface="宋体"/>
                <a:cs typeface="宋体"/>
              </a:rPr>
              <a:t>点</a:t>
            </a:r>
            <a:r>
              <a:rPr sz="1100" spc="-5">
                <a:latin typeface="Times New Roman"/>
                <a:cs typeface="Times New Roman"/>
              </a:rPr>
              <a:t>B</a:t>
            </a: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a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4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在</a:t>
            </a:r>
            <a:r>
              <a:rPr sz="1100">
                <a:latin typeface="宋体"/>
                <a:cs typeface="宋体"/>
              </a:rPr>
              <a:t>直</a:t>
            </a:r>
            <a:r>
              <a:rPr sz="1100" spc="5">
                <a:latin typeface="宋体"/>
                <a:cs typeface="宋体"/>
              </a:rPr>
              <a:t>线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0" name="object 10"/>
          <p:cNvPicPr/>
          <p:nvPr/>
        </p:nvPicPr>
        <p:blipFill>
          <a:blip r:embed="rId5"/>
          <a:stretch>
            <a:fillRect/>
          </a:stretch>
        </p:blipFill>
        <p:spPr>
          <a:xfrm>
            <a:off x="2326374" y="2729048"/>
            <a:ext cx="580688" cy="142602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2951479" y="2697480"/>
            <a:ext cx="306070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上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2" name="object 12"/>
          <p:cNvPicPr/>
          <p:nvPr/>
        </p:nvPicPr>
        <p:blipFill>
          <a:blip r:embed="rId6"/>
          <a:stretch>
            <a:fillRect/>
          </a:stretch>
        </p:blipFill>
        <p:spPr>
          <a:xfrm>
            <a:off x="2276075" y="4227539"/>
            <a:ext cx="333049" cy="314018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706627" y="3044939"/>
            <a:ext cx="2343785" cy="35623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-a+5=4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8255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解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a=1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∴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标为</a:t>
            </a:r>
            <a:r>
              <a:rPr sz="1100" spc="-95">
                <a:latin typeface="宋体"/>
                <a:cs typeface="宋体"/>
              </a:rPr>
              <a:t>（</a:t>
            </a:r>
            <a:r>
              <a:rPr sz="1100" spc="-95">
                <a:latin typeface="Times New Roman"/>
                <a:cs typeface="Times New Roman"/>
              </a:rPr>
              <a:t>1</a:t>
            </a:r>
            <a:r>
              <a:rPr sz="1100" spc="-95">
                <a:latin typeface="宋体"/>
                <a:cs typeface="宋体"/>
              </a:rPr>
              <a:t>，</a:t>
            </a:r>
            <a:r>
              <a:rPr sz="1100" spc="-95">
                <a:latin typeface="Times New Roman"/>
                <a:cs typeface="Times New Roman"/>
              </a:rPr>
              <a:t>4</a:t>
            </a:r>
            <a:r>
              <a:rPr sz="1100" spc="-95">
                <a:latin typeface="宋体"/>
                <a:cs typeface="宋体"/>
              </a:rPr>
              <a:t>），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k=1×4=4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939925"/>
              </a:tabLst>
            </a:pPr>
            <a:r>
              <a:rPr sz="1100">
                <a:latin typeface="宋体"/>
                <a:cs typeface="宋体"/>
              </a:rPr>
              <a:t>∴反</a:t>
            </a:r>
            <a:r>
              <a:rPr sz="1100" spc="-10">
                <a:latin typeface="宋体"/>
                <a:cs typeface="宋体"/>
              </a:rPr>
              <a:t>比</a:t>
            </a:r>
            <a:r>
              <a:rPr sz="1100">
                <a:latin typeface="宋体"/>
                <a:cs typeface="宋体"/>
              </a:rPr>
              <a:t>例函</a:t>
            </a:r>
            <a:r>
              <a:rPr sz="1100" spc="-10">
                <a:latin typeface="宋体"/>
                <a:cs typeface="宋体"/>
              </a:rPr>
              <a:t>数</a:t>
            </a:r>
            <a:r>
              <a:rPr sz="1100">
                <a:latin typeface="宋体"/>
                <a:cs typeface="宋体"/>
              </a:rPr>
              <a:t>的表</a:t>
            </a:r>
            <a:r>
              <a:rPr sz="1100" spc="-10">
                <a:latin typeface="宋体"/>
                <a:cs typeface="宋体"/>
              </a:rPr>
              <a:t>达</a:t>
            </a:r>
            <a:r>
              <a:rPr sz="1100">
                <a:latin typeface="宋体"/>
                <a:cs typeface="宋体"/>
              </a:rPr>
              <a:t>式</a:t>
            </a:r>
            <a:r>
              <a:rPr sz="1100" spc="5">
                <a:latin typeface="宋体"/>
                <a:cs typeface="宋体"/>
              </a:rPr>
              <a:t>为	；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100">
              <a:latin typeface="宋体"/>
              <a:cs typeface="宋体"/>
            </a:endParaRPr>
          </a:p>
          <a:p>
            <a:pPr marL="82550">
              <a:lnSpc>
                <a:spcPct val="100000"/>
              </a:lnSpc>
            </a:pP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2</a:t>
            </a:r>
            <a:r>
              <a:rPr sz="1100" spc="-5">
                <a:latin typeface="宋体"/>
                <a:cs typeface="宋体"/>
              </a:rPr>
              <a:t>）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 spc="-5">
                <a:latin typeface="宋体"/>
                <a:cs typeface="宋体"/>
              </a:rPr>
              <a:t>：∵</a:t>
            </a:r>
            <a:r>
              <a:rPr sz="1100">
                <a:latin typeface="宋体"/>
                <a:cs typeface="宋体"/>
              </a:rPr>
              <a:t>过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50">
                <a:latin typeface="Times New Roman"/>
                <a:cs typeface="Times New Roman"/>
              </a:rPr>
              <a:t> </a:t>
            </a:r>
            <a:r>
              <a:rPr sz="1100" spc="280">
                <a:latin typeface="宋体"/>
                <a:cs typeface="宋体"/>
              </a:rPr>
              <a:t>作</a:t>
            </a:r>
            <a:r>
              <a:rPr sz="1100" spc="-5">
                <a:latin typeface="Times New Roman"/>
                <a:cs typeface="Times New Roman"/>
              </a:rPr>
              <a:t>AB</a:t>
            </a:r>
            <a:r>
              <a:rPr sz="1100" spc="-3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垂</a:t>
            </a:r>
            <a:r>
              <a:rPr sz="1100" spc="280">
                <a:latin typeface="宋体"/>
                <a:cs typeface="宋体"/>
              </a:rPr>
              <a:t>线</a:t>
            </a:r>
            <a:r>
              <a:rPr sz="1100" spc="5">
                <a:latin typeface="Times New Roman"/>
                <a:cs typeface="Times New Roman"/>
              </a:rPr>
              <a:t>l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∴设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 spc="280">
                <a:latin typeface="宋体"/>
                <a:cs typeface="宋体"/>
              </a:rPr>
              <a:t>线</a:t>
            </a:r>
            <a:r>
              <a:rPr sz="1100">
                <a:latin typeface="Times New Roman"/>
                <a:cs typeface="Times New Roman"/>
              </a:rPr>
              <a:t>l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析式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y=x+b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∵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在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 spc="280">
                <a:latin typeface="宋体"/>
                <a:cs typeface="宋体"/>
              </a:rPr>
              <a:t>线</a:t>
            </a:r>
            <a:r>
              <a:rPr sz="1100">
                <a:latin typeface="Times New Roman"/>
                <a:cs typeface="Times New Roman"/>
              </a:rPr>
              <a:t>l </a:t>
            </a:r>
            <a:r>
              <a:rPr sz="1100">
                <a:latin typeface="宋体"/>
                <a:cs typeface="宋体"/>
              </a:rPr>
              <a:t>上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1+b=4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b=3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 marR="448309">
              <a:lnSpc>
                <a:spcPct val="177300"/>
              </a:lnSpc>
            </a:pPr>
            <a:r>
              <a:rPr sz="1100">
                <a:latin typeface="宋体"/>
                <a:cs typeface="宋体"/>
              </a:rPr>
              <a:t>∴直</a:t>
            </a:r>
            <a:r>
              <a:rPr sz="1100" spc="265">
                <a:latin typeface="宋体"/>
                <a:cs typeface="宋体"/>
              </a:rPr>
              <a:t>线</a:t>
            </a:r>
            <a:r>
              <a:rPr sz="1100">
                <a:latin typeface="Times New Roman"/>
                <a:cs typeface="Times New Roman"/>
              </a:rPr>
              <a:t>l</a:t>
            </a:r>
            <a:r>
              <a:rPr sz="1100" spc="-5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析式</a:t>
            </a:r>
            <a:r>
              <a:rPr sz="1100" spc="-10">
                <a:latin typeface="宋体"/>
                <a:cs typeface="宋体"/>
              </a:rPr>
              <a:t>为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y=x+3</a:t>
            </a:r>
            <a:r>
              <a:rPr sz="1100" spc="-5">
                <a:latin typeface="宋体"/>
                <a:cs typeface="宋体"/>
              </a:rPr>
              <a:t>，  </a:t>
            </a:r>
            <a:r>
              <a:rPr sz="1100" spc="280">
                <a:latin typeface="宋体"/>
                <a:cs typeface="宋体"/>
              </a:rPr>
              <a:t>设</a:t>
            </a:r>
            <a:r>
              <a:rPr sz="1100" spc="-65">
                <a:latin typeface="Times New Roman"/>
                <a:cs typeface="Times New Roman"/>
              </a:rPr>
              <a:t>C</a:t>
            </a:r>
            <a:r>
              <a:rPr sz="1100" spc="-65">
                <a:latin typeface="宋体"/>
                <a:cs typeface="宋体"/>
              </a:rPr>
              <a:t>（</a:t>
            </a:r>
            <a:r>
              <a:rPr sz="1100" spc="-65">
                <a:latin typeface="Times New Roman"/>
                <a:cs typeface="Times New Roman"/>
              </a:rPr>
              <a:t>m</a:t>
            </a:r>
            <a:r>
              <a:rPr sz="1100" spc="-65">
                <a:latin typeface="宋体"/>
                <a:cs typeface="宋体"/>
              </a:rPr>
              <a:t>，</a:t>
            </a:r>
            <a:r>
              <a:rPr sz="1100" spc="-65">
                <a:latin typeface="Times New Roman"/>
                <a:cs typeface="Times New Roman"/>
              </a:rPr>
              <a:t>m+3</a:t>
            </a:r>
            <a:r>
              <a:rPr sz="1100" spc="-65">
                <a:latin typeface="宋体"/>
                <a:cs typeface="宋体"/>
              </a:rPr>
              <a:t>），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4" name="object 14"/>
          <p:cNvPicPr/>
          <p:nvPr/>
        </p:nvPicPr>
        <p:blipFill>
          <a:blip r:embed="rId7"/>
          <a:stretch>
            <a:fillRect/>
          </a:stretch>
        </p:blipFill>
        <p:spPr>
          <a:xfrm>
            <a:off x="1151377" y="7020720"/>
            <a:ext cx="1428395" cy="257468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8"/>
          <a:stretch>
            <a:fillRect/>
          </a:stretch>
        </p:blipFill>
        <p:spPr>
          <a:xfrm>
            <a:off x="2824731" y="7020720"/>
            <a:ext cx="2304691" cy="257468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5240528" y="70561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7" name="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878569" y="7442895"/>
            <a:ext cx="371144" cy="114540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9"/>
          <a:stretch>
            <a:fillRect/>
          </a:stretch>
        </p:blipFill>
        <p:spPr>
          <a:xfrm>
            <a:off x="878586" y="7694638"/>
            <a:ext cx="1381125" cy="314018"/>
          </a:xfrm>
          <a:prstGeom prst="rect">
            <a:avLst/>
          </a:prstGeom>
        </p:spPr>
      </p:pic>
      <p:pic>
        <p:nvPicPr>
          <p:cNvPr id="19" name="object 19"/>
          <p:cNvPicPr/>
          <p:nvPr/>
        </p:nvPicPr>
        <p:blipFill>
          <a:blip r:embed="rId10"/>
          <a:stretch>
            <a:fillRect/>
          </a:stretch>
        </p:blipFill>
        <p:spPr>
          <a:xfrm>
            <a:off x="1739645" y="8445669"/>
            <a:ext cx="285750" cy="190782"/>
          </a:xfrm>
          <a:prstGeom prst="rect">
            <a:avLst/>
          </a:prstGeom>
        </p:spPr>
      </p:pic>
      <p:pic>
        <p:nvPicPr>
          <p:cNvPr id="20" name="object 20"/>
          <p:cNvPicPr/>
          <p:nvPr/>
        </p:nvPicPr>
        <p:blipFill>
          <a:blip r:embed="rId11"/>
          <a:stretch>
            <a:fillRect/>
          </a:stretch>
        </p:blipFill>
        <p:spPr>
          <a:xfrm>
            <a:off x="2222740" y="8445669"/>
            <a:ext cx="475915" cy="190782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706627" y="6710159"/>
            <a:ext cx="3154680" cy="22745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∵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A</a:t>
            </a:r>
            <a:r>
              <a:rPr sz="1100" spc="-4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标为</a:t>
            </a:r>
            <a:r>
              <a:rPr sz="1100" spc="-95">
                <a:latin typeface="宋体"/>
                <a:cs typeface="宋体"/>
              </a:rPr>
              <a:t>（</a:t>
            </a:r>
            <a:r>
              <a:rPr sz="1100" spc="-95">
                <a:latin typeface="Times New Roman"/>
                <a:cs typeface="Times New Roman"/>
              </a:rPr>
              <a:t>0</a:t>
            </a:r>
            <a:r>
              <a:rPr sz="1100" spc="-95">
                <a:latin typeface="宋体"/>
                <a:cs typeface="宋体"/>
              </a:rPr>
              <a:t>，</a:t>
            </a:r>
            <a:r>
              <a:rPr sz="1100" spc="-95">
                <a:latin typeface="Times New Roman"/>
                <a:cs typeface="Times New Roman"/>
              </a:rPr>
              <a:t>5</a:t>
            </a:r>
            <a:r>
              <a:rPr sz="1100" spc="-95">
                <a:latin typeface="宋体"/>
                <a:cs typeface="宋体"/>
              </a:rPr>
              <a:t>），</a:t>
            </a:r>
            <a:r>
              <a:rPr sz="1100" spc="5">
                <a:latin typeface="宋体"/>
                <a:cs typeface="宋体"/>
              </a:rPr>
              <a:t>点</a:t>
            </a:r>
            <a:r>
              <a:rPr sz="1100" spc="-31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标为</a:t>
            </a:r>
            <a:r>
              <a:rPr sz="1100" spc="-95">
                <a:latin typeface="宋体"/>
                <a:cs typeface="宋体"/>
              </a:rPr>
              <a:t>（</a:t>
            </a:r>
            <a:r>
              <a:rPr sz="1100" spc="-95">
                <a:latin typeface="Times New Roman"/>
                <a:cs typeface="Times New Roman"/>
              </a:rPr>
              <a:t>1</a:t>
            </a:r>
            <a:r>
              <a:rPr sz="1100" spc="-95">
                <a:latin typeface="宋体"/>
                <a:cs typeface="宋体"/>
              </a:rPr>
              <a:t>，</a:t>
            </a:r>
            <a:r>
              <a:rPr sz="1100" spc="-95">
                <a:latin typeface="Times New Roman"/>
                <a:cs typeface="Times New Roman"/>
              </a:rPr>
              <a:t>4</a:t>
            </a:r>
            <a:r>
              <a:rPr sz="1100" spc="-95">
                <a:latin typeface="宋体"/>
                <a:cs typeface="宋体"/>
              </a:rPr>
              <a:t>），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1958339"/>
              </a:tabLst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AB=	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tabLst>
                <a:tab pos="581025"/>
              </a:tabLst>
            </a:pPr>
            <a:r>
              <a:rPr sz="1100" spc="5">
                <a:latin typeface="宋体"/>
                <a:cs typeface="宋体"/>
              </a:rPr>
              <a:t>∵	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面</a:t>
            </a:r>
            <a:r>
              <a:rPr sz="1100">
                <a:latin typeface="宋体"/>
                <a:cs typeface="宋体"/>
              </a:rPr>
              <a:t>积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80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5</a:t>
            </a:r>
            <a:r>
              <a:rPr sz="1100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1638300"/>
              </a:tabLst>
            </a:pPr>
            <a:r>
              <a:rPr sz="1100" spc="5">
                <a:latin typeface="宋体"/>
                <a:cs typeface="宋体"/>
              </a:rPr>
              <a:t>∴	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</a:pPr>
            <a:r>
              <a:rPr sz="1100">
                <a:latin typeface="宋体"/>
                <a:cs typeface="宋体"/>
              </a:rPr>
              <a:t>解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 spc="-5">
                <a:latin typeface="宋体"/>
                <a:cs typeface="宋体"/>
              </a:rPr>
              <a:t>：</a:t>
            </a:r>
            <a:r>
              <a:rPr sz="1100" spc="-5">
                <a:latin typeface="Times New Roman"/>
                <a:cs typeface="Times New Roman"/>
              </a:rPr>
              <a:t>m=6 </a:t>
            </a:r>
            <a:r>
              <a:rPr sz="1100" spc="280">
                <a:latin typeface="宋体"/>
                <a:cs typeface="宋体"/>
              </a:rPr>
              <a:t>或</a:t>
            </a:r>
            <a:r>
              <a:rPr sz="1100" spc="-5">
                <a:latin typeface="Times New Roman"/>
                <a:cs typeface="Times New Roman"/>
              </a:rPr>
              <a:t>m=-4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05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  <a:tabLst>
                <a:tab pos="1356360"/>
                <a:tab pos="2038985"/>
              </a:tabLst>
            </a:pPr>
            <a:r>
              <a:rPr sz="1100">
                <a:latin typeface="宋体"/>
                <a:cs typeface="宋体"/>
              </a:rPr>
              <a:t>∴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C</a:t>
            </a:r>
            <a:r>
              <a:rPr sz="1100" spc="-2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坐</a:t>
            </a:r>
            <a:r>
              <a:rPr sz="1100">
                <a:latin typeface="宋体"/>
                <a:cs typeface="宋体"/>
              </a:rPr>
              <a:t>标</a:t>
            </a:r>
            <a:r>
              <a:rPr sz="1100" spc="5">
                <a:latin typeface="宋体"/>
                <a:cs typeface="宋体"/>
              </a:rPr>
              <a:t>为	或	；</a:t>
            </a:r>
            <a:endParaRPr sz="11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1100">
              <a:latin typeface="宋体"/>
              <a:cs typeface="宋体"/>
            </a:endParaRPr>
          </a:p>
          <a:p>
            <a:pPr marL="82550">
              <a:lnSpc>
                <a:spcPct val="100000"/>
              </a:lnSpc>
            </a:pPr>
            <a:r>
              <a:rPr sz="1100" spc="-5">
                <a:latin typeface="宋体"/>
                <a:cs typeface="宋体"/>
              </a:rPr>
              <a:t>（</a:t>
            </a:r>
            <a:r>
              <a:rPr sz="1100" spc="-5">
                <a:latin typeface="Times New Roman"/>
                <a:cs typeface="Times New Roman"/>
              </a:rPr>
              <a:t>3</a:t>
            </a:r>
            <a:r>
              <a:rPr sz="1100" spc="-5">
                <a:latin typeface="宋体"/>
                <a:cs typeface="宋体"/>
              </a:rPr>
              <a:t>）∵</a:t>
            </a:r>
            <a:r>
              <a:rPr sz="1100">
                <a:latin typeface="宋体"/>
                <a:cs typeface="宋体"/>
              </a:rPr>
              <a:t>位</a:t>
            </a:r>
            <a:r>
              <a:rPr sz="1100" spc="-10">
                <a:latin typeface="宋体"/>
                <a:cs typeface="宋体"/>
              </a:rPr>
              <a:t>似</a:t>
            </a:r>
            <a:r>
              <a:rPr sz="1100">
                <a:latin typeface="宋体"/>
                <a:cs typeface="宋体"/>
              </a:rPr>
              <a:t>图形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对应</a:t>
            </a:r>
            <a:r>
              <a:rPr sz="1100" spc="-10">
                <a:latin typeface="宋体"/>
                <a:cs typeface="宋体"/>
              </a:rPr>
              <a:t>点</a:t>
            </a:r>
            <a:r>
              <a:rPr sz="1100">
                <a:latin typeface="宋体"/>
                <a:cs typeface="宋体"/>
              </a:rPr>
              <a:t>与位</a:t>
            </a:r>
            <a:r>
              <a:rPr sz="1100" spc="-10">
                <a:latin typeface="宋体"/>
                <a:cs typeface="宋体"/>
              </a:rPr>
              <a:t>似</a:t>
            </a:r>
            <a:r>
              <a:rPr sz="1100">
                <a:latin typeface="宋体"/>
                <a:cs typeface="宋体"/>
              </a:rPr>
              <a:t>中心</a:t>
            </a:r>
            <a:r>
              <a:rPr sz="1100" spc="-10">
                <a:latin typeface="宋体"/>
                <a:cs typeface="宋体"/>
              </a:rPr>
              <a:t>三</a:t>
            </a:r>
            <a:r>
              <a:rPr sz="1100">
                <a:latin typeface="宋体"/>
                <a:cs typeface="宋体"/>
              </a:rPr>
              <a:t>点共</a:t>
            </a:r>
            <a:r>
              <a:rPr sz="1100" spc="-10">
                <a:latin typeface="宋体"/>
                <a:cs typeface="宋体"/>
              </a:rPr>
              <a:t>线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06627" y="9087599"/>
            <a:ext cx="2689860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∴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B</a:t>
            </a:r>
            <a:r>
              <a:rPr sz="1100" spc="-4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对</a:t>
            </a:r>
            <a:r>
              <a:rPr sz="1100">
                <a:latin typeface="宋体"/>
                <a:cs typeface="宋体"/>
              </a:rPr>
              <a:t>应点</a:t>
            </a:r>
            <a:r>
              <a:rPr sz="1100" spc="-10">
                <a:latin typeface="宋体"/>
                <a:cs typeface="宋体"/>
              </a:rPr>
              <a:t>也</a:t>
            </a:r>
            <a:r>
              <a:rPr sz="1100">
                <a:latin typeface="宋体"/>
                <a:cs typeface="宋体"/>
              </a:rPr>
              <a:t>在直</a:t>
            </a:r>
            <a:r>
              <a:rPr sz="1100" spc="5">
                <a:latin typeface="宋体"/>
                <a:cs typeface="宋体"/>
              </a:rPr>
              <a:t>线</a:t>
            </a:r>
            <a:r>
              <a:rPr sz="1100" spc="-295">
                <a:latin typeface="宋体"/>
                <a:cs typeface="宋体"/>
              </a:rPr>
              <a:t> </a:t>
            </a:r>
            <a:r>
              <a:rPr sz="1100">
                <a:latin typeface="Times New Roman"/>
                <a:cs typeface="Times New Roman"/>
              </a:rPr>
              <a:t>l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上</a:t>
            </a:r>
            <a:r>
              <a:rPr sz="1100" spc="-10">
                <a:latin typeface="宋体"/>
                <a:cs typeface="宋体"/>
              </a:rPr>
              <a:t>，</a:t>
            </a:r>
            <a:r>
              <a:rPr sz="1100">
                <a:latin typeface="宋体"/>
                <a:cs typeface="宋体"/>
              </a:rPr>
              <a:t>设</a:t>
            </a:r>
            <a:r>
              <a:rPr sz="1100" spc="280">
                <a:latin typeface="宋体"/>
                <a:cs typeface="宋体"/>
              </a:rPr>
              <a:t>为</a:t>
            </a:r>
            <a:r>
              <a:rPr sz="1100">
                <a:latin typeface="Times New Roman"/>
                <a:cs typeface="Times New Roman"/>
              </a:rPr>
              <a:t>E</a:t>
            </a:r>
            <a:r>
              <a:rPr sz="1100" spc="-3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点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8255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则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A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对</a:t>
            </a:r>
            <a:r>
              <a:rPr sz="1100">
                <a:latin typeface="宋体"/>
                <a:cs typeface="宋体"/>
              </a:rPr>
              <a:t>应点</a:t>
            </a:r>
            <a:r>
              <a:rPr sz="1100" spc="5">
                <a:latin typeface="宋体"/>
                <a:cs typeface="宋体"/>
              </a:rPr>
              <a:t>为</a:t>
            </a:r>
            <a:r>
              <a:rPr sz="1100" spc="-275">
                <a:latin typeface="宋体"/>
                <a:cs typeface="宋体"/>
              </a:rPr>
              <a:t> </a:t>
            </a:r>
            <a:r>
              <a:rPr sz="1100" spc="-5">
                <a:latin typeface="Times New Roman"/>
                <a:cs typeface="Times New Roman"/>
              </a:rPr>
              <a:t>D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76719" y="1013460"/>
            <a:ext cx="8642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由</a:t>
            </a:r>
            <a:r>
              <a:rPr sz="1100" spc="-10">
                <a:latin typeface="宋体"/>
                <a:cs typeface="宋体"/>
              </a:rPr>
              <a:t>题</a:t>
            </a:r>
            <a:r>
              <a:rPr sz="1100">
                <a:latin typeface="宋体"/>
                <a:cs typeface="宋体"/>
              </a:rPr>
              <a:t>意可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46682" y="816466"/>
            <a:ext cx="581025" cy="571168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262619" y="101346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76719" y="1706880"/>
            <a:ext cx="445134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解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1227598" y="1600962"/>
            <a:ext cx="390857" cy="40005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643888" y="17068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或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8" name="object 8"/>
          <p:cNvPicPr/>
          <p:nvPr/>
        </p:nvPicPr>
        <p:blipFill>
          <a:blip r:embed="rId4"/>
          <a:stretch>
            <a:fillRect/>
          </a:stretch>
        </p:blipFill>
        <p:spPr>
          <a:xfrm>
            <a:off x="1815859" y="1600962"/>
            <a:ext cx="457532" cy="40005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2306827" y="170688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06627" y="2153399"/>
            <a:ext cx="891540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∴</a:t>
            </a:r>
            <a:r>
              <a:rPr sz="1100">
                <a:latin typeface="Times New Roman"/>
                <a:cs typeface="Times New Roman"/>
              </a:rPr>
              <a:t>E</a:t>
            </a:r>
            <a:r>
              <a:rPr sz="1100" spc="-60">
                <a:latin typeface="Times New Roman"/>
                <a:cs typeface="Times New Roman"/>
              </a:rPr>
              <a:t> </a:t>
            </a:r>
            <a:r>
              <a:rPr sz="1100" spc="-5">
                <a:latin typeface="Times New Roman"/>
                <a:cs typeface="Times New Roman"/>
              </a:rPr>
              <a:t>(-4</a:t>
            </a:r>
            <a:r>
              <a:rPr sz="1100" spc="-5">
                <a:latin typeface="宋体"/>
                <a:cs typeface="宋体"/>
              </a:rPr>
              <a:t>，</a:t>
            </a:r>
            <a:r>
              <a:rPr sz="1100" spc="-5">
                <a:latin typeface="Times New Roman"/>
                <a:cs typeface="Times New Roman"/>
              </a:rPr>
              <a:t>-1)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82550">
              <a:lnSpc>
                <a:spcPct val="100000"/>
              </a:lnSpc>
              <a:spcBef>
                <a:spcPts val="1019"/>
              </a:spcBef>
            </a:pPr>
            <a:r>
              <a:rPr sz="1100">
                <a:latin typeface="宋体"/>
                <a:cs typeface="宋体"/>
              </a:rPr>
              <a:t>如</a:t>
            </a:r>
            <a:r>
              <a:rPr sz="1100" spc="-10">
                <a:latin typeface="宋体"/>
                <a:cs typeface="宋体"/>
              </a:rPr>
              <a:t>图</a:t>
            </a:r>
            <a:r>
              <a:rPr sz="1100">
                <a:latin typeface="宋体"/>
                <a:cs typeface="宋体"/>
              </a:rPr>
              <a:t>所示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1" name="object 11"/>
          <p:cNvPicPr/>
          <p:nvPr/>
        </p:nvPicPr>
        <p:blipFill>
          <a:blip r:embed="rId5"/>
          <a:stretch>
            <a:fillRect/>
          </a:stretch>
        </p:blipFill>
        <p:spPr>
          <a:xfrm>
            <a:off x="720851" y="2801112"/>
            <a:ext cx="2184138" cy="2215896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6"/>
          <a:stretch>
            <a:fillRect/>
          </a:stretch>
        </p:blipFill>
        <p:spPr>
          <a:xfrm>
            <a:off x="1285951" y="5202659"/>
            <a:ext cx="76403" cy="19119"/>
          </a:xfrm>
          <a:prstGeom prst="rect">
            <a:avLst/>
          </a:prstGeom>
        </p:spPr>
      </p:pic>
      <p:sp>
        <p:nvSpPr>
          <p:cNvPr id="13" name="object 13"/>
          <p:cNvSpPr txBox="1"/>
          <p:nvPr/>
        </p:nvSpPr>
        <p:spPr>
          <a:xfrm>
            <a:off x="706627" y="5125199"/>
            <a:ext cx="2689860" cy="2571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693420"/>
              </a:tabLst>
            </a:pPr>
            <a:r>
              <a:rPr sz="1100" spc="-25">
                <a:latin typeface="宋体"/>
                <a:cs typeface="宋体"/>
              </a:rPr>
              <a:t>∵△</a:t>
            </a:r>
            <a:r>
              <a:rPr sz="1100" spc="-25">
                <a:latin typeface="Times New Roman"/>
                <a:cs typeface="Times New Roman"/>
              </a:rPr>
              <a:t>PAB	</a:t>
            </a:r>
            <a:r>
              <a:rPr sz="1100" spc="-5">
                <a:latin typeface="宋体"/>
                <a:cs typeface="宋体"/>
              </a:rPr>
              <a:t>△</a:t>
            </a:r>
            <a:r>
              <a:rPr sz="1100" spc="-5">
                <a:latin typeface="Times New Roman"/>
                <a:cs typeface="Times New Roman"/>
              </a:rPr>
              <a:t>PDE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15">
                <a:latin typeface="宋体"/>
                <a:cs typeface="宋体"/>
              </a:rPr>
              <a:t>∴∠</a:t>
            </a:r>
            <a:r>
              <a:rPr sz="1100" spc="-15">
                <a:latin typeface="Times New Roman"/>
                <a:cs typeface="Times New Roman"/>
              </a:rPr>
              <a:t>PAB=</a:t>
            </a:r>
            <a:r>
              <a:rPr sz="1100" spc="-15">
                <a:latin typeface="宋体"/>
                <a:cs typeface="宋体"/>
              </a:rPr>
              <a:t>∠</a:t>
            </a:r>
            <a:r>
              <a:rPr sz="1100" spc="-15">
                <a:latin typeface="Times New Roman"/>
                <a:cs typeface="Times New Roman"/>
              </a:rPr>
              <a:t>PDE</a:t>
            </a:r>
            <a:r>
              <a:rPr sz="1100" spc="-1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 spc="-5">
                <a:latin typeface="宋体"/>
                <a:cs typeface="宋体"/>
              </a:rPr>
              <a:t>∴</a:t>
            </a:r>
            <a:r>
              <a:rPr sz="1100" spc="-5">
                <a:latin typeface="Times New Roman"/>
                <a:cs typeface="Times New Roman"/>
              </a:rPr>
              <a:t>AB//DE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82550" marR="53340" indent="-70485">
              <a:lnSpc>
                <a:spcPts val="2400"/>
              </a:lnSpc>
              <a:spcBef>
                <a:spcPts val="200"/>
              </a:spcBef>
            </a:pPr>
            <a:r>
              <a:rPr sz="1100">
                <a:latin typeface="宋体"/>
                <a:cs typeface="宋体"/>
              </a:rPr>
              <a:t>∴直</a:t>
            </a:r>
            <a:r>
              <a:rPr sz="1100" spc="265">
                <a:latin typeface="宋体"/>
                <a:cs typeface="宋体"/>
              </a:rPr>
              <a:t>线</a:t>
            </a:r>
            <a:r>
              <a:rPr sz="1100" spc="-5">
                <a:latin typeface="Times New Roman"/>
                <a:cs typeface="Times New Roman"/>
              </a:rPr>
              <a:t>AB</a:t>
            </a:r>
            <a:r>
              <a:rPr sz="1100" spc="-4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与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 spc="280">
                <a:latin typeface="宋体"/>
                <a:cs typeface="宋体"/>
              </a:rPr>
              <a:t>线</a:t>
            </a:r>
            <a:r>
              <a:rPr sz="1100" spc="-5">
                <a:latin typeface="Times New Roman"/>
                <a:cs typeface="Times New Roman"/>
              </a:rPr>
              <a:t>DE</a:t>
            </a:r>
            <a:r>
              <a:rPr sz="1100" spc="-4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一</a:t>
            </a:r>
            <a:r>
              <a:rPr sz="1100">
                <a:latin typeface="宋体"/>
                <a:cs typeface="宋体"/>
              </a:rPr>
              <a:t>次项</a:t>
            </a:r>
            <a:r>
              <a:rPr sz="1100" spc="-10">
                <a:latin typeface="宋体"/>
                <a:cs typeface="宋体"/>
              </a:rPr>
              <a:t>系</a:t>
            </a:r>
            <a:r>
              <a:rPr sz="1100">
                <a:latin typeface="宋体"/>
                <a:cs typeface="宋体"/>
              </a:rPr>
              <a:t>数相</a:t>
            </a:r>
            <a:r>
              <a:rPr sz="1100" spc="-10">
                <a:latin typeface="宋体"/>
                <a:cs typeface="宋体"/>
              </a:rPr>
              <a:t>等</a:t>
            </a:r>
            <a:r>
              <a:rPr sz="1100" spc="5">
                <a:latin typeface="宋体"/>
                <a:cs typeface="宋体"/>
              </a:rPr>
              <a:t>，  </a:t>
            </a:r>
            <a:r>
              <a:rPr sz="1650" baseline="2525">
                <a:latin typeface="宋体"/>
                <a:cs typeface="宋体"/>
              </a:rPr>
              <a:t>设</a:t>
            </a:r>
            <a:r>
              <a:rPr sz="1650" spc="-15" baseline="2525">
                <a:latin typeface="宋体"/>
                <a:cs typeface="宋体"/>
              </a:rPr>
              <a:t>直</a:t>
            </a:r>
            <a:r>
              <a:rPr sz="1650" spc="7" baseline="2525">
                <a:latin typeface="宋体"/>
                <a:cs typeface="宋体"/>
              </a:rPr>
              <a:t>线</a:t>
            </a:r>
            <a:r>
              <a:rPr sz="1650" spc="-419" baseline="2525">
                <a:latin typeface="宋体"/>
                <a:cs typeface="宋体"/>
              </a:rPr>
              <a:t> </a:t>
            </a:r>
            <a:r>
              <a:rPr sz="1650" spc="-7" baseline="2525">
                <a:latin typeface="Times New Roman"/>
                <a:cs typeface="Times New Roman"/>
              </a:rPr>
              <a:t>DE</a:t>
            </a:r>
            <a:r>
              <a:rPr sz="1650" spc="-15" baseline="2525">
                <a:latin typeface="Times New Roman"/>
                <a:cs typeface="Times New Roman"/>
              </a:rPr>
              <a:t> </a:t>
            </a:r>
            <a:r>
              <a:rPr sz="1650" baseline="2525">
                <a:latin typeface="宋体"/>
                <a:cs typeface="宋体"/>
              </a:rPr>
              <a:t>的</a:t>
            </a:r>
            <a:r>
              <a:rPr sz="1650" spc="-15" baseline="2525">
                <a:latin typeface="宋体"/>
                <a:cs typeface="宋体"/>
              </a:rPr>
              <a:t>解</a:t>
            </a:r>
            <a:r>
              <a:rPr sz="1650" baseline="2525">
                <a:latin typeface="宋体"/>
                <a:cs typeface="宋体"/>
              </a:rPr>
              <a:t>析式</a:t>
            </a:r>
            <a:r>
              <a:rPr sz="1650" spc="397" baseline="2525">
                <a:latin typeface="宋体"/>
                <a:cs typeface="宋体"/>
              </a:rPr>
              <a:t>为</a:t>
            </a:r>
            <a:r>
              <a:rPr sz="1650" baseline="2525">
                <a:latin typeface="Times New Roman"/>
                <a:cs typeface="Times New Roman"/>
              </a:rPr>
              <a:t>y=-x+b</a:t>
            </a:r>
            <a:r>
              <a:rPr sz="650">
                <a:latin typeface="Times New Roman"/>
                <a:cs typeface="Times New Roman"/>
              </a:rPr>
              <a:t>2</a:t>
            </a:r>
            <a:r>
              <a:rPr sz="1650" baseline="2525">
                <a:latin typeface="宋体"/>
                <a:cs typeface="宋体"/>
              </a:rPr>
              <a:t>，</a:t>
            </a:r>
            <a:endParaRPr sz="1650" baseline="2525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760"/>
              </a:spcBef>
            </a:pPr>
            <a:r>
              <a:rPr sz="1650" spc="-7" baseline="2525">
                <a:latin typeface="宋体"/>
                <a:cs typeface="宋体"/>
              </a:rPr>
              <a:t>∴</a:t>
            </a:r>
            <a:r>
              <a:rPr sz="1650" spc="-7" baseline="2525">
                <a:latin typeface="Times New Roman"/>
                <a:cs typeface="Times New Roman"/>
              </a:rPr>
              <a:t>-1=- (-4) </a:t>
            </a:r>
            <a:r>
              <a:rPr sz="1650" baseline="2525">
                <a:latin typeface="Times New Roman"/>
                <a:cs typeface="Times New Roman"/>
              </a:rPr>
              <a:t>+b</a:t>
            </a:r>
            <a:r>
              <a:rPr sz="650">
                <a:latin typeface="Times New Roman"/>
                <a:cs typeface="Times New Roman"/>
              </a:rPr>
              <a:t>2</a:t>
            </a:r>
            <a:r>
              <a:rPr sz="1650" baseline="2525">
                <a:latin typeface="宋体"/>
                <a:cs typeface="宋体"/>
              </a:rPr>
              <a:t>，</a:t>
            </a:r>
            <a:endParaRPr sz="1650" baseline="2525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19"/>
              </a:spcBef>
            </a:pPr>
            <a:r>
              <a:rPr sz="1650" baseline="2525">
                <a:latin typeface="宋体"/>
                <a:cs typeface="宋体"/>
              </a:rPr>
              <a:t>∴</a:t>
            </a:r>
            <a:r>
              <a:rPr sz="1650" baseline="2525">
                <a:latin typeface="Times New Roman"/>
                <a:cs typeface="Times New Roman"/>
              </a:rPr>
              <a:t>b</a:t>
            </a:r>
            <a:r>
              <a:rPr sz="650">
                <a:latin typeface="Times New Roman"/>
                <a:cs typeface="Times New Roman"/>
              </a:rPr>
              <a:t>2</a:t>
            </a:r>
            <a:r>
              <a:rPr sz="1650" baseline="2525">
                <a:latin typeface="Times New Roman"/>
                <a:cs typeface="Times New Roman"/>
              </a:rPr>
              <a:t>=-5</a:t>
            </a:r>
            <a:r>
              <a:rPr sz="1650" baseline="2525">
                <a:latin typeface="宋体"/>
                <a:cs typeface="宋体"/>
              </a:rPr>
              <a:t>，</a:t>
            </a:r>
            <a:endParaRPr sz="1650" baseline="2525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960"/>
              </a:spcBef>
            </a:pPr>
            <a:r>
              <a:rPr sz="1100">
                <a:latin typeface="宋体"/>
                <a:cs typeface="宋体"/>
              </a:rPr>
              <a:t>∴直</a:t>
            </a:r>
            <a:r>
              <a:rPr sz="1100" spc="265">
                <a:latin typeface="宋体"/>
                <a:cs typeface="宋体"/>
              </a:rPr>
              <a:t>线</a:t>
            </a:r>
            <a:r>
              <a:rPr sz="1100" spc="-5">
                <a:latin typeface="Times New Roman"/>
                <a:cs typeface="Times New Roman"/>
              </a:rPr>
              <a:t>DE</a:t>
            </a:r>
            <a:r>
              <a:rPr sz="1100" spc="-10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析式</a:t>
            </a:r>
            <a:r>
              <a:rPr sz="1100" spc="280">
                <a:latin typeface="宋体"/>
                <a:cs typeface="宋体"/>
              </a:rPr>
              <a:t>为</a:t>
            </a:r>
            <a:r>
              <a:rPr sz="1100" spc="-5">
                <a:latin typeface="Times New Roman"/>
                <a:cs typeface="Times New Roman"/>
              </a:rPr>
              <a:t>y=-x-5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∵</a:t>
            </a:r>
            <a:r>
              <a:rPr sz="1100" spc="280">
                <a:latin typeface="宋体"/>
                <a:cs typeface="宋体"/>
              </a:rPr>
              <a:t>点</a:t>
            </a:r>
            <a:r>
              <a:rPr sz="1100">
                <a:latin typeface="Times New Roman"/>
                <a:cs typeface="Times New Roman"/>
              </a:rPr>
              <a:t>D</a:t>
            </a:r>
            <a:r>
              <a:rPr sz="1100" spc="-5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在</a:t>
            </a:r>
            <a:r>
              <a:rPr sz="1100" spc="-10">
                <a:latin typeface="宋体"/>
                <a:cs typeface="宋体"/>
              </a:rPr>
              <a:t>直</a:t>
            </a:r>
            <a:r>
              <a:rPr sz="1100" spc="280">
                <a:latin typeface="宋体"/>
                <a:cs typeface="宋体"/>
              </a:rPr>
              <a:t>线</a:t>
            </a:r>
            <a:r>
              <a:rPr sz="1100" spc="-5">
                <a:latin typeface="Times New Roman"/>
                <a:cs typeface="Times New Roman"/>
              </a:rPr>
              <a:t>DE</a:t>
            </a:r>
            <a:r>
              <a:rPr sz="1100" spc="-2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与</a:t>
            </a:r>
            <a:r>
              <a:rPr sz="1100" spc="-10">
                <a:latin typeface="宋体"/>
                <a:cs typeface="宋体"/>
              </a:rPr>
              <a:t>双</a:t>
            </a:r>
            <a:r>
              <a:rPr sz="1100">
                <a:latin typeface="宋体"/>
                <a:cs typeface="宋体"/>
              </a:rPr>
              <a:t>曲线</a:t>
            </a:r>
            <a:r>
              <a:rPr sz="1100" spc="-10">
                <a:latin typeface="宋体"/>
                <a:cs typeface="宋体"/>
              </a:rPr>
              <a:t>的</a:t>
            </a:r>
            <a:r>
              <a:rPr sz="1100">
                <a:latin typeface="宋体"/>
                <a:cs typeface="宋体"/>
              </a:rPr>
              <a:t>另一</a:t>
            </a:r>
            <a:r>
              <a:rPr sz="1100" spc="-10">
                <a:latin typeface="宋体"/>
                <a:cs typeface="宋体"/>
              </a:rPr>
              <a:t>个</a:t>
            </a:r>
            <a:r>
              <a:rPr sz="1100">
                <a:latin typeface="宋体"/>
                <a:cs typeface="宋体"/>
              </a:rPr>
              <a:t>交点</a:t>
            </a: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06627" y="8046720"/>
            <a:ext cx="10039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∴由</a:t>
            </a:r>
            <a:r>
              <a:rPr sz="1100" spc="-10">
                <a:latin typeface="宋体"/>
                <a:cs typeface="宋体"/>
              </a:rPr>
              <a:t>题</a:t>
            </a:r>
            <a:r>
              <a:rPr sz="1100">
                <a:latin typeface="宋体"/>
                <a:cs typeface="宋体"/>
              </a:rPr>
              <a:t>意可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5" name="object 15"/>
          <p:cNvPicPr/>
          <p:nvPr/>
        </p:nvPicPr>
        <p:blipFill>
          <a:blip r:embed="rId7"/>
          <a:stretch>
            <a:fillRect/>
          </a:stretch>
        </p:blipFill>
        <p:spPr>
          <a:xfrm>
            <a:off x="1716776" y="7849727"/>
            <a:ext cx="656883" cy="571168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2418079" y="804672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776719" y="8740140"/>
            <a:ext cx="445134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>
                <a:latin typeface="宋体"/>
                <a:cs typeface="宋体"/>
              </a:rPr>
              <a:t>解</a:t>
            </a:r>
            <a:r>
              <a:rPr sz="1100" spc="-10">
                <a:latin typeface="宋体"/>
                <a:cs typeface="宋体"/>
              </a:rPr>
              <a:t>得</a:t>
            </a:r>
            <a:r>
              <a:rPr sz="1100" spc="5">
                <a:latin typeface="宋体"/>
                <a:cs typeface="宋体"/>
              </a:rPr>
              <a:t>：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18" name="object 18"/>
          <p:cNvPicPr/>
          <p:nvPr/>
        </p:nvPicPr>
        <p:blipFill>
          <a:blip r:embed="rId8"/>
          <a:stretch>
            <a:fillRect/>
          </a:stretch>
        </p:blipFill>
        <p:spPr>
          <a:xfrm>
            <a:off x="1227595" y="8634222"/>
            <a:ext cx="467064" cy="400050"/>
          </a:xfrm>
          <a:prstGeom prst="rect">
            <a:avLst/>
          </a:prstGeom>
        </p:spPr>
      </p:pic>
      <p:sp>
        <p:nvSpPr>
          <p:cNvPr id="19" name="object 19"/>
          <p:cNvSpPr txBox="1"/>
          <p:nvPr/>
        </p:nvSpPr>
        <p:spPr>
          <a:xfrm>
            <a:off x="1720088" y="87401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或</a:t>
            </a:r>
            <a:endParaRPr sz="1100">
              <a:latin typeface="宋体"/>
              <a:cs typeface="宋体"/>
            </a:endParaRPr>
          </a:p>
        </p:txBody>
      </p:sp>
      <p:pic>
        <p:nvPicPr>
          <p:cNvPr id="20" name="object 20"/>
          <p:cNvPicPr/>
          <p:nvPr/>
        </p:nvPicPr>
        <p:blipFill>
          <a:blip r:embed="rId4"/>
          <a:stretch>
            <a:fillRect/>
          </a:stretch>
        </p:blipFill>
        <p:spPr>
          <a:xfrm>
            <a:off x="1892059" y="8634222"/>
            <a:ext cx="457532" cy="400050"/>
          </a:xfrm>
          <a:prstGeom prst="rect">
            <a:avLst/>
          </a:prstGeom>
        </p:spPr>
      </p:pic>
      <p:sp>
        <p:nvSpPr>
          <p:cNvPr id="21" name="object 21"/>
          <p:cNvSpPr txBox="1"/>
          <p:nvPr/>
        </p:nvSpPr>
        <p:spPr>
          <a:xfrm>
            <a:off x="2383027" y="8740140"/>
            <a:ext cx="165735" cy="1943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706627" y="9186659"/>
            <a:ext cx="2026920" cy="4914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100" spc="-60">
                <a:latin typeface="宋体"/>
                <a:cs typeface="宋体"/>
              </a:rPr>
              <a:t>∴</a:t>
            </a:r>
            <a:r>
              <a:rPr sz="1100" spc="-60">
                <a:latin typeface="Times New Roman"/>
                <a:cs typeface="Times New Roman"/>
              </a:rPr>
              <a:t>D</a:t>
            </a:r>
            <a:r>
              <a:rPr sz="1100" spc="-60">
                <a:latin typeface="宋体"/>
                <a:cs typeface="宋体"/>
              </a:rPr>
              <a:t>（</a:t>
            </a:r>
            <a:r>
              <a:rPr sz="1100" spc="-60">
                <a:latin typeface="Times New Roman"/>
                <a:cs typeface="Times New Roman"/>
              </a:rPr>
              <a:t>-1</a:t>
            </a:r>
            <a:r>
              <a:rPr sz="1100" spc="-60">
                <a:latin typeface="宋体"/>
                <a:cs typeface="宋体"/>
              </a:rPr>
              <a:t>，</a:t>
            </a:r>
            <a:r>
              <a:rPr sz="1100" spc="-60">
                <a:latin typeface="Times New Roman"/>
                <a:cs typeface="Times New Roman"/>
              </a:rPr>
              <a:t>-4</a:t>
            </a:r>
            <a:r>
              <a:rPr sz="1100" spc="-60">
                <a:latin typeface="宋体"/>
                <a:cs typeface="宋体"/>
              </a:rPr>
              <a:t>），</a:t>
            </a:r>
            <a:endParaRPr sz="11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1020"/>
              </a:spcBef>
            </a:pPr>
            <a:r>
              <a:rPr sz="1100">
                <a:latin typeface="宋体"/>
                <a:cs typeface="宋体"/>
              </a:rPr>
              <a:t>∴直</a:t>
            </a:r>
            <a:r>
              <a:rPr sz="1100" spc="265">
                <a:latin typeface="宋体"/>
                <a:cs typeface="宋体"/>
              </a:rPr>
              <a:t>线</a:t>
            </a:r>
            <a:r>
              <a:rPr sz="1100" spc="-5">
                <a:latin typeface="Times New Roman"/>
                <a:cs typeface="Times New Roman"/>
              </a:rPr>
              <a:t>AD</a:t>
            </a:r>
            <a:r>
              <a:rPr sz="1100" spc="-55">
                <a:latin typeface="Times New Roman"/>
                <a:cs typeface="Times New Roman"/>
              </a:rPr>
              <a:t> </a:t>
            </a:r>
            <a:r>
              <a:rPr sz="1100">
                <a:latin typeface="宋体"/>
                <a:cs typeface="宋体"/>
              </a:rPr>
              <a:t>的</a:t>
            </a:r>
            <a:r>
              <a:rPr sz="1100" spc="-10">
                <a:latin typeface="宋体"/>
                <a:cs typeface="宋体"/>
              </a:rPr>
              <a:t>解</a:t>
            </a:r>
            <a:r>
              <a:rPr sz="1100">
                <a:latin typeface="宋体"/>
                <a:cs typeface="宋体"/>
              </a:rPr>
              <a:t>析式</a:t>
            </a:r>
            <a:r>
              <a:rPr sz="1100" spc="280">
                <a:latin typeface="宋体"/>
                <a:cs typeface="宋体"/>
              </a:rPr>
              <a:t>为</a:t>
            </a:r>
            <a:r>
              <a:rPr sz="1100" spc="-5">
                <a:latin typeface="Times New Roman"/>
                <a:cs typeface="Times New Roman"/>
              </a:rPr>
              <a:t>y=9x+5</a:t>
            </a:r>
            <a:r>
              <a:rPr sz="1100" spc="-5">
                <a:latin typeface="宋体"/>
                <a:cs typeface="宋体"/>
              </a:rPr>
              <a:t>，</a:t>
            </a:r>
            <a:endParaRPr sz="1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6286500" cy="94234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https://d.book118.com/487140023145006044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黑体</vt:lpstr>
      <vt:lpstr>宋体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2024-09-19T08:28:42.491</cp:lastPrinted>
  <dcterms:created xsi:type="dcterms:W3CDTF">2024-09-19T00:28:42Z</dcterms:created>
  <dcterms:modified xsi:type="dcterms:W3CDTF">2024-09-19T00:28:44Z</dcterms:modified>
</cp:coreProperties>
</file>