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A1FDF-D012-4C98-A78D-C1BD96D02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3FD49-D87E-4E94-9922-18C0CF726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B6022-D01B-46F0-8D79-2DCB6B8BF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EB696-15A9-4B11-A1FF-062CCE73E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512B2A-6265-48EA-910D-19AE7EDF0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89B9C8-3186-454D-8648-9D7B6F83B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B8BAC3-0EBB-42B5-AA07-381CCAFBB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F8BAC-9CEC-447C-AA4E-4684B0EE4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59F75-954A-4662-BD4C-EA58D5D65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A8D35-EFAA-455B-9B93-5625A4A72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B9703-FA99-4F34-AD4D-9748C96A9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4216402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《儿童安全教育-火灾》PPT课件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火灾的预防与应对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火灾中的自救与互救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儿童安全教育的重要性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火灾安全教育的实践与案例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火灾的基本知识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火灾的形成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火灾的原因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火灾通常由可燃物与氧气在一定条件下相互作用产生热量引发，当热量达到一定程度时，可燃物会燃烧起来。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火灾的原因多种多样，包括人为疏忽、设备故障、自然灾害等，了解火灾原因有助于预防火灾的发生。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火灾的形成与原因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火灾会威胁人们的生命安全，造成人员伤亡。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火灾会烧毁房屋、家具、电器等财产，造成巨大的经济损失。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火灾会破坏自然环境，导致森林、草地等生态系统的破坏。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火灾的危害与后果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指固体物质火灾，如木材、纸张、布料等，这类火灾需要使用水、泡沫灭火器等扑灭。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A类火灾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指液体或可燃气体火灾，如石油、天然气等，这类火灾需要使用干粉、二氧化碳灭火器等扑灭。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B类火灾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指电气火灾，如电线、电器等，这类火灾需要首先切断电源，然后使用干粉灭火器等扑灭。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C类火灾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指金属火灾，如镁、钠等，这类火灾需要使用特殊的金属灭火器或沙子扑灭。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D类火灾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23541" r="23541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火灾的预防与应对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家庭火灾的预防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家庭火灾的预防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不乱丢烟蒂，正确处理易燃易爆物品。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厨房用火不离人，使用煤气、天然气时注意通风。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定期检查电线、电器，确保无破损、老化现象。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严禁携带易燃易爆物品进入校园，严禁乱丢烟蒂。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加强消防安全教育，提高学生消防安全意识。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学校火灾的预防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定期检查学校内的消防设施，确保其完好有效。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制定学校火灾应急预案，定期组织学生进行火灾逃生演练。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学校火灾的预防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公共场所火灾的预防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524844" y="1229116"/>
            <a:ext cx="5184172" cy="1981390"/>
            <a:chOff x="3524844" y="1229116"/>
            <a:chExt cx="5184172" cy="1981390"/>
          </a:xfrm>
        </p:grpSpPr>
        <p:sp>
          <p:nvSpPr>
            <p:cNvPr id="44" name="AutoShape 44"/>
            <p:cNvSpPr/>
            <p:nvPr/>
          </p:nvSpPr>
          <p:spPr>
            <a:xfrm>
              <a:off x="3524844" y="1237593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734007" y="1229116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3769335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不乱丢烟蒂，遵守公共场所禁烟规定。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6979546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遇到火灾时保持冷静，听从现场工作人员的指挥，迅速疏散。</a:t>
              </a:r>
            </a:p>
          </p:txBody>
        </p:sp>
        <p:sp>
          <p:nvSpPr>
            <p:cNvPr id="48" name="Freeform 48"/>
            <p:cNvSpPr/>
            <p:nvPr/>
          </p:nvSpPr>
          <p:spPr>
            <a:xfrm>
              <a:off x="4317284" y="1303481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510249" y="1303481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894865" y="4099322"/>
            <a:ext cx="8342567" cy="1994058"/>
            <a:chOff x="1894865" y="4099322"/>
            <a:chExt cx="8342567" cy="1994058"/>
          </a:xfrm>
        </p:grpSpPr>
        <p:sp>
          <p:nvSpPr>
            <p:cNvPr id="51" name="AutoShape 51"/>
            <p:cNvSpPr/>
            <p:nvPr/>
          </p:nvSpPr>
          <p:spPr>
            <a:xfrm>
              <a:off x="1894865" y="4101417"/>
              <a:ext cx="1975009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080787" y="4099322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8262423" y="4120467"/>
              <a:ext cx="1975009" cy="1972913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chemeClr val="accent6">
                  <a:alpha val="100000"/>
                </a:schemeClr>
              </a:solidFill>
              <a:prstDash val="solid"/>
            </a:ln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8550364" y="5075158"/>
              <a:ext cx="1346359" cy="708660"/>
            </a:xfrm>
            <a:prstGeom prst="rect">
              <a:avLst/>
            </a:prstGeom>
            <a:solidFill>
              <a:srgbClr val="FFFFFF">
                <a:alpha val="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2155278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公共场所火灾的预防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5326327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注意观察场所内的消防设施，了解其使用方法。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8507962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熟悉公共场所的逃生路线，了解紧急出口的位置。</a:t>
              </a:r>
            </a:p>
          </p:txBody>
        </p:sp>
        <p:sp>
          <p:nvSpPr>
            <p:cNvPr id="58" name="Freeform 58"/>
            <p:cNvSpPr/>
            <p:nvPr/>
          </p:nvSpPr>
          <p:spPr>
            <a:xfrm>
              <a:off x="2688988" y="4208478"/>
              <a:ext cx="386763" cy="386763"/>
            </a:xfrm>
            <a:custGeom>
              <a:rect l="l" t="t" r="r" b="b"/>
              <a:pathLst>
                <a:path w="304800" h="304800">
                  <a:moveTo>
                    <a:pt x="60960" y="167640"/>
                  </a:moveTo>
                  <a:lnTo>
                    <a:pt x="30480" y="167640"/>
                  </a:lnTo>
                  <a:cubicBezTo>
                    <a:pt x="13649" y="167640"/>
                    <a:pt x="0" y="153991"/>
                    <a:pt x="0" y="137160"/>
                  </a:cubicBezTo>
                  <a:lnTo>
                    <a:pt x="0" y="137160"/>
                  </a:lnTo>
                  <a:lnTo>
                    <a:pt x="0" y="76200"/>
                  </a:lnTo>
                  <a:cubicBezTo>
                    <a:pt x="0" y="59436"/>
                    <a:pt x="13716" y="45720"/>
                    <a:pt x="30480" y="45720"/>
                  </a:cubicBezTo>
                  <a:lnTo>
                    <a:pt x="60960" y="45720"/>
                  </a:lnTo>
                  <a:lnTo>
                    <a:pt x="60960" y="15240"/>
                  </a:lnTo>
                  <a:lnTo>
                    <a:pt x="274320" y="15240"/>
                  </a:lnTo>
                  <a:lnTo>
                    <a:pt x="274320" y="167640"/>
                  </a:lnTo>
                  <a:cubicBezTo>
                    <a:pt x="274320" y="201311"/>
                    <a:pt x="247031" y="228600"/>
                    <a:pt x="213360" y="228600"/>
                  </a:cubicBezTo>
                  <a:lnTo>
                    <a:pt x="213360" y="228600"/>
                  </a:lnTo>
                  <a:lnTo>
                    <a:pt x="121920" y="228600"/>
                  </a:lnTo>
                  <a:cubicBezTo>
                    <a:pt x="88249" y="228600"/>
                    <a:pt x="60960" y="201311"/>
                    <a:pt x="60960" y="167640"/>
                  </a:cubicBezTo>
                  <a:lnTo>
                    <a:pt x="60960" y="167640"/>
                  </a:lnTo>
                  <a:close/>
                  <a:moveTo>
                    <a:pt x="60960" y="137160"/>
                  </a:moveTo>
                  <a:lnTo>
                    <a:pt x="60960" y="76200"/>
                  </a:lnTo>
                  <a:lnTo>
                    <a:pt x="30480" y="76200"/>
                  </a:lnTo>
                  <a:lnTo>
                    <a:pt x="30480" y="137160"/>
                  </a:lnTo>
                  <a:lnTo>
                    <a:pt x="60960" y="137160"/>
                  </a:lnTo>
                  <a:close/>
                  <a:moveTo>
                    <a:pt x="30480" y="259080"/>
                  </a:moveTo>
                  <a:lnTo>
                    <a:pt x="30480" y="243840"/>
                  </a:lnTo>
                  <a:lnTo>
                    <a:pt x="304800" y="243840"/>
                  </a:lnTo>
                  <a:lnTo>
                    <a:pt x="304800" y="259080"/>
                  </a:lnTo>
                  <a:lnTo>
                    <a:pt x="243840" y="289560"/>
                  </a:lnTo>
                  <a:lnTo>
                    <a:pt x="91440" y="289560"/>
                  </a:lnTo>
                  <a:lnTo>
                    <a:pt x="30480" y="2590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895832" y="4231042"/>
              <a:ext cx="344918" cy="344918"/>
            </a:xfrm>
            <a:custGeom>
              <a:rect l="l" t="t" r="r" b="b"/>
              <a:pathLst>
                <a:path w="304800" h="304800">
                  <a:moveTo>
                    <a:pt x="20031" y="114795"/>
                  </a:moveTo>
                  <a:lnTo>
                    <a:pt x="147647" y="273187"/>
                  </a:lnTo>
                  <a:lnTo>
                    <a:pt x="96469" y="114795"/>
                  </a:lnTo>
                  <a:lnTo>
                    <a:pt x="20031" y="114795"/>
                  </a:lnTo>
                  <a:close/>
                  <a:moveTo>
                    <a:pt x="110338" y="114795"/>
                  </a:moveTo>
                  <a:lnTo>
                    <a:pt x="155534" y="273510"/>
                  </a:lnTo>
                  <a:lnTo>
                    <a:pt x="194424" y="114795"/>
                  </a:lnTo>
                  <a:lnTo>
                    <a:pt x="110338" y="114795"/>
                  </a:lnTo>
                  <a:close/>
                  <a:moveTo>
                    <a:pt x="162411" y="273187"/>
                  </a:moveTo>
                  <a:lnTo>
                    <a:pt x="285264" y="114795"/>
                  </a:lnTo>
                  <a:lnTo>
                    <a:pt x="209417" y="114795"/>
                  </a:lnTo>
                  <a:lnTo>
                    <a:pt x="162411" y="273187"/>
                  </a:lnTo>
                  <a:close/>
                  <a:moveTo>
                    <a:pt x="285550" y="104432"/>
                  </a:moveTo>
                  <a:lnTo>
                    <a:pt x="248717" y="41453"/>
                  </a:lnTo>
                  <a:lnTo>
                    <a:pt x="211865" y="104432"/>
                  </a:lnTo>
                  <a:lnTo>
                    <a:pt x="285550" y="104432"/>
                  </a:lnTo>
                  <a:close/>
                  <a:moveTo>
                    <a:pt x="237134" y="37843"/>
                  </a:moveTo>
                  <a:lnTo>
                    <a:pt x="163449" y="37843"/>
                  </a:lnTo>
                  <a:lnTo>
                    <a:pt x="200282" y="102984"/>
                  </a:lnTo>
                  <a:lnTo>
                    <a:pt x="237134" y="37843"/>
                  </a:lnTo>
                  <a:close/>
                  <a:moveTo>
                    <a:pt x="188957" y="104432"/>
                  </a:moveTo>
                  <a:lnTo>
                    <a:pt x="152124" y="41453"/>
                  </a:lnTo>
                  <a:lnTo>
                    <a:pt x="115281" y="104432"/>
                  </a:lnTo>
                  <a:lnTo>
                    <a:pt x="188957" y="104432"/>
                  </a:lnTo>
                  <a:close/>
                  <a:moveTo>
                    <a:pt x="141341" y="37843"/>
                  </a:moveTo>
                  <a:lnTo>
                    <a:pt x="67666" y="37843"/>
                  </a:lnTo>
                  <a:lnTo>
                    <a:pt x="104508" y="102984"/>
                  </a:lnTo>
                  <a:lnTo>
                    <a:pt x="141341" y="37843"/>
                  </a:lnTo>
                  <a:close/>
                  <a:moveTo>
                    <a:pt x="56093" y="41453"/>
                  </a:moveTo>
                  <a:lnTo>
                    <a:pt x="19260" y="104432"/>
                  </a:lnTo>
                  <a:lnTo>
                    <a:pt x="92935" y="104432"/>
                  </a:lnTo>
                  <a:lnTo>
                    <a:pt x="56093" y="4145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9047288" y="4278392"/>
              <a:ext cx="405279" cy="405279"/>
            </a:xfrm>
            <a:custGeom>
              <a:rect l="l" t="t" r="r" b="b"/>
              <a:pathLst>
                <a:path w="304800" h="304800">
                  <a:moveTo>
                    <a:pt x="190033" y="152400"/>
                  </a:moveTo>
                  <a:cubicBezTo>
                    <a:pt x="190033" y="90992"/>
                    <a:pt x="221771" y="56493"/>
                    <a:pt x="221771" y="56493"/>
                  </a:cubicBezTo>
                  <a:cubicBezTo>
                    <a:pt x="221771" y="56493"/>
                    <a:pt x="193758" y="33766"/>
                    <a:pt x="151924" y="33766"/>
                  </a:cubicBezTo>
                  <a:cubicBezTo>
                    <a:pt x="110090" y="33766"/>
                    <a:pt x="82067" y="56512"/>
                    <a:pt x="82067" y="56512"/>
                  </a:cubicBezTo>
                  <a:cubicBezTo>
                    <a:pt x="82067" y="56512"/>
                    <a:pt x="114376" y="82753"/>
                    <a:pt x="114376" y="152400"/>
                  </a:cubicBezTo>
                  <a:cubicBezTo>
                    <a:pt x="114376" y="219608"/>
                    <a:pt x="81858" y="248145"/>
                    <a:pt x="81858" y="248145"/>
                  </a:cubicBezTo>
                  <a:cubicBezTo>
                    <a:pt x="81858" y="248145"/>
                    <a:pt x="115662" y="271034"/>
                    <a:pt x="151924" y="271034"/>
                  </a:cubicBezTo>
                  <a:cubicBezTo>
                    <a:pt x="189043" y="271034"/>
                    <a:pt x="221799" y="248269"/>
                    <a:pt x="221799" y="248269"/>
                  </a:cubicBezTo>
                  <a:cubicBezTo>
                    <a:pt x="221799" y="248269"/>
                    <a:pt x="190033" y="218503"/>
                    <a:pt x="190033" y="152400"/>
                  </a:cubicBezTo>
                  <a:close/>
                  <a:moveTo>
                    <a:pt x="74095" y="62789"/>
                  </a:moveTo>
                  <a:cubicBezTo>
                    <a:pt x="74095" y="62789"/>
                    <a:pt x="34633" y="86839"/>
                    <a:pt x="34633" y="152800"/>
                  </a:cubicBezTo>
                  <a:cubicBezTo>
                    <a:pt x="34633" y="218751"/>
                    <a:pt x="74533" y="240335"/>
                    <a:pt x="74533" y="240335"/>
                  </a:cubicBezTo>
                  <a:cubicBezTo>
                    <a:pt x="74533" y="240335"/>
                    <a:pt x="103613" y="218742"/>
                    <a:pt x="103613" y="152800"/>
                  </a:cubicBezTo>
                  <a:cubicBezTo>
                    <a:pt x="103613" y="86839"/>
                    <a:pt x="74095" y="62789"/>
                    <a:pt x="74095" y="62789"/>
                  </a:cubicBezTo>
                  <a:close/>
                  <a:moveTo>
                    <a:pt x="229753" y="64570"/>
                  </a:moveTo>
                  <a:cubicBezTo>
                    <a:pt x="229753" y="64570"/>
                    <a:pt x="200244" y="86839"/>
                    <a:pt x="200244" y="152800"/>
                  </a:cubicBezTo>
                  <a:cubicBezTo>
                    <a:pt x="200244" y="218751"/>
                    <a:pt x="229305" y="240335"/>
                    <a:pt x="229305" y="240335"/>
                  </a:cubicBezTo>
                  <a:cubicBezTo>
                    <a:pt x="229305" y="240335"/>
                    <a:pt x="270158" y="218742"/>
                    <a:pt x="270158" y="152800"/>
                  </a:cubicBezTo>
                  <a:cubicBezTo>
                    <a:pt x="270158" y="86839"/>
                    <a:pt x="229753" y="64570"/>
                    <a:pt x="229753" y="6457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85351" y="23114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01051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85351" y="38100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73884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133094" y="2670493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33094" y="4178618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48794" y="3390900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521627" y="3400425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火灾应对的基本常识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2324381" y="1566850"/>
            <a:ext cx="2553340" cy="1269499"/>
            <a:chOff x="2324381" y="1566850"/>
            <a:chExt cx="2553340" cy="1269499"/>
          </a:xfrm>
        </p:grpSpPr>
        <p:sp>
          <p:nvSpPr>
            <p:cNvPr id="33" name="TextBox 33"/>
            <p:cNvSpPr txBox="1"/>
            <p:nvPr/>
          </p:nvSpPr>
          <p:spPr>
            <a:xfrm>
              <a:off x="2324381" y="1566850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火灾应对的基本常识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852893" y="1566850"/>
            <a:ext cx="2553340" cy="1269499"/>
            <a:chOff x="6852893" y="1566850"/>
            <a:chExt cx="2553340" cy="1269499"/>
          </a:xfrm>
        </p:grpSpPr>
        <p:sp>
          <p:nvSpPr>
            <p:cNvPr id="35" name="TextBox 35"/>
            <p:cNvSpPr txBox="1"/>
            <p:nvPr/>
          </p:nvSpPr>
          <p:spPr>
            <a:xfrm>
              <a:off x="6852893" y="1566850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遇到火灾时保持冷静，迅速判断火源和逃生路线。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2324381" y="4677185"/>
            <a:ext cx="2553340" cy="1269499"/>
            <a:chOff x="2324381" y="4677185"/>
            <a:chExt cx="2553340" cy="1269499"/>
          </a:xfrm>
        </p:grpSpPr>
        <p:sp>
          <p:nvSpPr>
            <p:cNvPr id="37" name="TextBox 37"/>
            <p:cNvSpPr txBox="1"/>
            <p:nvPr/>
          </p:nvSpPr>
          <p:spPr>
            <a:xfrm>
              <a:off x="2324381" y="4677185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如果衣物着火，就地打滚或用厚实的衣物进行灭火。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852893" y="4780006"/>
            <a:ext cx="2553340" cy="1269499"/>
            <a:chOff x="6852893" y="4780006"/>
            <a:chExt cx="2553340" cy="1269499"/>
          </a:xfrm>
        </p:grpSpPr>
        <p:sp>
          <p:nvSpPr>
            <p:cNvPr id="39" name="TextBox 39"/>
            <p:cNvSpPr txBox="1"/>
            <p:nvPr/>
          </p:nvSpPr>
          <p:spPr>
            <a:xfrm>
              <a:off x="6852893" y="478000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尽量用湿布捂住口鼻，防止吸入有毒烟雾。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火灾中的自救与互救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https://d.book118.com/487142164020006026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2024-08-31T00:55:22.522</cp:lastPrinted>
  <dcterms:created xsi:type="dcterms:W3CDTF">2024-08-30T16:55:22Z</dcterms:created>
  <dcterms:modified xsi:type="dcterms:W3CDTF">2024-08-30T16:55:24Z</dcterms:modified>
</cp:coreProperties>
</file>