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06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97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image" Target="../media/image2.png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tags" Target="../tags/tag16.xml" /><Relationship Id="rId19" Type="http://schemas.openxmlformats.org/officeDocument/2006/relationships/tags" Target="../tags/tag17.xml" /><Relationship Id="rId2" Type="http://schemas.openxmlformats.org/officeDocument/2006/relationships/tags" Target="../tags/tag1.xml" /><Relationship Id="rId20" Type="http://schemas.openxmlformats.org/officeDocument/2006/relationships/tags" Target="../tags/tag18.xml" /><Relationship Id="rId21" Type="http://schemas.openxmlformats.org/officeDocument/2006/relationships/tags" Target="../tags/tag19.xml" /><Relationship Id="rId22" Type="http://schemas.openxmlformats.org/officeDocument/2006/relationships/tags" Target="../tags/tag20.xml" /><Relationship Id="rId23" Type="http://schemas.openxmlformats.org/officeDocument/2006/relationships/tags" Target="../tags/tag21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tags" Target="../tags/tag35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image" Target="../media/image3.png" /><Relationship Id="rId5" Type="http://schemas.openxmlformats.org/officeDocument/2006/relationships/tags" Target="../tags/tag29.xml" /><Relationship Id="rId6" Type="http://schemas.openxmlformats.org/officeDocument/2006/relationships/image" Target="../media/image4.png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4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image" Target="../media/image5.png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tags" Target="../tags/tag41.xml" /><Relationship Id="rId9" Type="http://schemas.openxmlformats.org/officeDocument/2006/relationships/tags" Target="../tags/tag4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3.xml" /><Relationship Id="rId11" Type="http://schemas.openxmlformats.org/officeDocument/2006/relationships/tags" Target="../tags/tag84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tags" Target="../tags/tag76.xml" /><Relationship Id="rId20" Type="http://schemas.openxmlformats.org/officeDocument/2006/relationships/tags" Target="../tags/tag93.xml" /><Relationship Id="rId21" Type="http://schemas.openxmlformats.org/officeDocument/2006/relationships/tags" Target="../tags/tag94.xml" /><Relationship Id="rId22" Type="http://schemas.openxmlformats.org/officeDocument/2006/relationships/tags" Target="../tags/tag95.xml" /><Relationship Id="rId23" Type="http://schemas.openxmlformats.org/officeDocument/2006/relationships/tags" Target="../tags/tag96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77.xml" /><Relationship Id="rId4" Type="http://schemas.openxmlformats.org/officeDocument/2006/relationships/image" Target="../media/image2.png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2B3EEF-2498-42AC-85EA-C99B85CDDC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F5C8A1-4C22-433F-9CB2-7BCDCC390B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590A2C-D028-41D6-9324-27A70BCB09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940CB7-9D3B-41CD-8995-0779B22BEA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641F8BF-7CE9-4326-BB2A-662FE48E6B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4CD2D13-3CB2-44AD-AA64-7CD5BFCABE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1447FEF-F843-47BC-84EB-2C3F7BA9BF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406C53-3FA4-4CBE-9BD3-C7D48FCA97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C093FA-292F-418C-B7C1-F334ACE3A7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1847B6-300D-48DC-A7B8-D13F559094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693C7C-30F3-4F42-8BA8-0D050B3B64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/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>
              <a:avLst/>
            </a:prstGeom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1" name="直接连接符 36"/>
          <p:cNvCxnSpPr/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 spc="130" baseline="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56870" y="2493645"/>
            <a:ext cx="4040505" cy="4050030"/>
          </a:xfrm>
          <a:prstGeom prst="rect">
            <a:avLst/>
          </a:prstGeom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>
            <a:avLst/>
          </a:prstGeom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marL="0" indent="0">
              <a:buNone/>
              <a:defRPr sz="2400" b="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>
            <a:avLst/>
          </a:prstGeom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>
            <a:avLst/>
          </a:prstGeom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>
            <a:avLst/>
          </a:prstGeom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 b="1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3" name="直接连接符 15"/>
          <p:cNvCxnSpPr/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/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>
            <a:avLst/>
          </a:prstGeo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5052" r:id="rId2"/>
    <p:sldLayoutId id="2147485053" r:id="rId3"/>
    <p:sldLayoutId id="2147485054" r:id="rId4"/>
    <p:sldLayoutId id="2147485055" r:id="rId5"/>
    <p:sldLayoutId id="2147485056" r:id="rId6"/>
    <p:sldLayoutId id="2147485057" r:id="rId7"/>
    <p:sldLayoutId id="2147485058" r:id="rId8"/>
    <p:sldLayoutId id="2147485059" r:id="rId9"/>
    <p:sldLayoutId id="2147485060" r:id="rId10"/>
    <p:sldLayoutId id="214748506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14" Type="http://schemas.openxmlformats.org/officeDocument/2006/relationships/tags" Target="../tags/tag122.xml" /><Relationship Id="rId15" Type="http://schemas.openxmlformats.org/officeDocument/2006/relationships/tags" Target="../tags/tag123.xml" /><Relationship Id="rId16" Type="http://schemas.openxmlformats.org/officeDocument/2006/relationships/tags" Target="../tags/tag124.xml" /><Relationship Id="rId17" Type="http://schemas.openxmlformats.org/officeDocument/2006/relationships/tags" Target="../tags/tag125.xml" /><Relationship Id="rId18" Type="http://schemas.openxmlformats.org/officeDocument/2006/relationships/tags" Target="../tags/tag126.xml" /><Relationship Id="rId19" Type="http://schemas.openxmlformats.org/officeDocument/2006/relationships/tags" Target="../tags/tag127.xml" /><Relationship Id="rId2" Type="http://schemas.openxmlformats.org/officeDocument/2006/relationships/tags" Target="../tags/tag110.xml" /><Relationship Id="rId20" Type="http://schemas.openxmlformats.org/officeDocument/2006/relationships/tags" Target="../tags/tag128.xml" /><Relationship Id="rId21" Type="http://schemas.openxmlformats.org/officeDocument/2006/relationships/tags" Target="../tags/tag129.xml" /><Relationship Id="rId22" Type="http://schemas.openxmlformats.org/officeDocument/2006/relationships/tags" Target="../tags/tag13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7.xml" /><Relationship Id="rId3" Type="http://schemas.openxmlformats.org/officeDocument/2006/relationships/tags" Target="../tags/tag13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tags" Target="../tags/tag14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1.xml" /><Relationship Id="rId11" Type="http://schemas.openxmlformats.org/officeDocument/2006/relationships/tags" Target="../tags/tag152.xml" /><Relationship Id="rId12" Type="http://schemas.openxmlformats.org/officeDocument/2006/relationships/tags" Target="../tags/tag153.xml" /><Relationship Id="rId13" Type="http://schemas.openxmlformats.org/officeDocument/2006/relationships/tags" Target="../tags/tag154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6.xml" /><Relationship Id="rId11" Type="http://schemas.openxmlformats.org/officeDocument/2006/relationships/tags" Target="../tags/tag167.xml" /><Relationship Id="rId12" Type="http://schemas.openxmlformats.org/officeDocument/2006/relationships/tags" Target="../tags/tag168.xml" /><Relationship Id="rId13" Type="http://schemas.openxmlformats.org/officeDocument/2006/relationships/tags" Target="../tags/tag169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Relationship Id="rId5" Type="http://schemas.openxmlformats.org/officeDocument/2006/relationships/tags" Target="../tags/tag161.xml" /><Relationship Id="rId6" Type="http://schemas.openxmlformats.org/officeDocument/2006/relationships/tags" Target="../tags/tag162.xml" /><Relationship Id="rId7" Type="http://schemas.openxmlformats.org/officeDocument/2006/relationships/tags" Target="../tags/tag163.xml" /><Relationship Id="rId8" Type="http://schemas.openxmlformats.org/officeDocument/2006/relationships/tags" Target="../tags/tag164.xml" /><Relationship Id="rId9" Type="http://schemas.openxmlformats.org/officeDocument/2006/relationships/tags" Target="../tags/tag16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8.xml" /><Relationship Id="rId11" Type="http://schemas.openxmlformats.org/officeDocument/2006/relationships/tags" Target="../tags/tag179.xml" /><Relationship Id="rId12" Type="http://schemas.openxmlformats.org/officeDocument/2006/relationships/tags" Target="../tags/tag180.xml" /><Relationship Id="rId13" Type="http://schemas.openxmlformats.org/officeDocument/2006/relationships/tags" Target="../tags/tag181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tags" Target="../tags/tag176.xml" /><Relationship Id="rId9" Type="http://schemas.openxmlformats.org/officeDocument/2006/relationships/tags" Target="../tags/tag17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0.xml" /><Relationship Id="rId11" Type="http://schemas.openxmlformats.org/officeDocument/2006/relationships/tags" Target="../tags/tag191.xml" /><Relationship Id="rId12" Type="http://schemas.openxmlformats.org/officeDocument/2006/relationships/tags" Target="../tags/tag192.xml" /><Relationship Id="rId13" Type="http://schemas.openxmlformats.org/officeDocument/2006/relationships/tags" Target="../tags/tag193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Relationship Id="rId6" Type="http://schemas.openxmlformats.org/officeDocument/2006/relationships/tags" Target="../tags/tag186.xml" /><Relationship Id="rId7" Type="http://schemas.openxmlformats.org/officeDocument/2006/relationships/tags" Target="../tags/tag187.xml" /><Relationship Id="rId8" Type="http://schemas.openxmlformats.org/officeDocument/2006/relationships/tags" Target="../tags/tag188.xml" /><Relationship Id="rId9" Type="http://schemas.openxmlformats.org/officeDocument/2006/relationships/tags" Target="../tags/tag18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4.xml" /><Relationship Id="rId3" Type="http://schemas.openxmlformats.org/officeDocument/2006/relationships/tags" Target="../tags/tag195.xml" /><Relationship Id="rId4" Type="http://schemas.openxmlformats.org/officeDocument/2006/relationships/tags" Target="../tags/tag19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714216512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安全工程专业：企业安全生产风险评估与管理研究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lstStyle/>
          <a:p>
            <a:r>
              <a:rPr lang="en-US" altLang="zh-CN" err="1"/>
              <a:t>WPS,a click to unlimited possibilites</a:t>
            </a:r>
            <a:endParaRPr lang="en-US" alt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WPS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7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870" name="序号"/>
          <p:cNvSpPr txBox="1"/>
          <p:nvPr>
            <p:custDataLst>
              <p:tags r:id="rId4"/>
            </p:custDataLst>
          </p:nvPr>
        </p:nvSpPr>
        <p:spPr>
          <a:xfrm>
            <a:off x="5201920" y="1583055"/>
            <a:ext cx="1433633" cy="73915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5"/>
            </p:custDataLst>
          </p:nvPr>
        </p:nvSpPr>
        <p:spPr>
          <a:xfrm>
            <a:off x="5137342" y="1976296"/>
            <a:ext cx="3837311" cy="368187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1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lang="zh-CN" altLang="en-US" sz="11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/>
          <p:nvPr>
            <p:custDataLst>
              <p:tags r:id="rId6"/>
            </p:custDataLst>
          </p:nvPr>
        </p:nvCxnSpPr>
        <p:spPr>
          <a:xfrm>
            <a:off x="5171212" y="2399665"/>
            <a:ext cx="3652748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7"/>
            </p:custDataLst>
          </p:nvPr>
        </p:nvSpPr>
        <p:spPr>
          <a:xfrm>
            <a:off x="5761355" y="2339340"/>
            <a:ext cx="1433670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8"/>
            </p:custDataLst>
          </p:nvPr>
        </p:nvSpPr>
        <p:spPr>
          <a:xfrm>
            <a:off x="5688425" y="2766094"/>
            <a:ext cx="383741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1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安全工程学科概述</a:t>
            </a:r>
            <a:endParaRPr lang="zh-CN" altLang="en-US" sz="11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/>
          <p:nvPr>
            <p:custDataLst>
              <p:tags r:id="rId9"/>
            </p:custDataLst>
          </p:nvPr>
        </p:nvCxnSpPr>
        <p:spPr>
          <a:xfrm>
            <a:off x="5722296" y="3189605"/>
            <a:ext cx="3652844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10"/>
            </p:custDataLst>
          </p:nvPr>
        </p:nvSpPr>
        <p:spPr>
          <a:xfrm>
            <a:off x="6282690" y="3122930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1"/>
            </p:custDataLst>
          </p:nvPr>
        </p:nvSpPr>
        <p:spPr>
          <a:xfrm>
            <a:off x="6201410" y="3549684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1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企业安全生产风险评估</a:t>
            </a:r>
            <a:endParaRPr lang="zh-CN" altLang="en-US" sz="11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/>
          <p:nvPr>
            <p:custDataLst>
              <p:tags r:id="rId12"/>
            </p:custDataLst>
          </p:nvPr>
        </p:nvCxnSpPr>
        <p:spPr>
          <a:xfrm>
            <a:off x="6235275" y="3973195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3"/>
            </p:custDataLst>
          </p:nvPr>
        </p:nvSpPr>
        <p:spPr>
          <a:xfrm>
            <a:off x="6812915" y="3907155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4"/>
            </p:custDataLst>
          </p:nvPr>
        </p:nvSpPr>
        <p:spPr>
          <a:xfrm>
            <a:off x="6731635" y="4333909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1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企业安全生产管理研究</a:t>
            </a:r>
            <a:endParaRPr lang="zh-CN" altLang="en-US" sz="11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/>
          <p:nvPr>
            <p:custDataLst>
              <p:tags r:id="rId15"/>
            </p:custDataLst>
          </p:nvPr>
        </p:nvCxnSpPr>
        <p:spPr>
          <a:xfrm>
            <a:off x="6765500" y="4757420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6"/>
            </p:custDataLst>
          </p:nvPr>
        </p:nvSpPr>
        <p:spPr>
          <a:xfrm>
            <a:off x="7390765" y="4743450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7"/>
            </p:custDataLst>
          </p:nvPr>
        </p:nvSpPr>
        <p:spPr>
          <a:xfrm>
            <a:off x="7309485" y="5170204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4357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安全工程专业在企业安全生产风险评估与管理中的应用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/>
          <p:nvPr>
            <p:custDataLst>
              <p:tags r:id="rId18"/>
            </p:custDataLst>
          </p:nvPr>
        </p:nvCxnSpPr>
        <p:spPr>
          <a:xfrm>
            <a:off x="7343350" y="5593715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9"/>
            </p:custDataLst>
          </p:nvPr>
        </p:nvSpPr>
        <p:spPr>
          <a:xfrm>
            <a:off x="7920990" y="5527675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20"/>
            </p:custDataLst>
          </p:nvPr>
        </p:nvSpPr>
        <p:spPr>
          <a:xfrm>
            <a:off x="7839710" y="5954429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1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企业安全生产风险评估与管理的挑战与对策</a:t>
            </a:r>
            <a:endParaRPr lang="zh-CN" altLang="en-US" sz="11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/>
          <p:nvPr>
            <p:custDataLst>
              <p:tags r:id="rId21"/>
            </p:custDataLst>
          </p:nvPr>
        </p:nvCxnSpPr>
        <p:spPr>
          <a:xfrm>
            <a:off x="7873575" y="6377940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安全工程学科概述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1" name=""/>
        <p:cNvGrpSpPr/>
        <p:nvPr/>
      </p:nvGrpSpPr>
      <p:grpSpPr>
        <a:xfrm>
          <a:off x="0" y="0"/>
          <a:ext cx="0" cy="0"/>
        </a:xfrm>
      </p:grpSpPr>
      <p:sp>
        <p:nvSpPr>
          <p:cNvPr id="10490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安全工程学科的定义和重要性</a:t>
            </a:r>
            <a:endParaRPr lang="zh-CN" altLang="en-US"/>
          </a:p>
        </p:txBody>
      </p:sp>
      <p:sp>
        <p:nvSpPr>
          <p:cNvPr id="1049024" name="正文"/>
          <p:cNvSpPr txBox="1"/>
          <p:nvPr>
            <p:custDataLst>
              <p:tags r:id="rId2"/>
            </p:custDataLst>
          </p:nvPr>
        </p:nvSpPr>
        <p:spPr>
          <a:xfrm>
            <a:off x="551935" y="2084523"/>
            <a:ext cx="11088130" cy="14658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安全工程学科定义：研究安全生产规律、预防和控制事故的科学和技术。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正文"/>
          <p:cNvSpPr txBox="1"/>
          <p:nvPr>
            <p:custDataLst>
              <p:tags r:id="rId3"/>
            </p:custDataLst>
          </p:nvPr>
        </p:nvSpPr>
        <p:spPr>
          <a:xfrm>
            <a:off x="551935" y="3991631"/>
            <a:ext cx="11088130" cy="14658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重要性：保障人民生命财产安全、提高生产效率和经济效益、促进社会经济发展。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" name=""/>
        <p:cNvGrpSpPr/>
        <p:nvPr/>
      </p:nvGrpSpPr>
      <p:grpSpPr>
        <a:xfrm>
          <a:off x="0" y="0"/>
          <a:ext cx="0" cy="0"/>
        </a:xfrm>
      </p:grpSpPr>
      <p:sp>
        <p:nvSpPr>
          <p:cNvPr id="10490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安全工程学科的研究领域和应用领域</a:t>
            </a:r>
            <a:endParaRPr lang="zh-CN" altLang="en-US"/>
          </a:p>
        </p:txBody>
      </p:sp>
      <p:sp>
        <p:nvSpPr>
          <p:cNvPr id="1049066" name="矩形: 圆角 4"/>
          <p:cNvSpPr/>
          <p:nvPr>
            <p:custDataLst>
              <p:tags r:id="rId2"/>
            </p:custDataLst>
          </p:nvPr>
        </p:nvSpPr>
        <p:spPr>
          <a:xfrm>
            <a:off x="551935" y="3265827"/>
            <a:ext cx="5158285" cy="1009704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68" name="正文"/>
          <p:cNvSpPr txBox="1"/>
          <p:nvPr>
            <p:custDataLst>
              <p:tags r:id="rId3"/>
            </p:custDataLst>
          </p:nvPr>
        </p:nvSpPr>
        <p:spPr>
          <a:xfrm>
            <a:off x="1083426" y="3401909"/>
            <a:ext cx="4254494" cy="6784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600" spc="150">
                <a:solidFill>
                  <a:schemeClr val="tx1"/>
                </a:solidFill>
                <a:latin typeface="+mn-ea"/>
              </a:rPr>
              <a:t>研究领域：安全科学原理、安全系统工程、安全人机工程、危险源辨识与评价、安全检测与监控等。</a:t>
            </a:r>
            <a:endParaRPr lang="zh-CN" altLang="en-US" sz="1600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70" name="矩形: 圆角 4"/>
          <p:cNvSpPr/>
          <p:nvPr>
            <p:custDataLst>
              <p:tags r:id="rId4"/>
            </p:custDataLst>
          </p:nvPr>
        </p:nvSpPr>
        <p:spPr>
          <a:xfrm>
            <a:off x="6481780" y="3265827"/>
            <a:ext cx="5158285" cy="1010346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72" name="正文"/>
          <p:cNvSpPr txBox="1"/>
          <p:nvPr>
            <p:custDataLst>
              <p:tags r:id="rId5"/>
            </p:custDataLst>
          </p:nvPr>
        </p:nvSpPr>
        <p:spPr>
          <a:xfrm>
            <a:off x="6933676" y="3401909"/>
            <a:ext cx="4254494" cy="6784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300" spc="150">
                <a:solidFill>
                  <a:schemeClr val="tx1"/>
                </a:solidFill>
                <a:latin typeface="+mn-ea"/>
              </a:rPr>
              <a:t>应用领域：工业安全、公共安全、交通运输安全、消防安全等。</a:t>
            </a:r>
            <a:endParaRPr lang="zh-CN" altLang="en-US" sz="1300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7" name=""/>
        <p:cNvGrpSpPr/>
        <p:nvPr/>
      </p:nvGrpSpPr>
      <p:grpSpPr>
        <a:xfrm>
          <a:off x="0" y="0"/>
          <a: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安全工程学科的发展趋势和未来展望</a:t>
            </a:r>
            <a:endParaRPr lang="zh-CN" altLang="en-US"/>
          </a:p>
        </p:txBody>
      </p:sp>
      <p:sp>
        <p:nvSpPr>
          <p:cNvPr id="1049112" name="矩形 5"/>
          <p:cNvSpPr/>
          <p:nvPr>
            <p:custDataLst>
              <p:tags r:id="rId2"/>
            </p:custDataLst>
          </p:nvPr>
        </p:nvSpPr>
        <p:spPr>
          <a:xfrm>
            <a:off x="551935" y="2450984"/>
            <a:ext cx="2616742" cy="26465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14" name="矩形 10"/>
          <p:cNvSpPr/>
          <p:nvPr>
            <p:custDataLst>
              <p:tags r:id="rId3"/>
            </p:custDataLst>
          </p:nvPr>
        </p:nvSpPr>
        <p:spPr>
          <a:xfrm>
            <a:off x="910386" y="2445182"/>
            <a:ext cx="537278" cy="2785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16" name="TextBox 2"/>
          <p:cNvSpPr txBox="1"/>
          <p:nvPr>
            <p:custDataLst>
              <p:tags r:id="rId4"/>
            </p:custDataLst>
          </p:nvPr>
        </p:nvSpPr>
        <p:spPr>
          <a:xfrm>
            <a:off x="708596" y="3030566"/>
            <a:ext cx="2303661" cy="18601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人工智能和大数据技术在安全工程领域的应用将更加广泛，提高风险评估的准确性和效率。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118" name="矩形 6"/>
          <p:cNvSpPr/>
          <p:nvPr>
            <p:custDataLst>
              <p:tags r:id="rId5"/>
            </p:custDataLst>
          </p:nvPr>
        </p:nvSpPr>
        <p:spPr>
          <a:xfrm>
            <a:off x="3380862" y="2450984"/>
            <a:ext cx="2616742" cy="26465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20" name="矩形 11"/>
          <p:cNvSpPr/>
          <p:nvPr>
            <p:custDataLst>
              <p:tags r:id="rId6"/>
            </p:custDataLst>
          </p:nvPr>
        </p:nvSpPr>
        <p:spPr>
          <a:xfrm>
            <a:off x="3758654" y="2445182"/>
            <a:ext cx="537278" cy="2785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22" name="TextBox 2"/>
          <p:cNvSpPr txBox="1"/>
          <p:nvPr>
            <p:custDataLst>
              <p:tags r:id="rId7"/>
            </p:custDataLst>
          </p:nvPr>
        </p:nvSpPr>
        <p:spPr>
          <a:xfrm>
            <a:off x="3536878" y="3030566"/>
            <a:ext cx="2303661" cy="1860187"/>
          </a:xfrm>
          <a:prstGeom prst="rect">
            <a:avLst/>
          </a:prstGeom>
          <a:noFill/>
        </p:spPr>
        <p:txBody>
          <a:bodyPr wrap="square" rtlCol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未来安全工程学科将更加注重跨学科融合，包括物理、化学、生物、管理等多个领域，以解决复杂的安全问题。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124" name="矩形 33"/>
          <p:cNvSpPr/>
          <p:nvPr>
            <p:custDataLst>
              <p:tags r:id="rId8"/>
            </p:custDataLst>
          </p:nvPr>
        </p:nvSpPr>
        <p:spPr>
          <a:xfrm>
            <a:off x="6205276" y="2450984"/>
            <a:ext cx="2616742" cy="26465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26" name="矩形 37"/>
          <p:cNvSpPr/>
          <p:nvPr>
            <p:custDataLst>
              <p:tags r:id="rId9"/>
            </p:custDataLst>
          </p:nvPr>
        </p:nvSpPr>
        <p:spPr>
          <a:xfrm>
            <a:off x="6563727" y="2445182"/>
            <a:ext cx="537278" cy="2785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28" name="TextBox 2"/>
          <p:cNvSpPr txBox="1"/>
          <p:nvPr>
            <p:custDataLst>
              <p:tags r:id="rId10"/>
            </p:custDataLst>
          </p:nvPr>
        </p:nvSpPr>
        <p:spPr>
          <a:xfrm>
            <a:off x="6361937" y="3030566"/>
            <a:ext cx="2303661" cy="18601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未来安全工程学科将更加注重实践与应用，加强与企业的合作与交流，推动安全生产技术的创新和发展。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130" name="矩形 34"/>
          <p:cNvSpPr/>
          <p:nvPr>
            <p:custDataLst>
              <p:tags r:id="rId11"/>
            </p:custDataLst>
          </p:nvPr>
        </p:nvSpPr>
        <p:spPr>
          <a:xfrm>
            <a:off x="9023888" y="2450984"/>
            <a:ext cx="2616742" cy="26465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32" name="矩形 38"/>
          <p:cNvSpPr/>
          <p:nvPr>
            <p:custDataLst>
              <p:tags r:id="rId12"/>
            </p:custDataLst>
          </p:nvPr>
        </p:nvSpPr>
        <p:spPr>
          <a:xfrm>
            <a:off x="9401680" y="2445182"/>
            <a:ext cx="537278" cy="2785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34" name="TextBox 2"/>
          <p:cNvSpPr txBox="1"/>
          <p:nvPr>
            <p:custDataLst>
              <p:tags r:id="rId13"/>
            </p:custDataLst>
          </p:nvPr>
        </p:nvSpPr>
        <p:spPr>
          <a:xfrm>
            <a:off x="9180549" y="3030566"/>
            <a:ext cx="2303661" cy="18601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未来安全工程学科将更加注重人才培养，加强学科建设和师资力量，提高人才培养质量和社会责任感。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5" name=""/>
        <p:cNvGrpSpPr/>
        <p:nvPr/>
      </p:nvGrpSpPr>
      <p:grpSpPr>
        <a:xfrm>
          <a:off x="0" y="0"/>
          <a:ext cx="0" cy="0"/>
        </a:xfrm>
      </p:grpSpPr>
      <p:sp>
        <p:nvSpPr>
          <p:cNvPr id="10491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企业安全生产风险评估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7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3" name=""/>
        <p:cNvGrpSpPr/>
        <p:nvPr/>
      </p:nvGrpSpPr>
      <p:grpSpPr>
        <a:xfrm>
          <a:off x="0" y="0"/>
          <a:ext cx="0" cy="0"/>
        </a:xfrm>
      </p:grpSpPr>
      <p:sp>
        <p:nvSpPr>
          <p:cNvPr id="104921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安全生产风险评估的定义和重要性</a:t>
            </a:r>
            <a:endParaRPr lang="zh-CN" altLang="en-US"/>
          </a:p>
        </p:txBody>
      </p:sp>
      <p:sp>
        <p:nvSpPr>
          <p:cNvPr id="1049218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20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2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安全生产风险评估的定义：识别、评估和控制生产过程中的危险因素，以减少或消除事故的风险。</a:t>
            </a:r>
            <a:endParaRPr lang="zh-CN" altLang="en-US" sz="14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24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6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8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安全生产风险评估的重要性：确保企业生产安全，降低事故发生的概率，保护员工生命安全，提高企业经济效益和社会形象。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30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32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14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安全生产风险评估的方法：包括危险源辨识、风险评估、风险控制等方面的技术和方法。</a:t>
            </a:r>
            <a:endParaRPr lang="zh-CN" altLang="en-US" sz="14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34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6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8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0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安全生产风险评估的流程：包括准备阶段、实施阶段、总结阶段等方面的流程。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" name=""/>
        <p:cNvGrpSpPr/>
        <p:nvPr/>
      </p:nvGrpSpPr>
      <p:grpSpPr>
        <a:xfrm>
          <a:off x="0" y="0"/>
          <a: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安全生产风险评估的方法和技术</a:t>
            </a:r>
            <a:endParaRPr lang="zh-CN" altLang="en-US"/>
          </a:p>
        </p:txBody>
      </p:sp>
      <p:sp>
        <p:nvSpPr>
          <p:cNvPr id="1049280" name="矩形 5"/>
          <p:cNvSpPr/>
          <p:nvPr>
            <p:custDataLst>
              <p:tags r:id="rId2"/>
            </p:custDataLst>
          </p:nvPr>
        </p:nvSpPr>
        <p:spPr>
          <a:xfrm>
            <a:off x="551935" y="2450984"/>
            <a:ext cx="2616742" cy="26465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2" name="矩形 10"/>
          <p:cNvSpPr/>
          <p:nvPr>
            <p:custDataLst>
              <p:tags r:id="rId3"/>
            </p:custDataLst>
          </p:nvPr>
        </p:nvSpPr>
        <p:spPr>
          <a:xfrm>
            <a:off x="910386" y="2445182"/>
            <a:ext cx="537278" cy="2785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4" name="TextBox 2"/>
          <p:cNvSpPr txBox="1"/>
          <p:nvPr>
            <p:custDataLst>
              <p:tags r:id="rId4"/>
            </p:custDataLst>
          </p:nvPr>
        </p:nvSpPr>
        <p:spPr>
          <a:xfrm>
            <a:off x="708596" y="3030566"/>
            <a:ext cx="2303661" cy="18601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危险源辨识：识别生产过程中可能产生的危险源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286" name="矩形 6"/>
          <p:cNvSpPr/>
          <p:nvPr>
            <p:custDataLst>
              <p:tags r:id="rId5"/>
            </p:custDataLst>
          </p:nvPr>
        </p:nvSpPr>
        <p:spPr>
          <a:xfrm>
            <a:off x="3380862" y="2450984"/>
            <a:ext cx="2616742" cy="26465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8" name="矩形 11"/>
          <p:cNvSpPr/>
          <p:nvPr>
            <p:custDataLst>
              <p:tags r:id="rId6"/>
            </p:custDataLst>
          </p:nvPr>
        </p:nvSpPr>
        <p:spPr>
          <a:xfrm>
            <a:off x="3758654" y="2445182"/>
            <a:ext cx="537278" cy="2785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0" name="TextBox 2"/>
          <p:cNvSpPr txBox="1"/>
          <p:nvPr>
            <p:custDataLst>
              <p:tags r:id="rId7"/>
            </p:custDataLst>
          </p:nvPr>
        </p:nvSpPr>
        <p:spPr>
          <a:xfrm>
            <a:off x="3536878" y="3030566"/>
            <a:ext cx="2303661" cy="18601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风险评估：对危险源可能产生的风险进行量化和定性评估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292" name="矩形 33"/>
          <p:cNvSpPr/>
          <p:nvPr>
            <p:custDataLst>
              <p:tags r:id="rId8"/>
            </p:custDataLst>
          </p:nvPr>
        </p:nvSpPr>
        <p:spPr>
          <a:xfrm>
            <a:off x="6205276" y="2450984"/>
            <a:ext cx="2616742" cy="26465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4" name="矩形 37"/>
          <p:cNvSpPr/>
          <p:nvPr>
            <p:custDataLst>
              <p:tags r:id="rId9"/>
            </p:custDataLst>
          </p:nvPr>
        </p:nvSpPr>
        <p:spPr>
          <a:xfrm>
            <a:off x="6563727" y="2445182"/>
            <a:ext cx="537278" cy="2785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6" name="TextBox 2"/>
          <p:cNvSpPr txBox="1"/>
          <p:nvPr>
            <p:custDataLst>
              <p:tags r:id="rId10"/>
            </p:custDataLst>
          </p:nvPr>
        </p:nvSpPr>
        <p:spPr>
          <a:xfrm>
            <a:off x="6361937" y="3030566"/>
            <a:ext cx="2303661" cy="18601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风险控制：制定相应的风险控制措施，降低或消除风险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298" name="矩形 34"/>
          <p:cNvSpPr/>
          <p:nvPr>
            <p:custDataLst>
              <p:tags r:id="rId11"/>
            </p:custDataLst>
          </p:nvPr>
        </p:nvSpPr>
        <p:spPr>
          <a:xfrm>
            <a:off x="9023888" y="2450984"/>
            <a:ext cx="2616742" cy="26465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0" name="矩形 38"/>
          <p:cNvSpPr/>
          <p:nvPr>
            <p:custDataLst>
              <p:tags r:id="rId12"/>
            </p:custDataLst>
          </p:nvPr>
        </p:nvSpPr>
        <p:spPr>
          <a:xfrm>
            <a:off x="9401680" y="2445182"/>
            <a:ext cx="537278" cy="2785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2" name="TextBox 2"/>
          <p:cNvSpPr txBox="1"/>
          <p:nvPr>
            <p:custDataLst>
              <p:tags r:id="rId13"/>
            </p:custDataLst>
          </p:nvPr>
        </p:nvSpPr>
        <p:spPr>
          <a:xfrm>
            <a:off x="9180549" y="3030566"/>
            <a:ext cx="2303661" cy="18601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持续改进：定期进行风险评估，不断完善风险控制措施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" name=""/>
        <p:cNvGrpSpPr/>
        <p:nvPr/>
      </p:nvGrpSpPr>
      <p:grpSpPr>
        <a:xfrm>
          <a:off x="0" y="0"/>
          <a:ext cx="0" cy="0"/>
        </a:xfrm>
      </p:grpSpPr>
      <p:sp>
        <p:nvSpPr>
          <p:cNvPr id="104934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安全生产风险评估的实践和案例分析</a:t>
            </a:r>
            <a:endParaRPr lang="zh-CN" altLang="en-US"/>
          </a:p>
        </p:txBody>
      </p:sp>
      <p:sp>
        <p:nvSpPr>
          <p:cNvPr id="1049342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风险评估的方法和流程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6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8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实践中的风险评估案例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2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4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风险评估的改进措施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8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0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风险评估的未来发展趋势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4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7" name=""/>
        <p:cNvGrpSpPr/>
        <p:nvPr/>
      </p:nvGrpSpPr>
      <p:grpSpPr>
        <a:xfrm>
          <a:off x="0" y="0"/>
          <a:ext cx="0" cy="0"/>
        </a:xfrm>
      </p:grpSpPr>
      <p:sp>
        <p:nvSpPr>
          <p:cNvPr id="104940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企业安全生产管理研究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0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https://d.book118.com/487142165125006025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5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62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3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es"/>
  <p:tag name="KSO_WM_UNIT_TYPE" val="b"/>
  <p:tag name="KSO_WM_UNIT_VALUE" val="8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ID" val="custom20230990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1_2"/>
  <p:tag name="KSO_WM_UNIT_INDEX" val="1_1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2_2"/>
  <p:tag name="KSO_WM_UNIT_INDEX" val="1_2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4_2"/>
  <p:tag name="KSO_WM_UNIT_INDEX" val="1_4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5_2"/>
  <p:tag name="KSO_WM_UNIT_INDEX" val="1_5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6_2"/>
  <p:tag name="KSO_WM_UNIT_INDEX" val="1_6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0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13"/>
</p:tagLst>
</file>

<file path=ppt/tags/tag133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2"/>
  <p:tag name="KSO_WM_UNIT_TYPE" val="e"/>
  <p:tag name="KSO_WM_UNIT_VALUE" val="13"/>
</p:tagLst>
</file>

<file path=ppt/tags/tag136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1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1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000015258789,&quot;width&quot;:863.7000122070312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1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000015258789,&quot;width&quot;:863.7000122070312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1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000015258789,&quot;width&quot;:863.7000122070312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1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000015258789,&quot;width&quot;:863.7000122070312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1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3"/>
  <p:tag name="KSO_WM_UNIT_TYPE" val="e"/>
  <p:tag name="KSO_WM_UNIT_VALUE" val="13"/>
</p:tagLst>
</file>

<file path=ppt/tags/tag157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4"/>
  <p:tag name="KSO_WM_UNIT_TYPE" val="e"/>
  <p:tag name="KSO_WM_UNIT_VALUE" val="13"/>
</p:tagLst>
</file>

<file path=ppt/tags/tag196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9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9">
      <vt:lpstr>Arial</vt:lpstr>
      <vt:lpstr>Calibri</vt:lpstr>
      <vt:lpstr>微软雅黑</vt:lpstr>
      <vt:lpstr>+中文标题</vt:lpstr>
      <vt:lpstr>Wingdings</vt:lpstr>
      <vt:lpstr>Office Theme</vt:lpstr>
      <vt:lpstr>安全工程专业：企业安全生产风险评估与管理研究</vt:lpstr>
      <vt:lpstr>目录</vt:lpstr>
      <vt:lpstr>添加章节标题</vt:lpstr>
      <vt:lpstr>安全工程学科概述</vt:lpstr>
      <vt:lpstr>安全工程学科的定义和重要性</vt:lpstr>
      <vt:lpstr>安全工程学科的研究领域和应用领域</vt:lpstr>
      <vt:lpstr>安全工程学科的发展趋势和未来展望</vt:lpstr>
      <vt:lpstr>企业安全生产风险评估</vt:lpstr>
      <vt:lpstr>安全生产风险评估的定义和重要性</vt:lpstr>
      <vt:lpstr>安全生产风险评估的方法和技术</vt:lpstr>
      <vt:lpstr>安全生产风险评估的实践和案例分析</vt:lpstr>
      <vt:lpstr>企业安全生产管理研究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2024-08-30T08:52:06.587</cp:lastPrinted>
  <dcterms:created xsi:type="dcterms:W3CDTF">2024-08-30T00:52:06Z</dcterms:created>
  <dcterms:modified xsi:type="dcterms:W3CDTF">2024-08-30T00:52:08Z</dcterms:modified>
</cp:coreProperties>
</file>