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616215-BF8F-4A48-8E17-EBEF381BC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69C07-D267-4B38-99E5-79145E336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41514-5E96-467A-B5CF-2D92324C7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AFD475-D861-4438-B010-6B1CF7FCF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9009C5-DF0D-494F-9312-12E595907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362064-F17D-4F1D-A116-2D6BB1447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6B5195-6CD7-4112-A665-46145BCE2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6E6A23-7B9E-48CD-B3EE-880D1C594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1D758D-52DE-4CCA-A7EB-EA20FD993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1D589-8398-4179-A372-558511F8E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78A89-EBBF-4EA1-9BBD-115542B60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65006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2023年监控员年终总结报告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汇报时间：2024-01-04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监控工作概述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监控员个人工作总结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监控技术发展与趋势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总结与致谢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监控工作概述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监控职责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监控目标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负责对公司内部各个部门、生产环节、设施设备等进行全面监控，确保安全、稳定、高效地运行。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及时发现异常情况，预防事故发生，保障公司资产安全，提高生产效率和管理水平。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监控职责与目标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通过视频监控系统、传感器等设备，实时监测公司内部各个区域和设施的运行状态。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75885" y="1990630"/>
            <a:ext cx="182880" cy="73533"/>
          </a:xfrm>
          <a:custGeom>
            <a:rect l="l" t="t" r="r" b="b"/>
            <a:pathLst>
              <a:path w="189" h="76">
                <a:moveTo>
                  <a:pt x="189" y="76"/>
                </a:moveTo>
                <a:lnTo>
                  <a:pt x="0" y="76"/>
                </a:lnTo>
                <a:lnTo>
                  <a:pt x="0" y="0"/>
                </a:lnTo>
                <a:lnTo>
                  <a:pt x="19" y="0"/>
                </a:lnTo>
                <a:lnTo>
                  <a:pt x="19" y="57"/>
                </a:lnTo>
                <a:lnTo>
                  <a:pt x="170" y="57"/>
                </a:lnTo>
                <a:lnTo>
                  <a:pt x="170" y="0"/>
                </a:lnTo>
                <a:lnTo>
                  <a:pt x="189" y="0"/>
                </a:lnTo>
                <a:lnTo>
                  <a:pt x="189" y="7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67801" y="1990630"/>
            <a:ext cx="54197" cy="36766"/>
          </a:xfrm>
          <a:custGeom>
            <a:rect l="l" t="t" r="r" b="b"/>
            <a:pathLst>
              <a:path w="56" h="38">
                <a:moveTo>
                  <a:pt x="56" y="38"/>
                </a:moveTo>
                <a:lnTo>
                  <a:pt x="0" y="38"/>
                </a:lnTo>
                <a:lnTo>
                  <a:pt x="0" y="0"/>
                </a:lnTo>
                <a:lnTo>
                  <a:pt x="19" y="0"/>
                </a:lnTo>
                <a:lnTo>
                  <a:pt x="19" y="19"/>
                </a:lnTo>
                <a:lnTo>
                  <a:pt x="37" y="19"/>
                </a:lnTo>
                <a:lnTo>
                  <a:pt x="37" y="0"/>
                </a:lnTo>
                <a:lnTo>
                  <a:pt x="56" y="0"/>
                </a:lnTo>
                <a:lnTo>
                  <a:pt x="56" y="3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21688" y="1936528"/>
            <a:ext cx="292227" cy="292227"/>
          </a:xfrm>
          <a:custGeom>
            <a:rect l="l" t="t" r="r" b="b"/>
            <a:pathLst>
              <a:path w="302" h="302">
                <a:moveTo>
                  <a:pt x="302" y="302"/>
                </a:moveTo>
                <a:lnTo>
                  <a:pt x="0" y="302"/>
                </a:lnTo>
                <a:lnTo>
                  <a:pt x="0" y="0"/>
                </a:lnTo>
                <a:lnTo>
                  <a:pt x="245" y="0"/>
                </a:lnTo>
                <a:lnTo>
                  <a:pt x="245" y="18"/>
                </a:lnTo>
                <a:lnTo>
                  <a:pt x="18" y="18"/>
                </a:lnTo>
                <a:lnTo>
                  <a:pt x="18" y="283"/>
                </a:lnTo>
                <a:lnTo>
                  <a:pt x="283" y="283"/>
                </a:lnTo>
                <a:lnTo>
                  <a:pt x="283" y="56"/>
                </a:lnTo>
                <a:lnTo>
                  <a:pt x="302" y="56"/>
                </a:lnTo>
                <a:lnTo>
                  <a:pt x="302" y="30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75885" y="2100929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175885" y="2136743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175885" y="2173510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实时监控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收集各项监控数据，包括视频、音频、温度、湿度等，进行分析和处理。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数据采集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5694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624601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6797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734901" y="2072926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5694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624601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6797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734901" y="2036159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587835" y="2128075"/>
            <a:ext cx="147066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515255" y="1990630"/>
            <a:ext cx="292227" cy="201263"/>
          </a:xfrm>
          <a:custGeom>
            <a:rect l="l" t="t" r="r" b="b"/>
            <a:pathLst>
              <a:path w="302" h="208">
                <a:moveTo>
                  <a:pt x="302" y="208"/>
                </a:moveTo>
                <a:lnTo>
                  <a:pt x="0" y="208"/>
                </a:lnTo>
                <a:lnTo>
                  <a:pt x="0" y="28"/>
                </a:lnTo>
                <a:lnTo>
                  <a:pt x="19" y="28"/>
                </a:lnTo>
                <a:lnTo>
                  <a:pt x="19" y="189"/>
                </a:lnTo>
                <a:lnTo>
                  <a:pt x="283" y="189"/>
                </a:lnTo>
                <a:lnTo>
                  <a:pt x="283" y="19"/>
                </a:lnTo>
                <a:lnTo>
                  <a:pt x="0" y="19"/>
                </a:lnTo>
                <a:lnTo>
                  <a:pt x="0" y="0"/>
                </a:lnTo>
                <a:lnTo>
                  <a:pt x="302" y="0"/>
                </a:lnTo>
                <a:lnTo>
                  <a:pt x="302" y="2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发现异常情况后，及时采取相应措施，如报警、通知相关人员处理等。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异常处理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27" name="Freeform 27"/>
          <p:cNvSpPr/>
          <p:nvPr/>
        </p:nvSpPr>
        <p:spPr>
          <a:xfrm>
            <a:off x="5182267" y="4370832"/>
            <a:ext cx="176879" cy="175927"/>
          </a:xfrm>
          <a:custGeom>
            <a:rect l="l" t="t" r="r" b="b"/>
            <a:pathLst>
              <a:path w="187" h="186">
                <a:moveTo>
                  <a:pt x="81" y="186"/>
                </a:moveTo>
                <a:lnTo>
                  <a:pt x="0" y="106"/>
                </a:lnTo>
                <a:lnTo>
                  <a:pt x="107" y="0"/>
                </a:lnTo>
                <a:lnTo>
                  <a:pt x="187" y="80"/>
                </a:lnTo>
                <a:lnTo>
                  <a:pt x="81" y="186"/>
                </a:lnTo>
                <a:close/>
                <a:moveTo>
                  <a:pt x="26" y="106"/>
                </a:moveTo>
                <a:lnTo>
                  <a:pt x="81" y="158"/>
                </a:lnTo>
                <a:lnTo>
                  <a:pt x="159" y="80"/>
                </a:lnTo>
                <a:lnTo>
                  <a:pt x="107" y="26"/>
                </a:lnTo>
                <a:lnTo>
                  <a:pt x="26" y="10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5122640" y="4484275"/>
            <a:ext cx="120110" cy="116300"/>
          </a:xfrm>
          <a:custGeom>
            <a:rect l="l" t="t" r="r" b="b"/>
            <a:pathLst>
              <a:path w="54" h="52">
                <a:moveTo>
                  <a:pt x="26" y="52"/>
                </a:moveTo>
                <a:cubicBezTo>
                  <a:pt x="20" y="52"/>
                  <a:pt x="14" y="50"/>
                  <a:pt x="9" y="45"/>
                </a:cubicBezTo>
                <a:cubicBezTo>
                  <a:pt x="0" y="36"/>
                  <a:pt x="0" y="20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26" y="6"/>
                  <a:pt x="26" y="6"/>
                  <a:pt x="26" y="6"/>
                </a:cubicBezTo>
                <a:cubicBezTo>
                  <a:pt x="15" y="17"/>
                  <a:pt x="15" y="17"/>
                  <a:pt x="15" y="17"/>
                </a:cubicBezTo>
                <a:cubicBezTo>
                  <a:pt x="12" y="20"/>
                  <a:pt x="10" y="24"/>
                  <a:pt x="10" y="28"/>
                </a:cubicBezTo>
                <a:cubicBezTo>
                  <a:pt x="10" y="32"/>
                  <a:pt x="12" y="36"/>
                  <a:pt x="15" y="39"/>
                </a:cubicBezTo>
                <a:cubicBezTo>
                  <a:pt x="18" y="42"/>
                  <a:pt x="22" y="44"/>
                  <a:pt x="26" y="44"/>
                </a:cubicBezTo>
                <a:cubicBezTo>
                  <a:pt x="30" y="44"/>
                  <a:pt x="34" y="42"/>
                  <a:pt x="37" y="39"/>
                </a:cubicBezTo>
                <a:cubicBezTo>
                  <a:pt x="48" y="28"/>
                  <a:pt x="48" y="28"/>
                  <a:pt x="48" y="28"/>
                </a:cubicBezTo>
                <a:cubicBezTo>
                  <a:pt x="54" y="34"/>
                  <a:pt x="54" y="34"/>
                  <a:pt x="54" y="34"/>
                </a:cubicBezTo>
                <a:cubicBezTo>
                  <a:pt x="43" y="45"/>
                  <a:pt x="43" y="45"/>
                  <a:pt x="43" y="45"/>
                </a:cubicBezTo>
                <a:cubicBezTo>
                  <a:pt x="38" y="50"/>
                  <a:pt x="32" y="52"/>
                  <a:pt x="26" y="5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296662" y="4315015"/>
            <a:ext cx="116300" cy="115348"/>
          </a:xfrm>
          <a:custGeom>
            <a:rect l="l" t="t" r="r" b="b"/>
            <a:pathLst>
              <a:path w="52" h="52">
                <a:moveTo>
                  <a:pt x="34" y="52"/>
                </a:moveTo>
                <a:cubicBezTo>
                  <a:pt x="28" y="46"/>
                  <a:pt x="28" y="46"/>
                  <a:pt x="28" y="46"/>
                </a:cubicBezTo>
                <a:cubicBezTo>
                  <a:pt x="39" y="35"/>
                  <a:pt x="39" y="35"/>
                  <a:pt x="39" y="35"/>
                </a:cubicBezTo>
                <a:cubicBezTo>
                  <a:pt x="42" y="32"/>
                  <a:pt x="44" y="28"/>
                  <a:pt x="44" y="24"/>
                </a:cubicBezTo>
                <a:cubicBezTo>
                  <a:pt x="44" y="20"/>
                  <a:pt x="42" y="16"/>
                  <a:pt x="39" y="13"/>
                </a:cubicBezTo>
                <a:cubicBezTo>
                  <a:pt x="33" y="7"/>
                  <a:pt x="23" y="7"/>
                  <a:pt x="17" y="13"/>
                </a:cubicBezTo>
                <a:cubicBezTo>
                  <a:pt x="6" y="24"/>
                  <a:pt x="6" y="24"/>
                  <a:pt x="6" y="24"/>
                </a:cubicBezTo>
                <a:cubicBezTo>
                  <a:pt x="0" y="18"/>
                  <a:pt x="0" y="18"/>
                  <a:pt x="0" y="18"/>
                </a:cubicBezTo>
                <a:cubicBezTo>
                  <a:pt x="11" y="7"/>
                  <a:pt x="11" y="7"/>
                  <a:pt x="11" y="7"/>
                </a:cubicBezTo>
                <a:cubicBezTo>
                  <a:pt x="16" y="2"/>
                  <a:pt x="22" y="0"/>
                  <a:pt x="28" y="0"/>
                </a:cubicBezTo>
                <a:cubicBezTo>
                  <a:pt x="34" y="0"/>
                  <a:pt x="40" y="2"/>
                  <a:pt x="45" y="7"/>
                </a:cubicBezTo>
                <a:cubicBezTo>
                  <a:pt x="50" y="12"/>
                  <a:pt x="52" y="18"/>
                  <a:pt x="52" y="24"/>
                </a:cubicBezTo>
                <a:cubicBezTo>
                  <a:pt x="52" y="30"/>
                  <a:pt x="50" y="36"/>
                  <a:pt x="45" y="41"/>
                </a:cubicBezTo>
                <a:lnTo>
                  <a:pt x="34" y="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220081" y="4453128"/>
            <a:ext cx="27432" cy="26479"/>
          </a:xfrm>
          <a:custGeom>
            <a:rect l="l" t="t" r="r" b="b"/>
            <a:pathLst>
              <a:path w="28" h="28">
                <a:moveTo>
                  <a:pt x="15" y="28"/>
                </a:moveTo>
                <a:lnTo>
                  <a:pt x="0" y="14"/>
                </a:lnTo>
                <a:lnTo>
                  <a:pt x="15" y="0"/>
                </a:lnTo>
                <a:lnTo>
                  <a:pt x="29" y="14"/>
                </a:lnTo>
                <a:lnTo>
                  <a:pt x="15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255990" y="4444555"/>
            <a:ext cx="27432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9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265420" y="4408646"/>
            <a:ext cx="26479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47513" y="4479607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5"/>
                </a:lnTo>
                <a:lnTo>
                  <a:pt x="14" y="0"/>
                </a:lnTo>
                <a:lnTo>
                  <a:pt x="28" y="15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91900" y="4435126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对监控数据和异常处理情况进行记录和报告，为管理层提供决策依据。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记录与报告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8562499" y="4316063"/>
            <a:ext cx="253460" cy="254508"/>
          </a:xfrm>
          <a:custGeom>
            <a:rect l="l" t="t" r="r" b="b"/>
            <a:pathLst>
              <a:path w="262" h="263">
                <a:moveTo>
                  <a:pt x="102" y="263"/>
                </a:moveTo>
                <a:lnTo>
                  <a:pt x="0" y="159"/>
                </a:lnTo>
                <a:lnTo>
                  <a:pt x="203" y="0"/>
                </a:lnTo>
                <a:lnTo>
                  <a:pt x="262" y="59"/>
                </a:lnTo>
                <a:lnTo>
                  <a:pt x="102" y="263"/>
                </a:lnTo>
                <a:close/>
                <a:moveTo>
                  <a:pt x="29" y="161"/>
                </a:moveTo>
                <a:lnTo>
                  <a:pt x="100" y="234"/>
                </a:lnTo>
                <a:lnTo>
                  <a:pt x="237" y="62"/>
                </a:lnTo>
                <a:lnTo>
                  <a:pt x="201" y="26"/>
                </a:lnTo>
                <a:lnTo>
                  <a:pt x="29" y="16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8624507" y="4371213"/>
            <a:ext cx="134493" cy="109347"/>
          </a:xfrm>
          <a:custGeom>
            <a:rect l="l" t="t" r="r" b="b"/>
            <a:pathLst>
              <a:path w="139" h="113">
                <a:moveTo>
                  <a:pt x="12" y="113"/>
                </a:moveTo>
                <a:lnTo>
                  <a:pt x="0" y="99"/>
                </a:lnTo>
                <a:lnTo>
                  <a:pt x="128" y="0"/>
                </a:lnTo>
                <a:lnTo>
                  <a:pt x="139" y="14"/>
                </a:lnTo>
                <a:lnTo>
                  <a:pt x="12" y="11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8540305" y="4495038"/>
            <a:ext cx="97727" cy="97727"/>
          </a:xfrm>
          <a:custGeom>
            <a:rect l="l" t="t" r="r" b="b"/>
            <a:pathLst>
              <a:path w="43" h="43">
                <a:moveTo>
                  <a:pt x="12" y="43"/>
                </a:moveTo>
                <a:cubicBezTo>
                  <a:pt x="0" y="31"/>
                  <a:pt x="0" y="31"/>
                  <a:pt x="0" y="31"/>
                </a:cubicBezTo>
                <a:cubicBezTo>
                  <a:pt x="3" y="29"/>
                  <a:pt x="3" y="29"/>
                  <a:pt x="3" y="29"/>
                </a:cubicBezTo>
                <a:cubicBezTo>
                  <a:pt x="8" y="24"/>
                  <a:pt x="8" y="16"/>
                  <a:pt x="3" y="12"/>
                </a:cubicBezTo>
                <a:cubicBezTo>
                  <a:pt x="0" y="9"/>
                  <a:pt x="0" y="9"/>
                  <a:pt x="0" y="9"/>
                </a:cubicBezTo>
                <a:cubicBezTo>
                  <a:pt x="9" y="0"/>
                  <a:pt x="9" y="0"/>
                  <a:pt x="9" y="0"/>
                </a:cubicBezTo>
                <a:cubicBezTo>
                  <a:pt x="14" y="6"/>
                  <a:pt x="14" y="6"/>
                  <a:pt x="14" y="6"/>
                </a:cubicBezTo>
                <a:cubicBezTo>
                  <a:pt x="11" y="9"/>
                  <a:pt x="11" y="9"/>
                  <a:pt x="11" y="9"/>
                </a:cubicBezTo>
                <a:cubicBezTo>
                  <a:pt x="16" y="16"/>
                  <a:pt x="16" y="25"/>
                  <a:pt x="11" y="31"/>
                </a:cubicBezTo>
                <a:cubicBezTo>
                  <a:pt x="12" y="32"/>
                  <a:pt x="12" y="32"/>
                  <a:pt x="12" y="32"/>
                </a:cubicBezTo>
                <a:cubicBezTo>
                  <a:pt x="18" y="27"/>
                  <a:pt x="27" y="27"/>
                  <a:pt x="34" y="32"/>
                </a:cubicBezTo>
                <a:cubicBezTo>
                  <a:pt x="37" y="29"/>
                  <a:pt x="37" y="29"/>
                  <a:pt x="37" y="29"/>
                </a:cubicBezTo>
                <a:cubicBezTo>
                  <a:pt x="43" y="34"/>
                  <a:pt x="43" y="34"/>
                  <a:pt x="43" y="34"/>
                </a:cubicBezTo>
                <a:cubicBezTo>
                  <a:pt x="34" y="43"/>
                  <a:pt x="34" y="43"/>
                  <a:pt x="34" y="43"/>
                </a:cubicBezTo>
                <a:cubicBezTo>
                  <a:pt x="31" y="40"/>
                  <a:pt x="31" y="40"/>
                  <a:pt x="31" y="40"/>
                </a:cubicBezTo>
                <a:cubicBezTo>
                  <a:pt x="27" y="35"/>
                  <a:pt x="19" y="35"/>
                  <a:pt x="14" y="40"/>
                </a:cubicBezTo>
                <a:lnTo>
                  <a:pt x="12" y="4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8533542" y="4565713"/>
            <a:ext cx="33909" cy="33909"/>
          </a:xfrm>
          <a:custGeom>
            <a:rect l="l" t="t" r="r" b="b"/>
            <a:pathLst>
              <a:path w="35" h="35">
                <a:moveTo>
                  <a:pt x="14" y="35"/>
                </a:moveTo>
                <a:lnTo>
                  <a:pt x="0" y="21"/>
                </a:lnTo>
                <a:lnTo>
                  <a:pt x="21" y="0"/>
                </a:lnTo>
                <a:lnTo>
                  <a:pt x="35" y="14"/>
                </a:lnTo>
                <a:lnTo>
                  <a:pt x="14" y="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sp>
        <p:nvSpPr>
          <p:cNvPr id="43" name="AutoShape 4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TextBox 6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监控工作流程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保障公司资产安全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通过实时监控和异常处理，有效预防了各类事故的发生，保障了公司资产安全。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通过对生产环节的监控和数据分析，优化了生产流程，提高了生产效率。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提升管理水平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通过监控数据的记录和报告，管理层能够全面了解公司运营状况，为决策提供有力支持。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增强应急响应能力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在遇到突发事件时，能够迅速响应，采取有效措施，降低损失。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监控工作成果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监控员个人工作总结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每日对监控设备进行例行检查，确保设备正常运行，及时发现并处理故障。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监控设备日常检查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定期对监控录像进行备份，确保录像资料完整无损，同时对过期录像进行清理。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监控录像存储与备份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定期对监控系统进行维护保养，保证系统稳定运行，延长设备使用寿命。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监控系统维护保养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工作职责完成情况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工作亮点与收获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及时发现并处理安全事件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通过监控系统及时发现并处理多起安全事件，保障了公司财产和员工安全。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优化监控布局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根据实际需要，提出并实施监控布局优化方案，提高了监控效率和质量。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提升技术水平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通过自学和参加培训，提高了自己在监控技术方面的专业水平。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应对突发事件能力需提高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在处理突发事件时，应变能力有待提高，需加强学习和实践。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专业知识更新需加快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随着技术的发展，监控系统不断更新换代，需加快专业知识更新速度。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沟通协调能力需加强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在与其他部门沟通协调方面存在不足，需加强自身沟通能力。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711" r="371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工作不足与反思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监控技术发展与趋势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目前主流的监控技术，广泛应用于公共安全、交通、商业等领域。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视频监控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随着人工智能技术的发展，智能监控系统能够实现目标识别、行为分析等功能。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智能监控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借助物联网技术，实现远程监控和实时数据采集。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物联网监控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监控设备的高清化与网络化程度不断提高，提高了监控效果和远程管理能力。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高清化与网络化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监控技术现状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https://d.book118.com/487165006046006051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2024-09-24T07:31:08.140</cp:lastPrinted>
  <dcterms:created xsi:type="dcterms:W3CDTF">2024-09-23T23:31:08Z</dcterms:created>
  <dcterms:modified xsi:type="dcterms:W3CDTF">2024-09-23T23:31:10Z</dcterms:modified>
</cp:coreProperties>
</file>