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8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E1E32-5E9B-479B-B0E7-CC4B3D593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4FBC6-665D-4CD5-8B7A-F4FF0E092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9FBBE-A5DB-4EFC-9C5B-E3860572B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FF97C-B42D-46C0-9674-030A0A3BD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EB2111-CD13-421F-AD08-2FEFE3CA3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A9D3C1-F79B-4B5F-87AA-AB5BF7913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8EE81A-F51A-4E5E-814A-F7FCCF1EA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25D99-8852-4B00-8541-1D64022A5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0D2B6-A272-42A5-958D-DB9CEDA03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259EA-881A-409D-A363-D57EE105A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16009-841B-4B0D-86A1-52023857D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273" r:id="rId2"/>
    <p:sldLayoutId id="2147485274" r:id="rId3"/>
    <p:sldLayoutId id="2147485275" r:id="rId4"/>
    <p:sldLayoutId id="2147485276" r:id="rId5"/>
    <p:sldLayoutId id="2147485277" r:id="rId6"/>
    <p:sldLayoutId id="2147485278" r:id="rId7"/>
    <p:sldLayoutId id="2147485279" r:id="rId8"/>
    <p:sldLayoutId id="2147485280" r:id="rId9"/>
    <p:sldLayoutId id="2147485281" r:id="rId10"/>
    <p:sldLayoutId id="214748528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tags" Target="../tags/tag85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ags" Target="../tags/tag105.xml" /><Relationship Id="rId23" Type="http://schemas.openxmlformats.org/officeDocument/2006/relationships/tags" Target="../tags/tag106.xml" /><Relationship Id="rId24" Type="http://schemas.openxmlformats.org/officeDocument/2006/relationships/tags" Target="../tags/tag107.xml" /><Relationship Id="rId25" Type="http://schemas.openxmlformats.org/officeDocument/2006/relationships/tags" Target="../tags/tag108.xml" /><Relationship Id="rId26" Type="http://schemas.openxmlformats.org/officeDocument/2006/relationships/tags" Target="../tags/tag109.xml" /><Relationship Id="rId27" Type="http://schemas.openxmlformats.org/officeDocument/2006/relationships/tags" Target="../tags/tag110.xml" /><Relationship Id="rId28" Type="http://schemas.openxmlformats.org/officeDocument/2006/relationships/tags" Target="../tags/tag111.xml" /><Relationship Id="rId29" Type="http://schemas.openxmlformats.org/officeDocument/2006/relationships/tags" Target="../tags/tag112.xml" /><Relationship Id="rId3" Type="http://schemas.openxmlformats.org/officeDocument/2006/relationships/tags" Target="../tags/tag86.xml" /><Relationship Id="rId30" Type="http://schemas.openxmlformats.org/officeDocument/2006/relationships/tags" Target="../tags/tag113.xml" /><Relationship Id="rId31" Type="http://schemas.openxmlformats.org/officeDocument/2006/relationships/tags" Target="../tags/tag114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20" Type="http://schemas.openxmlformats.org/officeDocument/2006/relationships/tags" Target="../tags/tag133.xml" /><Relationship Id="rId21" Type="http://schemas.openxmlformats.org/officeDocument/2006/relationships/tags" Target="../tags/tag134.xml" /><Relationship Id="rId22" Type="http://schemas.openxmlformats.org/officeDocument/2006/relationships/tags" Target="../tags/tag135.xml" /><Relationship Id="rId23" Type="http://schemas.openxmlformats.org/officeDocument/2006/relationships/tags" Target="../tags/tag136.xml" /><Relationship Id="rId24" Type="http://schemas.openxmlformats.org/officeDocument/2006/relationships/tags" Target="../tags/tag137.xml" /><Relationship Id="rId25" Type="http://schemas.openxmlformats.org/officeDocument/2006/relationships/tags" Target="../tags/tag138.xml" /><Relationship Id="rId26" Type="http://schemas.openxmlformats.org/officeDocument/2006/relationships/tags" Target="../tags/tag139.xml" /><Relationship Id="rId27" Type="http://schemas.openxmlformats.org/officeDocument/2006/relationships/tags" Target="../tags/tag140.xml" /><Relationship Id="rId28" Type="http://schemas.openxmlformats.org/officeDocument/2006/relationships/tags" Target="../tags/tag141.xml" /><Relationship Id="rId29" Type="http://schemas.openxmlformats.org/officeDocument/2006/relationships/tags" Target="../tags/tag142.xml" /><Relationship Id="rId3" Type="http://schemas.openxmlformats.org/officeDocument/2006/relationships/tags" Target="../tags/tag116.xml" /><Relationship Id="rId30" Type="http://schemas.openxmlformats.org/officeDocument/2006/relationships/tags" Target="../tags/tag143.xml" /><Relationship Id="rId31" Type="http://schemas.openxmlformats.org/officeDocument/2006/relationships/tags" Target="../tags/tag144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0703204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2023年SMT生产主管年度总结及下一年展望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182110" y="158750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643245" y="167894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2023年SMT生产主管工作总结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158750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167894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2023年SMT生产主管遇到的问题和解决方案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182110" y="293624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643245" y="302768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下一年SMT生产主管工作展望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8014970" y="293624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1"/>
            </p:custDataLst>
          </p:nvPr>
        </p:nvSpPr>
        <p:spPr>
          <a:xfrm>
            <a:off x="9476105" y="302768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对SMT生产主管的自我评价与反思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19"/>
          <p:cNvCxnSpPr/>
          <p:nvPr>
            <p:custDataLst>
              <p:tags r:id="rId12"/>
            </p:custDataLst>
          </p:nvPr>
        </p:nvCxnSpPr>
        <p:spPr>
          <a:xfrm>
            <a:off x="3200400" y="2604476"/>
            <a:ext cx="8575431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20"/>
          <p:cNvCxnSpPr/>
          <p:nvPr>
            <p:custDataLst>
              <p:tags r:id="rId13"/>
            </p:custDataLst>
          </p:nvPr>
        </p:nvCxnSpPr>
        <p:spPr>
          <a:xfrm>
            <a:off x="4665785" y="3926259"/>
            <a:ext cx="7110046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2023年SMT生产主管工作总结</a:t>
            </a:r>
            <a:endParaRPr lang="zh-CN" altLang="en-US"/>
          </a:p>
        </p:txBody>
      </p:sp>
      <p:sp>
        <p:nvSpPr>
          <p:cNvPr id="10488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生产目标完成情况</a:t>
            </a:r>
            <a:endParaRPr lang="zh-CN" altLang="en-US"/>
          </a:p>
        </p:txBody>
      </p:sp>
      <p:sp>
        <p:nvSpPr>
          <p:cNvPr id="104886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234203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4125599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6" name="任意多边形 4"/>
          <p:cNvSpPr/>
          <p:nvPr>
            <p:custDataLst>
              <p:tags r:id="rId4"/>
            </p:custDataLst>
          </p:nvPr>
        </p:nvSpPr>
        <p:spPr>
          <a:xfrm>
            <a:off x="925252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8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352301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217948"/>
            <a:ext cx="1524019" cy="14899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产量目标：完成率95%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7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233594"/>
            <a:ext cx="583533" cy="169822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4125599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6" name="任意多边形 18"/>
          <p:cNvSpPr/>
          <p:nvPr>
            <p:custDataLst>
              <p:tags r:id="rId9"/>
            </p:custDataLst>
          </p:nvPr>
        </p:nvSpPr>
        <p:spPr>
          <a:xfrm>
            <a:off x="4418277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8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352301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211252"/>
            <a:ext cx="1524588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成本目标：降低率5%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8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6" name="任意多边形 25"/>
          <p:cNvSpPr/>
          <p:nvPr>
            <p:custDataLst>
              <p:tags r:id="rId14"/>
            </p:custDataLst>
          </p:nvPr>
        </p:nvSpPr>
        <p:spPr>
          <a:xfrm>
            <a:off x="6163572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8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236210"/>
            <a:ext cx="1524019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效率目标：提升率10%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92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134121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4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242725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6" name="任意多边形 11"/>
          <p:cNvSpPr/>
          <p:nvPr>
            <p:custDataLst>
              <p:tags r:id="rId19"/>
            </p:custDataLst>
          </p:nvPr>
        </p:nvSpPr>
        <p:spPr>
          <a:xfrm>
            <a:off x="2671764" y="2796691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8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360824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214295"/>
            <a:ext cx="1524019" cy="1512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质量目标：合格率98%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0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任意多边形 25"/>
          <p:cNvSpPr/>
          <p:nvPr>
            <p:custDataLst>
              <p:tags r:id="rId24"/>
            </p:custDataLst>
          </p:nvPr>
        </p:nvSpPr>
        <p:spPr>
          <a:xfrm>
            <a:off x="7910084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228905"/>
            <a:ext cx="1524019" cy="151685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安全目标：零事故率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12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任意多边形 25"/>
          <p:cNvSpPr/>
          <p:nvPr>
            <p:custDataLst>
              <p:tags r:id="rId29"/>
            </p:custDataLst>
          </p:nvPr>
        </p:nvSpPr>
        <p:spPr>
          <a:xfrm>
            <a:off x="9743039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234384"/>
            <a:ext cx="1524019" cy="15058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团队建设：员工满意度提升15%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生产效率提升措施</a:t>
            </a:r>
            <a:endParaRPr lang="zh-CN" altLang="en-US"/>
          </a:p>
        </p:txBody>
      </p:sp>
      <p:sp>
        <p:nvSpPr>
          <p:cNvPr id="104895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234203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4125599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4"/>
          <p:cNvSpPr/>
          <p:nvPr>
            <p:custDataLst>
              <p:tags r:id="rId4"/>
            </p:custDataLst>
          </p:nvPr>
        </p:nvSpPr>
        <p:spPr>
          <a:xfrm>
            <a:off x="925252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352301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217948"/>
            <a:ext cx="1524019" cy="14899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优化生产流程，减少浪费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6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233594"/>
            <a:ext cx="583533" cy="169822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4125599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18"/>
          <p:cNvSpPr/>
          <p:nvPr>
            <p:custDataLst>
              <p:tags r:id="rId9"/>
            </p:custDataLst>
          </p:nvPr>
        </p:nvSpPr>
        <p:spPr>
          <a:xfrm>
            <a:off x="4418277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352301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211252"/>
            <a:ext cx="1524588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加强员工培训，提高操作技能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6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25"/>
          <p:cNvSpPr/>
          <p:nvPr>
            <p:custDataLst>
              <p:tags r:id="rId14"/>
            </p:custDataLst>
          </p:nvPr>
        </p:nvSpPr>
        <p:spPr>
          <a:xfrm>
            <a:off x="6163572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236210"/>
            <a:ext cx="1524019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引入自动化设备，提高生产效率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134121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242725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11"/>
          <p:cNvSpPr/>
          <p:nvPr>
            <p:custDataLst>
              <p:tags r:id="rId19"/>
            </p:custDataLst>
          </p:nvPr>
        </p:nvSpPr>
        <p:spPr>
          <a:xfrm>
            <a:off x="2671764" y="2796691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360824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214295"/>
            <a:ext cx="1524019" cy="1512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提高设备利用率，减少停机时间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25"/>
          <p:cNvSpPr/>
          <p:nvPr>
            <p:custDataLst>
              <p:tags r:id="rId24"/>
            </p:custDataLst>
          </p:nvPr>
        </p:nvSpPr>
        <p:spPr>
          <a:xfrm>
            <a:off x="7910084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228905"/>
            <a:ext cx="1524019" cy="151685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加强质量管理，减少不良品率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6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25"/>
          <p:cNvSpPr/>
          <p:nvPr>
            <p:custDataLst>
              <p:tags r:id="rId29"/>
            </p:custDataLst>
          </p:nvPr>
        </p:nvSpPr>
        <p:spPr>
          <a:xfrm>
            <a:off x="9743039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234384"/>
            <a:ext cx="1524019" cy="15058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优化供应链管理，提高物料供应效率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品质控制与改进</a:t>
            </a:r>
            <a:endParaRPr lang="zh-CN" altLang="en-US"/>
          </a:p>
        </p:txBody>
      </p:sp>
      <p:sp>
        <p:nvSpPr>
          <p:cNvPr id="104905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品质提升：通过持续改进，提高产品品质，满足客户需求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品质控制：通过质量管理体系，确保产品品质符合标准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改进措施：针对存在的问题，制定改进方案并实施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品质管理：建立完善的品质管理体系，确保品质持续改进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人员管理及培训</a:t>
            </a:r>
            <a:endParaRPr lang="zh-CN" altLang="en-US"/>
          </a:p>
        </p:txBody>
      </p:sp>
      <p:sp>
        <p:nvSpPr>
          <p:cNvPr id="104911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员工招聘：招聘流程、面试技巧、筛选标准等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员工培训：培训计划、培训内容、培训效果评估等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员工激励：激励机制、激励方式、激励效果等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员工发展：职业规划、晋升通道、发展机会等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2023年SMT生产主管遇到的问题和解决方案</a:t>
            </a:r>
            <a:endParaRPr lang="zh-CN" altLang="en-US"/>
          </a:p>
        </p:txBody>
      </p:sp>
      <p:sp>
        <p:nvSpPr>
          <p:cNvPr id="10491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生产过程中的问题及解决</a:t>
            </a:r>
            <a:endParaRPr lang="zh-CN" altLang="en-US"/>
          </a:p>
        </p:txBody>
      </p:sp>
      <p:sp>
        <p:nvSpPr>
          <p:cNvPr id="1049210" name="平行四边形 11"/>
          <p:cNvSpPr/>
          <p:nvPr>
            <p:custDataLst>
              <p:tags r:id="rId2"/>
            </p:custDataLst>
          </p:nvPr>
        </p:nvSpPr>
        <p:spPr>
          <a:xfrm>
            <a:off x="3022895" y="540638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12" name="标题"/>
          <p:cNvSpPr txBox="1"/>
          <p:nvPr>
            <p:custDataLst>
              <p:tags r:id="rId3"/>
            </p:custDataLst>
          </p:nvPr>
        </p:nvSpPr>
        <p:spPr>
          <a:xfrm>
            <a:off x="3262515" y="501641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问题：生产计划不合理，影响生产效率 解决方案：优化生产计划，提高生产效率和灵活性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4" name="正文"/>
          <p:cNvSpPr txBox="1"/>
          <p:nvPr>
            <p:custDataLst>
              <p:tags r:id="rId4"/>
            </p:custDataLst>
          </p:nvPr>
        </p:nvSpPr>
        <p:spPr>
          <a:xfrm>
            <a:off x="3261843" y="5683594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解决方案：优化生产计划，提高生产效率和灵活性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平行四边形 9"/>
          <p:cNvSpPr/>
          <p:nvPr>
            <p:custDataLst>
              <p:tags r:id="rId5"/>
            </p:custDataLst>
          </p:nvPr>
        </p:nvSpPr>
        <p:spPr>
          <a:xfrm>
            <a:off x="3022895" y="1750342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18" name="标题"/>
          <p:cNvSpPr txBox="1"/>
          <p:nvPr>
            <p:custDataLst>
              <p:tags r:id="rId6"/>
            </p:custDataLst>
          </p:nvPr>
        </p:nvSpPr>
        <p:spPr>
          <a:xfrm>
            <a:off x="3262515" y="1364400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问题：设备故障率高，影响生产效率 解决方案：加强设备维护和保养，提高设备稳定性</a:t>
            </a:r>
            <a:endParaRPr lang="zh-CN" altLang="en-US" sz="16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20" name="正文"/>
          <p:cNvSpPr txBox="1"/>
          <p:nvPr>
            <p:custDataLst>
              <p:tags r:id="rId7"/>
            </p:custDataLst>
          </p:nvPr>
        </p:nvSpPr>
        <p:spPr>
          <a:xfrm>
            <a:off x="3261843" y="2031576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解决方案：加强设备维护和保养，提高设备稳定性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平行四边形 10"/>
          <p:cNvSpPr/>
          <p:nvPr>
            <p:custDataLst>
              <p:tags r:id="rId8"/>
            </p:custDataLst>
          </p:nvPr>
        </p:nvSpPr>
        <p:spPr>
          <a:xfrm>
            <a:off x="3022895" y="296924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24" name="标题"/>
          <p:cNvSpPr txBox="1"/>
          <p:nvPr>
            <p:custDataLst>
              <p:tags r:id="rId9"/>
            </p:custDataLst>
          </p:nvPr>
        </p:nvSpPr>
        <p:spPr>
          <a:xfrm>
            <a:off x="3262515" y="2581292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问题：原材料供应不足，影响生产进度 解决方案：优化供应链管理，确保原材料及时供应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26" name="正文"/>
          <p:cNvSpPr txBox="1"/>
          <p:nvPr>
            <p:custDataLst>
              <p:tags r:id="rId10"/>
            </p:custDataLst>
          </p:nvPr>
        </p:nvSpPr>
        <p:spPr>
          <a:xfrm>
            <a:off x="3261843" y="324846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解决方案：优化供应链管理，确保原材料及时供应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平行四边形 12"/>
          <p:cNvSpPr/>
          <p:nvPr>
            <p:custDataLst>
              <p:tags r:id="rId11"/>
            </p:custDataLst>
          </p:nvPr>
        </p:nvSpPr>
        <p:spPr>
          <a:xfrm>
            <a:off x="3022895" y="4188153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30" name="标题"/>
          <p:cNvSpPr txBox="1"/>
          <p:nvPr>
            <p:custDataLst>
              <p:tags r:id="rId12"/>
            </p:custDataLst>
          </p:nvPr>
        </p:nvSpPr>
        <p:spPr>
          <a:xfrm>
            <a:off x="3262515" y="3798855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问题：员工操作不熟练，影响产品质量 解决方案：加强员工培训，提高操作技能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2" name="正文"/>
          <p:cNvSpPr txBox="1"/>
          <p:nvPr>
            <p:custDataLst>
              <p:tags r:id="rId13"/>
            </p:custDataLst>
          </p:nvPr>
        </p:nvSpPr>
        <p:spPr>
          <a:xfrm>
            <a:off x="3261843" y="4466031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解决方案：加强员工培训，提高操作技能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品质异常处理及预防措施</a:t>
            </a:r>
            <a:endParaRPr lang="zh-CN" altLang="en-US"/>
          </a:p>
        </p:txBody>
      </p:sp>
      <p:sp>
        <p:nvSpPr>
          <p:cNvPr id="104926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品质异常处理方法：针对不同的品质异常原因，采取相应的处理方法，如更换设备、更换原材料、加强操作培训等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品质异常原因分析：找出导致品质异常的原因，如设备故障、原材料问题、操作不当等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预防措施制定：制定预防措施，避免类似品质异常再次发生，如定期检查设备、加强原材料质量控制、加强操作规范等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品质异常处理效果评估：对处理后的品质异常进行效果评估，总结经验教训，不断改进品质管理方法。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人员流失与招聘问题及解决方案</a:t>
            </a:r>
            <a:endParaRPr lang="zh-CN" altLang="en-US"/>
          </a:p>
        </p:txBody>
      </p:sp>
      <p:sp>
        <p:nvSpPr>
          <p:cNvPr id="104931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问题：人员流失率高，招聘难度大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原因：工作环境、薪资待遇、职业发展等因素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解决方案：改善工作环境、提高薪资待遇、提供职业发展机会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效果：降低人员流失率，提高招聘成功率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https://d.book118.com/488007032042006023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1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1_1"/>
  <p:tag name="KSO_WM_UNIT_INDEX" val="1_1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2_1"/>
  <p:tag name="KSO_WM_UNIT_INDEX" val="1_2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3_1"/>
  <p:tag name="KSO_WM_UNIT_INDEX" val="1_3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4_1"/>
  <p:tag name="KSO_WM_UNIT_INDEX" val="1_4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i*1_1"/>
  <p:tag name="KSO_WM_UNIT_INDEX" val="1_1"/>
  <p:tag name="KSO_WM_UNIT_LAYERLEVEL" val="1_1"/>
  <p:tag name="KSO_WM_UNIT_TYPE" val="l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4_1"/>
  <p:tag name="KSO_WM_UNIT_INDEX" val="1_4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1_1"/>
  <p:tag name="KSO_WM_UNIT_INDEX" val="1_1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2_1"/>
  <p:tag name="KSO_WM_UNIT_INDEX" val="1_2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3_1"/>
  <p:tag name="KSO_WM_UNIT_INDEX" val="1_3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2023年SMT生产主管年度总结及下一年展望</vt:lpstr>
      <vt:lpstr>目录</vt:lpstr>
      <vt:lpstr>2023年SMT生产主管工作总结</vt:lpstr>
      <vt:lpstr>生产目标完成情况</vt:lpstr>
      <vt:lpstr>生产效率提升措施</vt:lpstr>
      <vt:lpstr>品质控制与改进</vt:lpstr>
      <vt:lpstr>人员管理及培训</vt:lpstr>
      <vt:lpstr>2023年SMT生产主管遇到的问题和解决方案</vt:lpstr>
      <vt:lpstr>生产过程中的问题及解决</vt:lpstr>
      <vt:lpstr>品质异常处理及预防措施</vt:lpstr>
      <vt:lpstr>人员流失与招聘问题及解决方案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2024-08-29T19:13:43.459</cp:lastPrinted>
  <dcterms:created xsi:type="dcterms:W3CDTF">2024-08-29T11:13:43Z</dcterms:created>
  <dcterms:modified xsi:type="dcterms:W3CDTF">2024-08-29T11:13:45Z</dcterms:modified>
</cp:coreProperties>
</file>