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FE63B6-9E68-4AC4-A1B8-48E24CEDE8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070E6F-74AA-42F8-BB07-58EED76D5A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EECBCD-F423-4F81-A1F9-ED6C77CD7D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E2B171-B655-48D7-9CD1-66C9B5A105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E81C9F9-710D-4BCA-B2B0-F4817F1ED5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063D9E9-FBA8-478E-82F8-B4E288F51C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B310E32-0338-4671-BDD4-1B67CC6A7F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BB984C-8A2D-4AB7-8603-CCAE2C2F08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722387-3D64-47F5-93FC-54FC6625E6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CE34C3-DC58-4013-B14F-E7A34CD4FB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2F7813-AF9E-4583-8484-EE795F0A13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5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5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8007110052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33380" y="614674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732903" y="542407"/>
            <a:ext cx="1459097" cy="39230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-882015" y="2957769"/>
            <a:ext cx="341606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rgbClr val="FFFFFF">
                    <a:alpha val="31000"/>
                  </a:srgb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59207" y="2071532"/>
            <a:ext cx="59055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设立金属颜料公司市场研究报告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75687" y="4281643"/>
            <a:ext cx="22383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177067" y="4281643"/>
            <a:ext cx="201930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20"/>
            <a:ext cx="12192000" cy="684896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39506" y="296929"/>
            <a:ext cx="1562100" cy="10572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76641" y="1276914"/>
            <a:ext cx="1687830" cy="396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801415" y="834288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20555" y="1806496"/>
            <a:ext cx="5326684" cy="475457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金属颜料行业分析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目标市场分析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公司设立方案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生产运营计划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财务分析与预测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3441" y="1251402"/>
            <a:ext cx="3253071" cy="4621451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7300951" y="0"/>
            <a:ext cx="4891049" cy="694843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60448" y="1329916"/>
            <a:ext cx="7309353" cy="4408102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66530" y="2211515"/>
            <a:ext cx="3038473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3">
                    <a:lumMod val="50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91439" y="3383471"/>
            <a:ext cx="657256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市场概述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3380" y="614674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88" b="78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1879" b="2187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全球金属颜料市场规模已达数十亿美元，并以每年5%-7%的速度稳步增长。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亚太地区是增长最快的市场，特别是中国和印度，由于建筑、汽车和涂料行业的快速发展，对金属颜料的需求迅速增加。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高端金属颜料市场，如用于豪华汽车和高端化妆品的特种金属颜料，呈现出更高的增长率。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化妆品、印刷、塑料等其他行业对金属颜料的需求也在不断增加。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建筑行业是金属颜料的主要需求方，用于室内外装饰和建筑材料，如金属质感涂料、壁纸等。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汽车工业对金属颜料的需求稳定增长，主要用于汽车涂料，赋予汽车表面金属质感和光泽。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市场竞争格局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4068198" y="1804533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国际知名化工企业，如巴斯夫、杜邦、阿克苏诺贝尔等，在金属颜料市场占据主导地位，拥有先进的生产技术和成熟的销售网络。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102790" y="3417125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一些专注于特种金属颜料研发和生产的企业，如德国默克、美国太阳化学等，在高端市场具有较强竞争力。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025566" y="5029724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国内金属颜料企业数量众多，但大多数规模较小，技术水平相对较低，主要集中在中低端市场。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7300951" y="0"/>
            <a:ext cx="4891049" cy="694843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60448" y="1329916"/>
            <a:ext cx="7309353" cy="4408102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66530" y="2211515"/>
            <a:ext cx="3038473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3">
                    <a:lumMod val="50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91439" y="3383471"/>
            <a:ext cx="657256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金属颜料行业分析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3380" y="614674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起步阶段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金属颜料行业在20世纪80年代开始起步，当时主要应用于建筑、汽车等领域。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成熟阶段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进入21世纪后，金属颜料行业逐渐成熟，市场规模不断扩大，竞争也日益激烈。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现状概述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目前，金属颜料行业已经形成了相对稳定的竞争格局，市场集中度较高。同时，随着环保要求的提高和消费者需求的多样化，金属颜料行业也在不断进行技术创新和产品升级。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发展阶段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随着技术的不断进步和应用领域的拓展，金属颜料行业在90年代得到了快速发展。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行业发展历程及现状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中游生产环节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金属颜料的生产主要包括配料、混合、研磨、过滤、包装等工序。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下游应用领域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金属颜料广泛应用于涂料、油墨、塑料、橡胶、陶瓷等领域，为这些行业提供了丰富多彩的颜色和效果。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上游原材料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金属颜料的主要原材料包括铝粉、铜粉、锌粉等金属粉末，以及树脂、溶剂等化工原料。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4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行业产业链结构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50940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85171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382477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6708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25434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环保趋势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5434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随着全球环保意识的提高，金属颜料行业将更加注重环保和可持续发展，推动绿色生产和技术创新。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31316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消费者对产品的个性化需求不断增加，金属颜料行业需要不断推出新的颜色和效果，满足市场需求。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97085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随着下游应用领域的不断拓展和升级，金属颜料行业将向高端化、专业化方向发展，提高产品附加值和市场竞争力。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62853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未来，金属颜料行业将继续保持稳定增长态势，市场规模不断扩大。同时，随着新技术的不断涌现和应用领域的拓展，金属颜料行业将迎来更多的发展机遇和挑战。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14511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个性化需求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80280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高端化趋势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46049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前景展望</a:t>
            </a:r>
          </a:p>
        </p:txBody>
      </p:sp>
      <p:sp>
        <p:nvSpPr>
          <p:cNvPr id="14" name="Freeform 14"/>
          <p:cNvSpPr/>
          <p:nvPr/>
        </p:nvSpPr>
        <p:spPr>
          <a:xfrm>
            <a:off x="1551674" y="1945132"/>
            <a:ext cx="676339" cy="719509"/>
          </a:xfrm>
          <a:custGeom>
            <a:rect l="l" t="t" r="r" b="b"/>
            <a:pathLst>
              <a:path w="304800" h="304800">
                <a:moveTo>
                  <a:pt x="45720" y="91440"/>
                </a:moveTo>
                <a:cubicBezTo>
                  <a:pt x="45720" y="74676"/>
                  <a:pt x="59436" y="60960"/>
                  <a:pt x="76200" y="60960"/>
                </a:cubicBezTo>
                <a:lnTo>
                  <a:pt x="198120" y="60960"/>
                </a:lnTo>
                <a:lnTo>
                  <a:pt x="259080" y="0"/>
                </a:lnTo>
                <a:lnTo>
                  <a:pt x="289560" y="0"/>
                </a:lnTo>
                <a:lnTo>
                  <a:pt x="289560" y="243840"/>
                </a:lnTo>
                <a:lnTo>
                  <a:pt x="259080" y="243840"/>
                </a:lnTo>
                <a:lnTo>
                  <a:pt x="198120" y="182880"/>
                </a:lnTo>
                <a:lnTo>
                  <a:pt x="76200" y="182880"/>
                </a:lnTo>
                <a:cubicBezTo>
                  <a:pt x="59369" y="182880"/>
                  <a:pt x="45720" y="169231"/>
                  <a:pt x="45720" y="152400"/>
                </a:cubicBezTo>
                <a:lnTo>
                  <a:pt x="45720" y="152400"/>
                </a:lnTo>
                <a:lnTo>
                  <a:pt x="15240" y="152400"/>
                </a:lnTo>
                <a:lnTo>
                  <a:pt x="15240" y="91440"/>
                </a:lnTo>
                <a:lnTo>
                  <a:pt x="45720" y="91440"/>
                </a:lnTo>
                <a:close/>
                <a:moveTo>
                  <a:pt x="167640" y="228600"/>
                </a:moveTo>
                <a:lnTo>
                  <a:pt x="167640" y="304800"/>
                </a:lnTo>
                <a:lnTo>
                  <a:pt x="121920" y="304800"/>
                </a:lnTo>
                <a:lnTo>
                  <a:pt x="96469" y="228600"/>
                </a:lnTo>
                <a:lnTo>
                  <a:pt x="76200" y="228600"/>
                </a:lnTo>
                <a:lnTo>
                  <a:pt x="76200" y="198120"/>
                </a:lnTo>
                <a:lnTo>
                  <a:pt x="198120" y="198120"/>
                </a:lnTo>
                <a:lnTo>
                  <a:pt x="198120" y="22860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217981" y="1867256"/>
            <a:ext cx="875262" cy="875262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838497" y="1841557"/>
            <a:ext cx="884044" cy="884044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81268" y="1899006"/>
            <a:ext cx="811761" cy="81176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行业发展趋势及前景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7300951" y="0"/>
            <a:ext cx="4891049" cy="694843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60448" y="1329916"/>
            <a:ext cx="7309353" cy="4408102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66530" y="2211515"/>
            <a:ext cx="3038473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3">
                    <a:lumMod val="50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91439" y="3383471"/>
            <a:ext cx="657256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目标市场分析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3380" y="614674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艺术创作市场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金属颜料可用于油画、水彩、丙烯画等多种绘画媒介，为艺术家提供丰富的创作材料。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化妆品及个人护理品市场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金属颜料可用于化妆品和个人护理品中，如口红、眼影、指甲油等，增加产品的视觉效果和吸引力。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工业涂料领域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金属颜料在工业涂料领域有广泛应用，如汽车、船舶、建筑等行业的涂层需求。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目标市场定位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34917" r="34917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金属颜料的应用领域对其品质有较高要求，如耐候性、耐化学腐蚀性、色彩稳定性等。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高品质要求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随着下游行业的不断发展，对金属颜料的性能、颜色、效果等提出新的创新需求。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创新需求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环保法规的日益严格，要求金属颜料生产及使用过程符合环保标准，如低VOC、无毒无害等。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环保要求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目标市场需求特点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国际品牌竞争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国际知名金属颜料品牌在技术、品质、服务等方面具有优势，占据高端市场。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国内品牌竞争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国内金属颜料企业数量众多，但技术水平参差不齐，中低端市场竞争激烈。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新兴企业竞争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随着技术进步和市场需求变化，新兴金属颜料企业不断涌现，带来新的竞争力量。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目标市场竞争状况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7300951" y="0"/>
            <a:ext cx="4891049" cy="694843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60448" y="1329916"/>
            <a:ext cx="7309353" cy="4408102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66530" y="2211515"/>
            <a:ext cx="3038473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3">
                    <a:lumMod val="50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91439" y="3383471"/>
            <a:ext cx="657256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公司设立方案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3380" y="614674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https://d.book118.com/488007110052006036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4F4"/>
      </a:lt1>
      <a:dk2>
        <a:srgbClr val="040226"/>
      </a:dk2>
      <a:lt2>
        <a:srgbClr val="FFFFFF"/>
      </a:lt2>
      <a:accent1>
        <a:srgbClr val="312C7F"/>
      </a:accent1>
      <a:accent2>
        <a:srgbClr val="5C55C6"/>
      </a:accent2>
      <a:accent3>
        <a:srgbClr val="5577C6"/>
      </a:accent3>
      <a:accent4>
        <a:srgbClr val="605E9D"/>
      </a:accent4>
      <a:accent5>
        <a:srgbClr val="738ECA"/>
      </a:accent5>
      <a:accent6>
        <a:srgbClr val="658BE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2024-09-15T16:12:47.050</cp:lastPrinted>
  <dcterms:created xsi:type="dcterms:W3CDTF">2024-09-15T08:12:47Z</dcterms:created>
  <dcterms:modified xsi:type="dcterms:W3CDTF">2024-09-15T08:12:49Z</dcterms:modified>
</cp:coreProperties>
</file>