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C22D3C-5474-463B-B7C7-4E918D450C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F33754-A2D3-4726-B85C-EFA959285B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A92AA8-545B-479B-A53E-C231C583F6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493EC1-E23B-4CC5-8288-8B15D40992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E3DE904-7681-48E9-83EB-F0EDBE0D5C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6539661-0AC9-418A-AE3F-9886A6972D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D8C9AA0-4540-4FB6-8407-58A700A923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E3883F-131D-4829-8522-A7E0DC2C5C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09D62E-42CC-4F99-A8D5-22DABF2CFA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EC0AB2-A211-431A-9849-AB5800758E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364094-5D61-4B3F-9C1A-8013DE1BDD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88020000060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高端饮料项目评价分析报告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2024-01-01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营销策略分析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5833" r="15833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当前饮料市场以中低端产品为主，高端市场存在较大空白。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随着消费者对品质生活的追求，高端饮料市场需求逐渐增长。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项目旨在开发一系列高品质、高营养价值的高端饮料，满足市场对高品质饮料的需求。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开发出具有独特口感、高品质、高营养价值的高端饮料产品。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提升品牌形象，打造高端饮料品牌。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拓展市场份额，提高高端饮料市场占有率。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l="13184" r="13184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3184" r="13184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项目目标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产品研发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研发具有独特口感、高品质、高营养价值的高端饮料产品。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品牌推广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提升品牌形象，打造高端饮料品牌。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市场拓展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拓展市场份额，提高高端饮料市场占有率。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项目范围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高端市场定位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针对高收入群体和追求品质生活的消费者，提供独特、高品质的饮料产品。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消费场景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适合高端餐饮、商务宴请、礼品赠送等场合，满足消费者对高品质生活的追求。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地域分布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以一线城市和重点二线城市为主要市场，辐射周边区域。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目标市场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8083" r="1808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品牌认同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对品牌知名度、口碑和形象有一定的要求，愿意为高品质的品牌支付溢价。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品质保证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消费者对饮料的品质、口感、安全性等方面有较高要求。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健康需求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注重低糖、低卡、无添加剂等健康元素，追求天然、有机、营养的饮料。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消费者需求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如可口可乐、百事可乐、农夫山泉等，具有强大的品牌影响力和市场份额。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国内外知名品牌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新兴高端品牌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替代品威胁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近年来涌现出的一些高端饮料品牌，如气泡水、椰汁等，在市场上获得了一定的关注和认可。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如咖啡、茶、果汁等其他饮品，可能对高端饮料市场产生竞争压力。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竞争对手分析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健康消费升级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随着消费者对健康的关注度不断提高，对高品质、健康饮料的需求将进一步增加。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个性化需求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消费者对饮料的口味、包装、品牌形象等个性化需求将更加突出，个性化定制将成为趋势。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线上线下融合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线上渠道将逐渐成为销售的重要途径，线下渠道则注重体验式营销和高端品牌的展示。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市场趋势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产品分析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高端饮料项目采用了独特的配方，确保产品在口感、色泽和香气方面具有吸引力。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独特配方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项目坚持使用天然原料，确保产品的健康和营养价值，满足消费者对健康的需求。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天然原料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项目提供了多种口味的高端饮料，满足不同消费者的口味偏好。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多样化口味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产品特点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严格品质控制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项目实施了严格的质量控制体系，确保产品的质量和安全。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优质包装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项目采用优质的包装材料和设计，确保产品的保鲜度和美观度。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定期检测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项目定期对产品进行检测，确保产品质量符合相关标准和规定。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产品质量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38306" y="1737060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6949989" y="1529205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高价位市场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257619" y="2085084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高端饮料项目定位于高价位市场，满足特定消费群体的需求。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851464" y="3842688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线上销售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851464" y="439856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项目通过线上渠道进行销售，扩大产品的覆盖范围和销售渠道。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389813" y="3842688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礼品市场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225447" y="439856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项目将部分产品定位为礼品市场，满足消费者送礼的需求。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348765" y="357368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426366" y="357368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 rot="-2107968">
            <a:off x="4312676" y="2628449"/>
            <a:ext cx="920865" cy="655621"/>
          </a:xfrm>
          <a:custGeom>
            <a:rect l="l" t="t" r="r" b="b"/>
            <a:pathLst>
              <a:path w="9753600" h="9753600">
                <a:moveTo>
                  <a:pt x="5960669" y="2885237"/>
                </a:moveTo>
                <a:lnTo>
                  <a:pt x="5960669" y="609600"/>
                </a:lnTo>
                <a:lnTo>
                  <a:pt x="9753600" y="4592117"/>
                </a:lnTo>
                <a:lnTo>
                  <a:pt x="5960669" y="8575243"/>
                </a:lnTo>
                <a:lnTo>
                  <a:pt x="5960669" y="6242304"/>
                </a:lnTo>
                <a:cubicBezTo>
                  <a:pt x="3250997" y="6242304"/>
                  <a:pt x="1354531" y="7152437"/>
                  <a:pt x="0" y="9144000"/>
                </a:cubicBezTo>
                <a:cubicBezTo>
                  <a:pt x="541934" y="6298997"/>
                  <a:pt x="2167738" y="3454603"/>
                  <a:pt x="5960669" y="2885237"/>
                </a:cubicBez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 rot="-9379564">
            <a:off x="5543762" y="4515883"/>
            <a:ext cx="920865" cy="655621"/>
          </a:xfrm>
          <a:custGeom>
            <a:rect l="l" t="t" r="r" b="b"/>
            <a:pathLst>
              <a:path w="9753600" h="9753600">
                <a:moveTo>
                  <a:pt x="5960669" y="2885237"/>
                </a:moveTo>
                <a:lnTo>
                  <a:pt x="5960669" y="609600"/>
                </a:lnTo>
                <a:lnTo>
                  <a:pt x="9753600" y="4592117"/>
                </a:lnTo>
                <a:lnTo>
                  <a:pt x="5960669" y="8575243"/>
                </a:lnTo>
                <a:lnTo>
                  <a:pt x="5960669" y="6242304"/>
                </a:lnTo>
                <a:cubicBezTo>
                  <a:pt x="3250997" y="6242304"/>
                  <a:pt x="1354531" y="7152437"/>
                  <a:pt x="0" y="9144000"/>
                </a:cubicBezTo>
                <a:cubicBezTo>
                  <a:pt x="541934" y="6298997"/>
                  <a:pt x="2167738" y="3454603"/>
                  <a:pt x="5960669" y="2885237"/>
                </a:cubicBez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 rot="2700000" flipH="1">
            <a:off x="6687459" y="2628449"/>
            <a:ext cx="920865" cy="655621"/>
          </a:xfrm>
          <a:custGeom>
            <a:rect l="l" t="t" r="r" b="b"/>
            <a:pathLst>
              <a:path w="9753600" h="9753600">
                <a:moveTo>
                  <a:pt x="5960669" y="2885237"/>
                </a:moveTo>
                <a:lnTo>
                  <a:pt x="5960669" y="609600"/>
                </a:lnTo>
                <a:lnTo>
                  <a:pt x="9753600" y="4592117"/>
                </a:lnTo>
                <a:lnTo>
                  <a:pt x="5960669" y="8575243"/>
                </a:lnTo>
                <a:lnTo>
                  <a:pt x="5960669" y="6242304"/>
                </a:lnTo>
                <a:cubicBezTo>
                  <a:pt x="3250997" y="6242304"/>
                  <a:pt x="1354531" y="7152437"/>
                  <a:pt x="0" y="9144000"/>
                </a:cubicBezTo>
                <a:cubicBezTo>
                  <a:pt x="541934" y="6298997"/>
                  <a:pt x="2167738" y="3454603"/>
                  <a:pt x="5960669" y="2885237"/>
                </a:cubicBez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14" name="Freeform 14"/>
          <p:cNvSpPr/>
          <p:nvPr/>
        </p:nvSpPr>
        <p:spPr>
          <a:xfrm>
            <a:off x="5622878" y="2009366"/>
            <a:ext cx="647107" cy="647107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0935" y="3885853"/>
            <a:ext cx="570476" cy="57047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768961" y="3904086"/>
            <a:ext cx="582777" cy="582777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产品定位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https://d.book118.com/488020000060006026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2024-09-03T16:30:44.279</cp:lastPrinted>
  <dcterms:created xsi:type="dcterms:W3CDTF">2024-09-03T08:30:44Z</dcterms:created>
  <dcterms:modified xsi:type="dcterms:W3CDTF">2024-09-03T08:30:46Z</dcterms:modified>
</cp:coreProperties>
</file>