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C4B963-AEAD-4E11-BC3C-5B46C756A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2D9C1-DBFB-44DB-AA80-89A1CB5AC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8AF66-BAB2-4E88-9805-34BE1C637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E4F546-1F08-43CB-83C6-49DFBB868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91EAAC-26A6-44D3-B4A5-C00F82556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34C00F-6A0D-44D3-ABFA-CCD28824E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1BE245-E2B5-4ABD-8E5A-F430975B6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077EA5-E26D-48B4-A591-01E6EE910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DD041C-98D7-4887-AEE1-3A1954E7F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E7481-243A-4007-8D37-C1352BD9A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31214-AC1F-47C7-9F11-4F0D3FEA2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2202604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不全瘫患者的护理指南\n## 1.不全瘫的定义与病因\n### 1.1不完全性瘫痪的定义与分类\n### 1.2不全瘫的常见病因及危险因素\n### 1.3病后康复的重要性\n## 2.不全瘫患者的评估与诊断\n### 2.1临床症状与体征评估\n### 2.2影像学检查在诊断中的应用\n### 2.3康复医学评估与诊断\n## 3.不全瘫患者的护理原则与方法\n### 3.1心理护理与康复信心建立\n### 3.2生活护理与功能锻炼指导\n### 3.3药物治疗与副作用管理\n## 4.不全瘫患者康复治疗与护理\n### 4.1物理治疗在康复中的应用\n### 4.2职业治疗与职能康复\n### 4.3言语治疗与吞咽功能恢复\n## 5.不全瘫患者的营养与饮食指导\n### 5.1营养需求与膳食搭配\n### 5.2饮食调整与并发症预防\n### 5.3特殊饮食与营养补充剂使用\n## 6.不全瘫患者的生活质量改善与心理支持\n### 6.1改善家居环境与社会支持\n### 6.2心理调适与情绪管理\n### 6.3参加康复团体与患者互助\n## 7.不全瘫患者的预防与长期护理\n### 7.1预防措施与康复训练\n### 7.2长期护理与家庭照顾者培训\n### 7.3定期复查与病情监测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7900"/>
              <a:t>不全瘫患者的护理指南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不全瘫的定义与病因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不完全性瘫痪的定义与分类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57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不完全性瘫痪（Incomplete paralysis）是指肌肉运动功能部分丧失，但并非完全丧失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轻度不全瘫：肌肉力量减弱，但仍有部分功能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中度不全瘫：肌肉力量明显减弱，功能受限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重度不全瘫：肌肉力量几乎完全丧失，功能严重受限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不全瘫的分类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上肢不全瘫：影响上肢肌肉的运动功能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下肢不全瘫：影响下肢肌肉的运动功能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四肢不全瘫：影响四肢肌肉的运动功能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偏瘫：一侧肢体肌肉运动功能丧失</a:t>
            </a:r>
            <a:endParaRPr/>
          </a:p>
        </p:txBody>
      </p:sp>
      <p:cxnSp>
        <p:nvCxnSpPr>
          <p:cNvPr id="258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6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6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脑血管疾病：如脑梗死、脑出血等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神经系统疾病：如多发性硬化、帕金森病等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外伤：如脊髓损伤、骨折等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肌肉疾病：如肌萎缩侧索硬化症等</a:t>
                </a:r>
                <a:endParaRPr/>
              </a:p>
            </p:txBody>
          </p:sp>
          <p:sp>
            <p:nvSpPr>
              <p:cNvPr id="27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常见病因</a:t>
                </a:r>
                <a:endParaRPr/>
              </a:p>
            </p:txBody>
          </p:sp>
          <p:sp>
            <p:nvSpPr>
              <p:cNvPr id="27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7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高血压：长期高血压可能导致脑血管疾病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吸烟：吸烟可能增加脑血管疾病的风险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糖尿病：糖尿病可能加重神经损伤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高脂血症：高脂血症可能增加脑血管疾病的风险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年龄：随着年龄的增长，神经系统疾病的风险增加</a:t>
                </a:r>
                <a:endParaRPr/>
              </a:p>
            </p:txBody>
          </p:sp>
          <p:sp>
            <p:nvSpPr>
              <p:cNvPr id="27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危险因素</a:t>
                </a:r>
                <a:endParaRPr/>
              </a:p>
            </p:txBody>
          </p:sp>
          <p:sp>
            <p:nvSpPr>
              <p:cNvPr id="27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不全瘫的常见病因及危险因素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8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8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减轻肌肉萎缩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提高运动能力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改善生活质量</a:t>
                </a:r>
                <a:endParaRPr/>
              </a:p>
            </p:txBody>
          </p:sp>
          <p:sp>
            <p:nvSpPr>
              <p:cNvPr id="2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恢复肌肉力量与功能</a:t>
                </a:r>
                <a:endParaRPr/>
              </a:p>
            </p:txBody>
          </p:sp>
        </p:grpSp>
        <p:grpSp>
          <p:nvGrpSpPr>
            <p:cNvPr id="28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防止关节僵硬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防止肌肉挛缩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防止压疮</a:t>
                </a:r>
                <a:endParaRPr/>
              </a:p>
            </p:txBody>
          </p:sp>
          <p:sp>
            <p:nvSpPr>
              <p:cNvPr id="28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预防并发症</a:t>
                </a:r>
                <a:endParaRPr/>
              </a:p>
            </p:txBody>
          </p:sp>
        </p:grpSp>
        <p:grpSp>
          <p:nvGrpSpPr>
            <p:cNvPr id="28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8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增强自信心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减轻焦虑与抑郁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提高社会适应能力</a:t>
                </a:r>
                <a:endParaRPr/>
              </a:p>
            </p:txBody>
          </p:sp>
          <p:sp>
            <p:nvSpPr>
              <p:cNvPr id="29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提高心理健康</a:t>
                </a:r>
                <a:endParaRPr/>
              </a:p>
            </p:txBody>
          </p:sp>
        </p:grpSp>
      </p:grpSp>
      <p:pic>
        <p:nvPicPr>
          <p:cNvPr id="29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9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病后康复的重要性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9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不全瘫患者的评估与诊断</a:t>
            </a:r>
            <a:endParaRPr/>
          </a:p>
        </p:txBody>
      </p:sp>
      <p:sp>
        <p:nvSpPr>
          <p:cNvPr id="29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</a:t>
                </a:r>
                <a:endParaRPr/>
              </a:p>
            </p:txBody>
          </p:sp>
          <p:sp>
            <p:nvSpPr>
              <p:cNvPr id="30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肌肉无力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肌肉萎缩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感觉异常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吞咽困难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语言障碍</a:t>
                </a:r>
                <a:endParaRPr/>
              </a:p>
            </p:txBody>
          </p:sp>
          <p:sp>
            <p:nvSpPr>
              <p:cNvPr id="30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体征</a:t>
                </a:r>
                <a:endParaRPr/>
              </a:p>
            </p:txBody>
          </p:sp>
          <p:sp>
            <p:nvSpPr>
              <p:cNvPr id="31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肌肉张力减弱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关节活动受限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反射减弱或消失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病理反射阳性</a:t>
                </a:r>
                <a:endParaRPr/>
              </a:p>
            </p:txBody>
          </p:sp>
          <p:sp>
            <p:nvSpPr>
              <p:cNvPr id="31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临床症状与体征评估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8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9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20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32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322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323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324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检查脑血管疾病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检查脑部肿瘤或炎症</a:t>
                </a:r>
                <a:endParaRPr/>
              </a:p>
            </p:txBody>
          </p:sp>
          <p:sp>
            <p:nvSpPr>
              <p:cNvPr id="325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头部CT或MRI</a:t>
                </a:r>
                <a:endParaRPr/>
              </a:p>
            </p:txBody>
          </p:sp>
        </p:grpSp>
        <p:grpSp>
          <p:nvGrpSpPr>
            <p:cNvPr id="326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2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脊柱CT或MRI</a:t>
                </a:r>
                <a:endParaRPr/>
              </a:p>
            </p:txBody>
          </p:sp>
          <p:sp>
            <p:nvSpPr>
              <p:cNvPr id="32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检查脊髓损伤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检查脊柱肿瘤或炎症</a:t>
                </a:r>
                <a:endParaRPr/>
              </a:p>
            </p:txBody>
          </p:sp>
        </p:grpSp>
        <p:grpSp>
          <p:nvGrpSpPr>
            <p:cNvPr id="329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330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肢体X光</a:t>
                </a:r>
                <a:endParaRPr/>
              </a:p>
            </p:txBody>
          </p:sp>
          <p:sp>
            <p:nvSpPr>
              <p:cNvPr id="331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检查骨折或关节疾病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检查肌肉萎缩或钙化</a:t>
                </a:r>
                <a:endParaRPr/>
              </a:p>
            </p:txBody>
          </p:sp>
        </p:grpSp>
      </p:grpSp>
      <p:sp>
        <p:nvSpPr>
          <p:cNvPr id="3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影像学检查在诊断中的应用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33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34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35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3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3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4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运动功能评估</a:t>
                </a:r>
                <a:endParaRPr/>
              </a:p>
            </p:txBody>
          </p:sp>
          <p:sp>
            <p:nvSpPr>
              <p:cNvPr id="34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肌肉力量评估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关节活动度评估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运动协调与平衡评估</a:t>
                </a:r>
                <a:endParaRPr/>
              </a:p>
            </p:txBody>
          </p:sp>
        </p:grpSp>
        <p:grpSp>
          <p:nvGrpSpPr>
            <p:cNvPr id="34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4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感觉功能评估</a:t>
                </a:r>
                <a:endParaRPr/>
              </a:p>
            </p:txBody>
          </p:sp>
          <p:sp>
            <p:nvSpPr>
              <p:cNvPr id="34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浅感觉评估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深感觉评估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视觉空间评估</a:t>
                </a:r>
                <a:endParaRPr/>
              </a:p>
            </p:txBody>
          </p:sp>
        </p:grpSp>
        <p:grpSp>
          <p:nvGrpSpPr>
            <p:cNvPr id="34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4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认知与语言评估</a:t>
                </a:r>
                <a:endParaRPr/>
              </a:p>
            </p:txBody>
          </p:sp>
          <p:sp>
            <p:nvSpPr>
              <p:cNvPr id="34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认知功能评估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语言功能评估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听力评估</a:t>
                </a:r>
                <a:endParaRPr/>
              </a:p>
            </p:txBody>
          </p:sp>
        </p:grpSp>
      </p:grpSp>
      <p:sp>
        <p:nvSpPr>
          <p:cNvPr id="3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康复医学评估与诊断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不全瘫患者的护理原则与方法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心理护理与康复信心建立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鼓励患者保持乐观心态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提供情感支持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减轻焦虑与抑郁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康复信心建立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强调康复的重要性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制定合理的康复目标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鼓励患者积极参与康复训练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生活护理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维持良好的肢体位置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预防压疮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维持良好的呼吸与排痰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功能锻炼指导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肌肉力量训练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关节活动度训练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运动协调与平衡训练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吞咽与语言训练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生活护理与功能锻炼指导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药物治疗与副作用管理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脑血管疾病：抗血小板聚集药物、降血压药物等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神经系统疾病：神经营养药物、免疫抑制剂等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肌肉疾病：肌松药物、抗氧化药物等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副作用管理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观察药物副作用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调整药物剂量与用法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提供对症处理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不全瘫患者康复治疗与护理</a:t>
            </a:r>
            <a:endParaRPr/>
          </a:p>
        </p:txBody>
      </p:sp>
      <p:sp>
        <p:nvSpPr>
          <p:cNvPr id="5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5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6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电刺激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促进肌肉收缩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改善神经传导</a:t>
                </a:r>
                <a:endParaRPr/>
              </a:p>
            </p:txBody>
          </p:sp>
          <p:pic>
            <p:nvPicPr>
              <p:cNvPr id="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6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6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热疗与冷疗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缓解肌肉疼痛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改善血液循环</a:t>
                </a:r>
                <a:endParaRPr/>
              </a:p>
            </p:txBody>
          </p:sp>
          <p:pic>
            <p:nvPicPr>
              <p:cNvPr id="6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6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7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水疗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改善关节活动度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增强肌肉力量</a:t>
                </a:r>
                <a:endParaRPr/>
              </a:p>
            </p:txBody>
          </p:sp>
          <p:pic>
            <p:nvPicPr>
              <p:cNvPr id="7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物理治疗在康复中的应用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https://d.book118.com/488022026043006037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不全瘫患者的护理指南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2024-09-17T01:31:19.127</cp:lastPrinted>
  <dcterms:created xsi:type="dcterms:W3CDTF">2024-09-16T17:31:19Z</dcterms:created>
  <dcterms:modified xsi:type="dcterms:W3CDTF">2024-09-16T17:31:21Z</dcterms:modified>
</cp:coreProperties>
</file>