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7CB91-78D4-4A44-A1D1-134D424F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4B7F-98E9-4DD8-96A1-80A5F040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0621F-41E2-4EC2-87B1-74A5639F6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9A78F-C06D-4AFC-BA48-E47D8397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C650F-976D-4015-8FA9-11A55DDA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03A78-ACC1-46DC-B0DE-A3DEEADE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E3C85-20ED-4078-A587-9D6D17FA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7059D-DE35-4092-BD63-EFB5D202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6FB11-5E05-4821-BA39-31D00C67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08A0F-467A-4AB2-94F2-8F7DB543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92694-4594-42FB-84DC-0AFEB5EF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5843142" y="6745431"/>
            <a:ext cx="2163349" cy="90054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9291770" y="375783"/>
            <a:ext cx="1932390" cy="78753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625282" y="1996888"/>
            <a:ext cx="8153400" cy="1000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438650" y="867293"/>
            <a:ext cx="154940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903095" y="1616710"/>
            <a:ext cx="7725409" cy="4225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7.jpeg" /><Relationship Id="rId5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Relationship Id="rId7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14.jpeg" /><Relationship Id="rId5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Relationship Id="rId7" Type="http://schemas.openxmlformats.org/officeDocument/2006/relationships/image" Target="../media/image19.jpeg" /><Relationship Id="rId8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21.png" /><Relationship Id="rId5" Type="http://schemas.openxmlformats.org/officeDocument/2006/relationships/image" Target="../media/image2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00251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84400" y="2057400"/>
            <a:ext cx="7799387" cy="25511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479458" y="5876981"/>
            <a:ext cx="3168650" cy="368300"/>
          </a:xfrm>
          <a:custGeom>
            <a:rect l="l" t="t" r="r" b="b"/>
            <a:pathLst>
              <a:path w="3168650" h="368300">
                <a:moveTo>
                  <a:pt x="3168539" y="368265"/>
                </a:moveTo>
                <a:lnTo>
                  <a:pt x="0" y="368265"/>
                </a:lnTo>
                <a:lnTo>
                  <a:pt x="0" y="0"/>
                </a:lnTo>
                <a:lnTo>
                  <a:pt x="3168539" y="0"/>
                </a:lnTo>
                <a:lnTo>
                  <a:pt x="3168539" y="368265"/>
                </a:lnTo>
                <a:close/>
              </a:path>
            </a:pathLst>
          </a:custGeom>
          <a:solidFill>
            <a:srgbClr val="AE0C14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010515" y="5932758"/>
            <a:ext cx="2208576" cy="233202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1677028" y="5876981"/>
            <a:ext cx="3168650" cy="368300"/>
          </a:xfrm>
          <a:custGeom>
            <a:rect l="l" t="t" r="r" b="b"/>
            <a:pathLst>
              <a:path w="3168650" h="368300">
                <a:moveTo>
                  <a:pt x="3168540" y="368265"/>
                </a:moveTo>
                <a:lnTo>
                  <a:pt x="0" y="368265"/>
                </a:lnTo>
                <a:lnTo>
                  <a:pt x="0" y="0"/>
                </a:lnTo>
                <a:lnTo>
                  <a:pt x="3168540" y="0"/>
                </a:lnTo>
                <a:lnTo>
                  <a:pt x="3168540" y="368265"/>
                </a:lnTo>
                <a:close/>
              </a:path>
            </a:pathLst>
          </a:custGeom>
          <a:solidFill>
            <a:srgbClr val="AE0C14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8491670" y="134483"/>
            <a:ext cx="1932390" cy="787534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77034" y="2467610"/>
            <a:ext cx="9006205" cy="1043305"/>
          </a:xfrm>
          <a:prstGeom prst="rect">
            <a:avLst/>
          </a:prstGeom>
          <a:solidFill>
            <a:srgbClr val="C55A11"/>
          </a:solidFill>
        </p:spPr>
        <p:txBody>
          <a:bodyPr vert="horz" wrap="square" lIns="0" tIns="197485" rIns="0" bIns="0" rtlCol="0">
            <a:spAutoFit/>
          </a:bodyPr>
          <a:lstStyle/>
          <a:p>
            <a:pPr marL="946785">
              <a:lnSpc>
                <a:spcPct val="100000"/>
              </a:lnSpc>
              <a:spcBef>
                <a:spcPts val="1555"/>
              </a:spcBef>
            </a:pPr>
            <a:r>
              <a:rPr sz="4000"/>
              <a:t>信华城（北区）</a:t>
            </a:r>
            <a:r>
              <a:rPr sz="4000" spc="-10"/>
              <a:t>户型配比建议书</a:t>
            </a:r>
            <a:endParaRPr sz="4000"/>
          </a:p>
        </p:txBody>
      </p:sp>
      <p:sp>
        <p:nvSpPr>
          <p:cNvPr id="7" name="object 7"/>
          <p:cNvSpPr txBox="1"/>
          <p:nvPr/>
        </p:nvSpPr>
        <p:spPr>
          <a:xfrm>
            <a:off x="4839017" y="4246562"/>
            <a:ext cx="256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000" b="1" spc="-15">
                <a:latin typeface="Microsoft JhengHei"/>
                <a:cs typeface="Microsoft JhengHei"/>
              </a:rPr>
              <a:t>江西龙创</a:t>
            </a:r>
            <a:endParaRPr sz="20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</a:pPr>
            <a:r>
              <a:rPr sz="2000" b="1" spc="-5">
                <a:latin typeface="Microsoft JhengHei"/>
                <a:cs typeface="Microsoft JhengHei"/>
              </a:rPr>
              <a:t>二零一七年十月二十日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226560" y="1925745"/>
            <a:ext cx="3225800" cy="1656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200">
              <a:lnSpc>
                <a:spcPct val="148600"/>
              </a:lnSpc>
              <a:spcBef>
                <a:spcPts val="100"/>
              </a:spcBef>
            </a:pPr>
            <a:r>
              <a:rPr sz="3600" spc="-10">
                <a:latin typeface="微软雅黑"/>
                <a:cs typeface="微软雅黑"/>
              </a:rPr>
              <a:t>合理的户型配比三大原则：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26360" y="3823125"/>
            <a:ext cx="6426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latin typeface="微软雅黑"/>
                <a:cs typeface="微软雅黑"/>
              </a:rPr>
              <a:t>市场、本体、开发理念及目标。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0" marR="5080" indent="-1828800">
              <a:lnSpc>
                <a:spcPct val="100000"/>
              </a:lnSpc>
              <a:spcBef>
                <a:spcPts val="100"/>
              </a:spcBef>
            </a:pPr>
            <a:r>
              <a:rPr sz="3200" b="0" spc="-5">
                <a:latin typeface="微软雅黑"/>
                <a:cs typeface="微软雅黑"/>
              </a:rPr>
              <a:t>本次营销主要从修水县房地产市场方面入手，通过调研、分析、总结。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09572" y="3238949"/>
            <a:ext cx="7747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latin typeface="微软雅黑"/>
                <a:cs typeface="微软雅黑"/>
              </a:rPr>
              <a:t>从而，为北区户型产品设计提供参考意见。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843142" y="6745431"/>
            <a:ext cx="2163349" cy="9005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91770" y="375783"/>
            <a:ext cx="1932390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059649" y="2894174"/>
            <a:ext cx="758634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0" spc="-10">
                <a:latin typeface="Arial Black"/>
                <a:cs typeface="Arial Black"/>
              </a:rPr>
              <a:t>PART1</a:t>
            </a:r>
            <a:r>
              <a:rPr sz="3800" spc="-5">
                <a:latin typeface="Microsoft JhengHei"/>
                <a:cs typeface="Microsoft JhengHei"/>
              </a:rPr>
              <a:t>修水市场在售竞品楼盘研究</a:t>
            </a:r>
            <a:endParaRPr sz="3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29615" y="6644640"/>
            <a:ext cx="2208576" cy="2133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8923470" y="274183"/>
            <a:ext cx="1932389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62454" y="2244605"/>
            <a:ext cx="79502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 b="0" spc="-5">
                <a:latin typeface="微软雅黑"/>
                <a:cs typeface="微软雅黑"/>
              </a:rPr>
              <a:t>通过修水县房地产市场所有在售竞品楼盘，进行全面市场调查；城南片区：帝景观澜，城东片区：银河湾，良塘片区：君悦国际、幸福港；对户型、产品、价格等进行有针对性</a:t>
            </a:r>
            <a:r>
              <a:rPr sz="2400" b="0" spc="-50">
                <a:latin typeface="微软雅黑"/>
                <a:cs typeface="微软雅黑"/>
              </a:rPr>
              <a:t> </a:t>
            </a:r>
            <a:r>
              <a:rPr sz="2400" b="0" spc="-5">
                <a:latin typeface="微软雅黑"/>
                <a:cs typeface="微软雅黑"/>
              </a:rPr>
              <a:t>性的具体分析、总结。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67815" y="6491558"/>
            <a:ext cx="2208576" cy="23320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497329" y="121783"/>
            <a:ext cx="10196830" cy="6072505"/>
            <a:chOff x="1497329" y="121783"/>
            <a:chExt cx="10196830" cy="607250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761669" y="121783"/>
              <a:ext cx="1932389" cy="78753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497329" y="668654"/>
              <a:ext cx="9416414" cy="552513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542539" y="4379595"/>
              <a:ext cx="1045844" cy="742315"/>
            </a:xfrm>
            <a:custGeom>
              <a:rect l="l" t="t" r="r" b="b"/>
              <a:pathLst>
                <a:path w="1045844" h="742314">
                  <a:moveTo>
                    <a:pt x="1000936" y="741700"/>
                  </a:moveTo>
                  <a:lnTo>
                    <a:pt x="610076" y="337820"/>
                  </a:lnTo>
                  <a:lnTo>
                    <a:pt x="0" y="337820"/>
                  </a:lnTo>
                  <a:lnTo>
                    <a:pt x="0" y="0"/>
                  </a:lnTo>
                  <a:lnTo>
                    <a:pt x="1045844" y="0"/>
                  </a:lnTo>
                  <a:lnTo>
                    <a:pt x="1045844" y="337820"/>
                  </a:lnTo>
                  <a:lnTo>
                    <a:pt x="871537" y="337820"/>
                  </a:lnTo>
                  <a:lnTo>
                    <a:pt x="1000936" y="74170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542539" y="4379595"/>
              <a:ext cx="1045844" cy="742315"/>
            </a:xfrm>
            <a:custGeom>
              <a:rect l="l" t="t" r="r" b="b"/>
              <a:pathLst>
                <a:path w="1045844" h="742314">
                  <a:moveTo>
                    <a:pt x="0" y="0"/>
                  </a:moveTo>
                  <a:lnTo>
                    <a:pt x="610076" y="0"/>
                  </a:lnTo>
                  <a:lnTo>
                    <a:pt x="871537" y="0"/>
                  </a:lnTo>
                  <a:lnTo>
                    <a:pt x="1045844" y="0"/>
                  </a:lnTo>
                  <a:lnTo>
                    <a:pt x="1045844" y="197061"/>
                  </a:lnTo>
                  <a:lnTo>
                    <a:pt x="1045844" y="281516"/>
                  </a:lnTo>
                  <a:lnTo>
                    <a:pt x="1045844" y="337820"/>
                  </a:lnTo>
                  <a:lnTo>
                    <a:pt x="871537" y="337820"/>
                  </a:lnTo>
                  <a:lnTo>
                    <a:pt x="1000936" y="741700"/>
                  </a:lnTo>
                  <a:lnTo>
                    <a:pt x="610076" y="337820"/>
                  </a:lnTo>
                  <a:lnTo>
                    <a:pt x="0" y="337820"/>
                  </a:lnTo>
                  <a:lnTo>
                    <a:pt x="0" y="281516"/>
                  </a:lnTo>
                  <a:lnTo>
                    <a:pt x="0" y="1970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A4B7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2621279" y="4418965"/>
            <a:ext cx="635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latin typeface="Microsoft JhengHei"/>
                <a:cs typeface="Microsoft JhengHei"/>
              </a:rPr>
              <a:t>幸福港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45551" y="5364162"/>
            <a:ext cx="1198245" cy="782955"/>
            <a:chOff x="3745551" y="5364162"/>
            <a:chExt cx="1198245" cy="782955"/>
          </a:xfrm>
        </p:grpSpPr>
        <p:sp>
          <p:nvSpPr>
            <p:cNvPr id="10" name="object 10"/>
            <p:cNvSpPr/>
            <p:nvPr/>
          </p:nvSpPr>
          <p:spPr>
            <a:xfrm>
              <a:off x="3750313" y="5368925"/>
              <a:ext cx="1188720" cy="773430"/>
            </a:xfrm>
            <a:custGeom>
              <a:rect l="l" t="t" r="r" b="b"/>
              <a:pathLst>
                <a:path w="1188720" h="773429">
                  <a:moveTo>
                    <a:pt x="0" y="773426"/>
                  </a:moveTo>
                  <a:lnTo>
                    <a:pt x="251032" y="339090"/>
                  </a:lnTo>
                  <a:lnTo>
                    <a:pt x="63496" y="339090"/>
                  </a:lnTo>
                  <a:lnTo>
                    <a:pt x="63496" y="0"/>
                  </a:lnTo>
                  <a:lnTo>
                    <a:pt x="1188716" y="0"/>
                  </a:lnTo>
                  <a:lnTo>
                    <a:pt x="1188716" y="339090"/>
                  </a:lnTo>
                  <a:lnTo>
                    <a:pt x="532337" y="339090"/>
                  </a:lnTo>
                  <a:lnTo>
                    <a:pt x="0" y="773426"/>
                  </a:lnTo>
                  <a:close/>
                </a:path>
              </a:pathLst>
            </a:custGeom>
            <a:solidFill>
              <a:srgbClr val="C55A1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750313" y="5368925"/>
              <a:ext cx="1188720" cy="773430"/>
            </a:xfrm>
            <a:custGeom>
              <a:rect l="l" t="t" r="r" b="b"/>
              <a:pathLst>
                <a:path w="1188720" h="773429">
                  <a:moveTo>
                    <a:pt x="63496" y="0"/>
                  </a:moveTo>
                  <a:lnTo>
                    <a:pt x="251032" y="0"/>
                  </a:lnTo>
                  <a:lnTo>
                    <a:pt x="532337" y="0"/>
                  </a:lnTo>
                  <a:lnTo>
                    <a:pt x="1188716" y="0"/>
                  </a:lnTo>
                  <a:lnTo>
                    <a:pt x="1188716" y="197802"/>
                  </a:lnTo>
                  <a:lnTo>
                    <a:pt x="1188716" y="282575"/>
                  </a:lnTo>
                  <a:lnTo>
                    <a:pt x="1188716" y="339090"/>
                  </a:lnTo>
                  <a:lnTo>
                    <a:pt x="532337" y="339090"/>
                  </a:lnTo>
                  <a:lnTo>
                    <a:pt x="0" y="773426"/>
                  </a:lnTo>
                  <a:lnTo>
                    <a:pt x="251032" y="339090"/>
                  </a:lnTo>
                  <a:lnTo>
                    <a:pt x="63496" y="339090"/>
                  </a:lnTo>
                  <a:lnTo>
                    <a:pt x="63496" y="282575"/>
                  </a:lnTo>
                  <a:lnTo>
                    <a:pt x="63496" y="197802"/>
                  </a:lnTo>
                  <a:lnTo>
                    <a:pt x="63496" y="0"/>
                  </a:lnTo>
                  <a:close/>
                </a:path>
              </a:pathLst>
            </a:custGeom>
            <a:ln w="9525">
              <a:solidFill>
                <a:srgbClr val="A4B7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3892550" y="5408295"/>
            <a:ext cx="6350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0">
                <a:latin typeface="Microsoft JhengHei"/>
                <a:cs typeface="Microsoft JhengHei"/>
              </a:rPr>
              <a:t>信华城</a:t>
            </a:r>
            <a:endParaRPr sz="1600">
              <a:latin typeface="Microsoft JhengHei"/>
              <a:cs typeface="Microsoft JhengHe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791007" y="1121727"/>
            <a:ext cx="1068070" cy="757555"/>
            <a:chOff x="6791007" y="1121727"/>
            <a:chExt cx="1068070" cy="757555"/>
          </a:xfrm>
        </p:grpSpPr>
        <p:sp>
          <p:nvSpPr>
            <p:cNvPr id="14" name="object 14"/>
            <p:cNvSpPr/>
            <p:nvPr/>
          </p:nvSpPr>
          <p:spPr>
            <a:xfrm>
              <a:off x="6795769" y="1126489"/>
              <a:ext cx="1058545" cy="748030"/>
            </a:xfrm>
            <a:custGeom>
              <a:rect l="l" t="t" r="r" b="b"/>
              <a:pathLst>
                <a:path w="1058545" h="748030">
                  <a:moveTo>
                    <a:pt x="51974" y="748029"/>
                  </a:moveTo>
                  <a:lnTo>
                    <a:pt x="176424" y="299085"/>
                  </a:lnTo>
                  <a:lnTo>
                    <a:pt x="0" y="299085"/>
                  </a:lnTo>
                  <a:lnTo>
                    <a:pt x="0" y="0"/>
                  </a:lnTo>
                  <a:lnTo>
                    <a:pt x="1058544" y="0"/>
                  </a:lnTo>
                  <a:lnTo>
                    <a:pt x="1058544" y="299085"/>
                  </a:lnTo>
                  <a:lnTo>
                    <a:pt x="441059" y="299085"/>
                  </a:lnTo>
                  <a:lnTo>
                    <a:pt x="51974" y="748029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795769" y="1126489"/>
              <a:ext cx="1058545" cy="748030"/>
            </a:xfrm>
            <a:custGeom>
              <a:rect l="l" t="t" r="r" b="b"/>
              <a:pathLst>
                <a:path w="1058545" h="748030">
                  <a:moveTo>
                    <a:pt x="0" y="0"/>
                  </a:moveTo>
                  <a:lnTo>
                    <a:pt x="176424" y="0"/>
                  </a:lnTo>
                  <a:lnTo>
                    <a:pt x="441059" y="0"/>
                  </a:lnTo>
                  <a:lnTo>
                    <a:pt x="1058544" y="0"/>
                  </a:lnTo>
                  <a:lnTo>
                    <a:pt x="1058544" y="174466"/>
                  </a:lnTo>
                  <a:lnTo>
                    <a:pt x="1058544" y="249237"/>
                  </a:lnTo>
                  <a:lnTo>
                    <a:pt x="1058544" y="299085"/>
                  </a:lnTo>
                  <a:lnTo>
                    <a:pt x="441059" y="299085"/>
                  </a:lnTo>
                  <a:lnTo>
                    <a:pt x="51974" y="748029"/>
                  </a:lnTo>
                  <a:lnTo>
                    <a:pt x="176424" y="299085"/>
                  </a:lnTo>
                  <a:lnTo>
                    <a:pt x="0" y="299085"/>
                  </a:lnTo>
                  <a:lnTo>
                    <a:pt x="0" y="249237"/>
                  </a:lnTo>
                  <a:lnTo>
                    <a:pt x="0" y="174466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A4B7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6874509" y="1165066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5">
                <a:latin typeface="Microsoft JhengHei"/>
                <a:cs typeface="Microsoft JhengHei"/>
              </a:rPr>
              <a:t>帝景观澜</a:t>
            </a:r>
            <a:endParaRPr sz="1400">
              <a:latin typeface="Microsoft JhengHei"/>
              <a:cs typeface="Microsoft JhengHe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9202740" y="815533"/>
            <a:ext cx="1029335" cy="770890"/>
            <a:chOff x="9202740" y="815533"/>
            <a:chExt cx="1029335" cy="770890"/>
          </a:xfrm>
        </p:grpSpPr>
        <p:sp>
          <p:nvSpPr>
            <p:cNvPr id="18" name="object 18"/>
            <p:cNvSpPr/>
            <p:nvPr/>
          </p:nvSpPr>
          <p:spPr>
            <a:xfrm>
              <a:off x="9207503" y="820296"/>
              <a:ext cx="1019810" cy="761365"/>
            </a:xfrm>
            <a:custGeom>
              <a:rect l="l" t="t" r="r" b="b"/>
              <a:pathLst>
                <a:path w="1019809" h="761365">
                  <a:moveTo>
                    <a:pt x="1019806" y="760853"/>
                  </a:moveTo>
                  <a:lnTo>
                    <a:pt x="123187" y="760853"/>
                  </a:lnTo>
                  <a:lnTo>
                    <a:pt x="123187" y="456053"/>
                  </a:lnTo>
                  <a:lnTo>
                    <a:pt x="272623" y="456053"/>
                  </a:lnTo>
                  <a:lnTo>
                    <a:pt x="0" y="0"/>
                  </a:lnTo>
                  <a:lnTo>
                    <a:pt x="496778" y="456053"/>
                  </a:lnTo>
                  <a:lnTo>
                    <a:pt x="1019806" y="456053"/>
                  </a:lnTo>
                  <a:lnTo>
                    <a:pt x="1019806" y="760853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9207503" y="820296"/>
              <a:ext cx="1019810" cy="761365"/>
            </a:xfrm>
            <a:custGeom>
              <a:rect l="l" t="t" r="r" b="b"/>
              <a:pathLst>
                <a:path w="1019809" h="761365">
                  <a:moveTo>
                    <a:pt x="123187" y="456053"/>
                  </a:moveTo>
                  <a:lnTo>
                    <a:pt x="272623" y="456053"/>
                  </a:lnTo>
                  <a:lnTo>
                    <a:pt x="0" y="0"/>
                  </a:lnTo>
                  <a:lnTo>
                    <a:pt x="496778" y="456053"/>
                  </a:lnTo>
                  <a:lnTo>
                    <a:pt x="1019806" y="456053"/>
                  </a:lnTo>
                  <a:lnTo>
                    <a:pt x="1019806" y="506853"/>
                  </a:lnTo>
                  <a:lnTo>
                    <a:pt x="1019806" y="583053"/>
                  </a:lnTo>
                  <a:lnTo>
                    <a:pt x="1019806" y="760853"/>
                  </a:lnTo>
                  <a:lnTo>
                    <a:pt x="496778" y="760853"/>
                  </a:lnTo>
                  <a:lnTo>
                    <a:pt x="272623" y="760853"/>
                  </a:lnTo>
                  <a:lnTo>
                    <a:pt x="123187" y="760853"/>
                  </a:lnTo>
                  <a:lnTo>
                    <a:pt x="123187" y="583053"/>
                  </a:lnTo>
                  <a:lnTo>
                    <a:pt x="123187" y="506853"/>
                  </a:lnTo>
                  <a:lnTo>
                    <a:pt x="123187" y="456053"/>
                  </a:lnTo>
                  <a:close/>
                </a:path>
              </a:pathLst>
            </a:custGeom>
            <a:ln w="9525">
              <a:solidFill>
                <a:srgbClr val="A4B7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9409430" y="1314926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20">
                <a:latin typeface="Microsoft JhengHei"/>
                <a:cs typeface="Microsoft JhengHei"/>
              </a:rPr>
              <a:t>银河湾</a:t>
            </a:r>
            <a:endParaRPr sz="1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0359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342570" y="121783"/>
            <a:ext cx="1932390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91184" y="561976"/>
            <a:ext cx="1786255" cy="428625"/>
          </a:xfrm>
          <a:prstGeom prst="rect">
            <a:avLst/>
          </a:prstGeom>
          <a:solidFill>
            <a:srgbClr val="8E3681"/>
          </a:solidFill>
        </p:spPr>
        <p:txBody>
          <a:bodyPr vert="horz" wrap="square" lIns="0" tIns="52069" rIns="0" bIns="0" rtlCol="0">
            <a:spAutoFit/>
          </a:bodyPr>
          <a:lstStyle/>
          <a:p>
            <a:pPr marL="384810">
              <a:lnSpc>
                <a:spcPct val="100000"/>
              </a:lnSpc>
              <a:spcBef>
                <a:spcPts val="409"/>
              </a:spcBef>
            </a:pPr>
            <a:r>
              <a:rPr spc="-15"/>
              <a:t>帝景观澜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32535" y="998345"/>
            <a:ext cx="9471025" cy="2463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项目位于修水县南城区</a:t>
            </a:r>
            <a:r>
              <a:rPr sz="1600" spc="-10">
                <a:latin typeface="微软雅黑"/>
                <a:cs typeface="微软雅黑"/>
              </a:rPr>
              <a:t>E5</a:t>
            </a:r>
            <a:r>
              <a:rPr sz="1600">
                <a:latin typeface="微软雅黑"/>
                <a:cs typeface="微软雅黑"/>
              </a:rPr>
              <a:t>地块，秋湖里大桥桥头，体育馆之南。占地面积</a:t>
            </a:r>
            <a:r>
              <a:rPr sz="1600" spc="-10">
                <a:latin typeface="微软雅黑"/>
                <a:cs typeface="微软雅黑"/>
              </a:rPr>
              <a:t>96</a:t>
            </a:r>
            <a:r>
              <a:rPr sz="1600">
                <a:latin typeface="微软雅黑"/>
                <a:cs typeface="微软雅黑"/>
              </a:rPr>
              <a:t>亩，建筑总规模</a:t>
            </a:r>
            <a:r>
              <a:rPr sz="1600" spc="-10">
                <a:latin typeface="微软雅黑"/>
                <a:cs typeface="微软雅黑"/>
              </a:rPr>
              <a:t>16万平米。帝</a:t>
            </a:r>
            <a:r>
              <a:rPr sz="1600" spc="-5">
                <a:latin typeface="微软雅黑"/>
                <a:cs typeface="微软雅黑"/>
              </a:rPr>
              <a:t>帝景观澜项目一线江景，楼间距宽，绿化率高，园林精美，人车分流，车位充足，小区自带会所。帝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600" spc="-5">
                <a:latin typeface="微软雅黑"/>
                <a:cs typeface="微软雅黑"/>
              </a:rPr>
              <a:t>景观澜户型优秀、通透、公摊低、得房率高、户户赠送空中花园。帝景观澜项目采用了酒店大</a:t>
            </a:r>
            <a:endParaRPr sz="1600">
              <a:latin typeface="微软雅黑"/>
              <a:cs typeface="微软雅黑"/>
            </a:endParaRPr>
          </a:p>
          <a:p>
            <a:pPr marL="12700" marR="509270" algn="just">
              <a:lnSpc>
                <a:spcPct val="125000"/>
              </a:lnSpc>
            </a:pPr>
            <a:r>
              <a:rPr sz="1600" spc="-5">
                <a:latin typeface="微软雅黑"/>
                <a:cs typeface="微软雅黑"/>
              </a:rPr>
              <a:t>堂式小区入口、单元入户小院、生态呼吸停车场、全区域电子驱蚊、抗紫外线双层玻璃、保温墙体、低噪排水管等新颖设计及理念。帝景观澜周边配套有第一小学、琴海中学、联盛百货、体育馆、大洋洲公园、修河景观商业街、县委与多个厅局办公大厦相邻。帝景观澜项目与奥林华府、西班牙印象等</a:t>
            </a:r>
            <a:endParaRPr sz="1600">
              <a:latin typeface="微软雅黑"/>
              <a:cs typeface="微软雅黑"/>
            </a:endParaRPr>
          </a:p>
          <a:p>
            <a:pPr marL="12700" marR="102870">
              <a:lnSpc>
                <a:spcPct val="125000"/>
              </a:lnSpc>
            </a:pPr>
            <a:r>
              <a:rPr sz="1600" spc="-5">
                <a:latin typeface="微软雅黑"/>
                <a:cs typeface="微软雅黑"/>
              </a:rPr>
              <a:t>等小区为邻，是修水高档居住集中区。帝景观澜项目依托众多优势，得天独厚，大境天成，是您的理想居</a:t>
            </a:r>
            <a:r>
              <a:rPr sz="1600" spc="-20">
                <a:latin typeface="微软雅黑"/>
                <a:cs typeface="微软雅黑"/>
              </a:rPr>
              <a:t>居所。</a:t>
            </a:r>
            <a:endParaRPr sz="16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575300" y="3378200"/>
            <a:ext cx="4790439" cy="29311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1229799" y="3538994"/>
            <a:ext cx="4205165" cy="26736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0359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329870" y="121783"/>
            <a:ext cx="1932389" cy="7875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530984" y="984250"/>
          <a:ext cx="9288780" cy="4239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8890"/>
                <a:gridCol w="7997190"/>
              </a:tblGrid>
              <a:tr h="5778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25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地段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1593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1560"/>
                        </a:spcBef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修水县南城区秋湖里大桥桥头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981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2331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420"/>
                        </a:spcBef>
                      </a:pPr>
                      <a:r>
                        <a:rPr sz="1600" b="1" spc="-15">
                          <a:latin typeface="微软雅黑"/>
                          <a:cs typeface="微软雅黑"/>
                        </a:rPr>
                        <a:t>主力面积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78105" marR="89535">
                        <a:lnSpc>
                          <a:spcPct val="150000"/>
                        </a:lnSpc>
                      </a:pPr>
                      <a:r>
                        <a:rPr sz="1400" b="1">
                          <a:latin typeface="微软雅黑"/>
                          <a:cs typeface="微软雅黑"/>
                        </a:rPr>
                        <a:t>帝景观澜：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面积区间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125-220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平米。主力面积：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125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135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平米三房，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155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170平米左右四房，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少量顶楼复式和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220平米四房。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713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售价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174625" indent="157480">
                        <a:lnSpc>
                          <a:spcPct val="150000"/>
                        </a:lnSpc>
                        <a:spcBef>
                          <a:spcPts val="124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一期推出4栋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18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层高层，于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2016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年底开始内部认购，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年元月正式开放。认筹交首付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16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万元，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可选择楼层 ，均价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5500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元/㎡；顶楼复式买一层送一层均价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8000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元/㎡。目前推出二期1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栋一梯两户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小高层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11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层 ，面积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129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平米三房和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143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平米四房；2栋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18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层两梯两户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135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平米三房，对外均价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6000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元/㎡。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581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569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0">
                          <a:latin typeface="微软雅黑"/>
                          <a:cs typeface="微软雅黑"/>
                        </a:rPr>
                        <a:t>去化率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235585">
                        <a:lnSpc>
                          <a:spcPct val="150000"/>
                        </a:lnSpc>
                        <a:spcBef>
                          <a:spcPts val="16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一期4栋共计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252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套，除了顶楼复式，目前去化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95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%以上。二期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栋小高层刚出地面，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12栋高层地面七八楼左右。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34415" y="6580331"/>
            <a:ext cx="2208576" cy="23264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28270" y="210683"/>
            <a:ext cx="1932389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64907" y="654251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户型鉴赏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1108718" y="1308100"/>
            <a:ext cx="7141845" cy="3478529"/>
            <a:chOff x="1108718" y="1308100"/>
            <a:chExt cx="7141845" cy="3478529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108718" y="1308100"/>
              <a:ext cx="2558087" cy="347853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543299" y="1422400"/>
              <a:ext cx="2551429" cy="335978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007100" y="1308100"/>
              <a:ext cx="2243455" cy="3478529"/>
            </a:xfrm>
            <a:prstGeom prst="rect">
              <a:avLst/>
            </a:prstGeom>
          </p:spPr>
        </p:pic>
      </p:grp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8407400" y="1308100"/>
            <a:ext cx="2299970" cy="34785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471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40970" y="121783"/>
            <a:ext cx="1932390" cy="7875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24840" y="561975"/>
            <a:ext cx="1503045" cy="428625"/>
          </a:xfrm>
          <a:prstGeom prst="rect">
            <a:avLst/>
          </a:prstGeom>
          <a:solidFill>
            <a:srgbClr val="8E3681"/>
          </a:solidFill>
        </p:spPr>
        <p:txBody>
          <a:bodyPr vert="horz" wrap="square" lIns="0" tIns="52069" rIns="0" bIns="0" rtlCol="0">
            <a:spAutoFit/>
          </a:bodyPr>
          <a:lstStyle/>
          <a:p>
            <a:pPr marL="370205">
              <a:lnSpc>
                <a:spcPct val="100000"/>
              </a:lnSpc>
              <a:spcBef>
                <a:spcPts val="409"/>
              </a:spcBef>
            </a:pPr>
            <a:r>
              <a:rPr sz="2000" b="1" spc="-20">
                <a:latin typeface="微软雅黑"/>
                <a:cs typeface="微软雅黑"/>
              </a:rPr>
              <a:t>银河湾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30300" y="1111592"/>
            <a:ext cx="91694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40995">
              <a:lnSpc>
                <a:spcPct val="1500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银河湾总占地</a:t>
            </a:r>
            <a:r>
              <a:rPr sz="1600" spc="-10">
                <a:latin typeface="微软雅黑"/>
                <a:cs typeface="微软雅黑"/>
              </a:rPr>
              <a:t>70</a:t>
            </a:r>
            <a:r>
              <a:rPr sz="1600">
                <a:latin typeface="微软雅黑"/>
                <a:cs typeface="微软雅黑"/>
              </a:rPr>
              <a:t>亩，总建筑面积</a:t>
            </a:r>
            <a:r>
              <a:rPr sz="1600" spc="-10">
                <a:latin typeface="微软雅黑"/>
                <a:cs typeface="微软雅黑"/>
              </a:rPr>
              <a:t>12</a:t>
            </a:r>
            <a:r>
              <a:rPr sz="1600" spc="-5">
                <a:latin typeface="微软雅黑"/>
                <a:cs typeface="微软雅黑"/>
              </a:rPr>
              <a:t>万平米。扼守新城繁华中心，展现城东核心主题生活城，无缝对接宁红大道、东接高速公路出入口，直通柯龙线至高速，修水大桥、宁红大桥，东方园幼儿园、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600" spc="-5">
                <a:latin typeface="微软雅黑"/>
                <a:cs typeface="微软雅黑"/>
              </a:rPr>
              <a:t>修水四小，散原中学，享一站式学区房；四方畅达无阻，聚敛一城雍容，安享永逸。法式风情骑廊、大大面宽步道空间，纵享城央繁华生活。</a:t>
            </a:r>
            <a:endParaRPr sz="1600">
              <a:latin typeface="微软雅黑"/>
              <a:cs typeface="微软雅黑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205864" y="2803525"/>
          <a:ext cx="4069715" cy="3429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6915"/>
                <a:gridCol w="1160780"/>
                <a:gridCol w="523875"/>
                <a:gridCol w="707389"/>
                <a:gridCol w="954405"/>
              </a:tblGrid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均 价：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一房一价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建筑类别：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高层、洋房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物业类型：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25">
                          <a:latin typeface="微软雅黑"/>
                          <a:cs typeface="微软雅黑"/>
                        </a:rPr>
                        <a:t>住宅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交付时间：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20">
                          <a:latin typeface="微软雅黑"/>
                          <a:cs typeface="微软雅黑"/>
                        </a:rPr>
                        <a:t>待 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开盘时间：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>
                          <a:latin typeface="微软雅黑"/>
                          <a:cs typeface="微软雅黑"/>
                        </a:rPr>
                        <a:t>预计</a:t>
                      </a:r>
                      <a:r>
                        <a:rPr sz="1000" spc="-10">
                          <a:latin typeface="微软雅黑"/>
                          <a:cs typeface="微软雅黑"/>
                        </a:rPr>
                        <a:t>2018</a:t>
                      </a:r>
                      <a:r>
                        <a:rPr sz="1000" spc="-25">
                          <a:latin typeface="微软雅黑"/>
                          <a:cs typeface="微软雅黑"/>
                        </a:rPr>
                        <a:t>春节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容积率：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25">
                          <a:latin typeface="微软雅黑"/>
                          <a:cs typeface="微软雅黑"/>
                        </a:rPr>
                        <a:t>2.5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付款方式：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按揭 一次性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9060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物业费：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25">
                          <a:latin typeface="微软雅黑"/>
                          <a:cs typeface="微软雅黑"/>
                        </a:rPr>
                        <a:t>1.5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公 摊：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25">
                          <a:latin typeface="微软雅黑"/>
                          <a:cs typeface="微软雅黑"/>
                        </a:rPr>
                        <a:t>20%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总户数：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692</a:t>
                      </a:r>
                      <a:r>
                        <a:rPr sz="1000" spc="-50">
                          <a:latin typeface="微软雅黑"/>
                          <a:cs typeface="微软雅黑"/>
                        </a:rPr>
                        <a:t>户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5">
                          <a:latin typeface="微软雅黑"/>
                          <a:cs typeface="微软雅黑"/>
                        </a:rPr>
                        <a:t>开发商：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5">
                          <a:latin typeface="微软雅黑"/>
                          <a:cs typeface="微软雅黑"/>
                        </a:rPr>
                        <a:t>修水厦鼎置业有限公司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项目地址：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>
                          <a:latin typeface="微软雅黑"/>
                          <a:cs typeface="微软雅黑"/>
                        </a:rPr>
                        <a:t>宁红大道与抗洪河交汇处（四小对面</a:t>
                      </a:r>
                      <a:r>
                        <a:rPr sz="1000" spc="-50">
                          <a:latin typeface="微软雅黑"/>
                          <a:cs typeface="微软雅黑"/>
                        </a:rPr>
                        <a:t>）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2862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项目特色：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0"/>
                        </a:spcBef>
                      </a:pPr>
                      <a:r>
                        <a:rPr sz="1000" spc="-10">
                          <a:latin typeface="微软雅黑"/>
                          <a:cs typeface="微软雅黑"/>
                        </a:rPr>
                        <a:t>学区房，大户型</a:t>
                      </a:r>
                      <a:endParaRPr sz="1000">
                        <a:latin typeface="微软雅黑"/>
                        <a:cs typeface="微软雅黑"/>
                      </a:endParaRPr>
                    </a:p>
                  </a:txBody>
                  <a:tcPr marL="0" marR="0" marT="1333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422900" y="2806700"/>
            <a:ext cx="4754880" cy="348678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725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66370" y="121783"/>
            <a:ext cx="1932390" cy="7875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517650" y="984250"/>
          <a:ext cx="9302115" cy="44011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2225"/>
                <a:gridCol w="7997190"/>
              </a:tblGrid>
              <a:tr h="7048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75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地段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2228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</a:pPr>
                      <a:r>
                        <a:rPr sz="1400" b="1">
                          <a:latin typeface="微软雅黑"/>
                          <a:cs typeface="微软雅黑"/>
                        </a:rPr>
                        <a:t>宁红大道与抗洪河交汇处（四小对面</a:t>
                      </a:r>
                      <a:r>
                        <a:rPr sz="1400" b="1" spc="-50">
                          <a:latin typeface="微软雅黑"/>
                          <a:cs typeface="微软雅黑"/>
                        </a:rPr>
                        <a:t>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7223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b="1" spc="-15">
                          <a:latin typeface="微软雅黑"/>
                          <a:cs typeface="微软雅黑"/>
                        </a:rPr>
                        <a:t>主力面积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L="78105" marR="226060" indent="52069">
                        <a:lnSpc>
                          <a:spcPct val="150000"/>
                        </a:lnSpc>
                        <a:tabLst>
                          <a:tab pos="6526530"/>
                        </a:tabLst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银河湾面积区间：</a:t>
                      </a:r>
                      <a:r>
                        <a:rPr sz="1400" spc="1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121-</a:t>
                      </a:r>
                      <a:r>
                        <a:rPr sz="1400" spc="445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144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平米四房五房。洋房</a:t>
                      </a:r>
                      <a:r>
                        <a:rPr sz="1400" spc="1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主力面积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：125-130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平米三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房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	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，138-144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米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四房；高层主力面积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：121-125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平米三房，</a:t>
                      </a:r>
                      <a:r>
                        <a:rPr sz="1400" spc="2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135-140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平米四房</a:t>
                      </a:r>
                      <a:r>
                        <a:rPr sz="1400" spc="25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。</a:t>
                      </a:r>
                      <a:r>
                        <a:rPr sz="1400" spc="455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所有房间赠送一房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532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售价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30810">
                        <a:lnSpc>
                          <a:spcPct val="100000"/>
                        </a:lnSpc>
                      </a:pPr>
                      <a:r>
                        <a:rPr sz="1400" spc="-10">
                          <a:latin typeface="微软雅黑"/>
                          <a:cs typeface="微软雅黑"/>
                        </a:rPr>
                        <a:t>217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年国庆一期开始认筹。1、认筹2万抵4万；高层对外报价均价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4500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元/㎡，洋房对外报价均价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400" spc="-10">
                          <a:latin typeface="微软雅黑"/>
                          <a:cs typeface="微软雅黑"/>
                        </a:rPr>
                        <a:t>5600</a:t>
                      </a:r>
                      <a:r>
                        <a:rPr sz="1400" spc="85">
                          <a:latin typeface="微软雅黑"/>
                          <a:cs typeface="微软雅黑"/>
                        </a:rPr>
                        <a:t>元/㎡。 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2、交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万享团购优惠：内部优惠价格高层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3900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元/㎡，洋房5100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 元/㎡。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7089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b="1" spc="-20">
                          <a:latin typeface="微软雅黑"/>
                          <a:cs typeface="微软雅黑"/>
                        </a:rPr>
                        <a:t>去化率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国庆开始针对黄坳乡内部团购，预计数量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50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套以内。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9503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444170" y="121783"/>
            <a:ext cx="1932390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90905" y="561975"/>
            <a:ext cx="1732280" cy="428625"/>
          </a:xfrm>
          <a:prstGeom prst="rect">
            <a:avLst/>
          </a:prstGeom>
          <a:solidFill>
            <a:srgbClr val="8E3681"/>
          </a:solidFill>
        </p:spPr>
        <p:txBody>
          <a:bodyPr vert="horz" wrap="square" lIns="0" tIns="52069" rIns="0" bIns="0" rtlCol="0">
            <a:spAutoFit/>
          </a:bodyPr>
          <a:lstStyle/>
          <a:p>
            <a:pPr marL="358140">
              <a:lnSpc>
                <a:spcPct val="100000"/>
              </a:lnSpc>
              <a:spcBef>
                <a:spcPts val="409"/>
              </a:spcBef>
            </a:pPr>
            <a:r>
              <a:rPr spc="-15"/>
              <a:t>君悦国际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34415" y="1127031"/>
            <a:ext cx="944372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微软雅黑"/>
                <a:cs typeface="微软雅黑"/>
              </a:rPr>
              <a:t>君悦国际是修水县重点招商项目，总建筑面积为</a:t>
            </a:r>
            <a:r>
              <a:rPr sz="1600" spc="-10">
                <a:latin typeface="微软雅黑"/>
                <a:cs typeface="微软雅黑"/>
              </a:rPr>
              <a:t>70</a:t>
            </a:r>
            <a:r>
              <a:rPr sz="1600" spc="-5">
                <a:latin typeface="微软雅黑"/>
                <a:cs typeface="微软雅黑"/>
              </a:rPr>
              <a:t>万㎡，是修水县最大的城市综合体项目，项目分南北</a:t>
            </a:r>
            <a:r>
              <a:rPr sz="1600" spc="500">
                <a:latin typeface="微软雅黑"/>
                <a:cs typeface="微软雅黑"/>
              </a:rPr>
              <a:t> </a:t>
            </a:r>
            <a:r>
              <a:rPr sz="1600">
                <a:latin typeface="微软雅黑"/>
                <a:cs typeface="微软雅黑"/>
              </a:rPr>
              <a:t>两个地块，北地块规划为</a:t>
            </a:r>
            <a:r>
              <a:rPr sz="1600" spc="-10">
                <a:latin typeface="微软雅黑"/>
                <a:cs typeface="微软雅黑"/>
              </a:rPr>
              <a:t>39</a:t>
            </a:r>
            <a:r>
              <a:rPr sz="1600">
                <a:latin typeface="微软雅黑"/>
                <a:cs typeface="微软雅黑"/>
              </a:rPr>
              <a:t>万㎡超大规模，修水首个科技住宅智慧社区，共</a:t>
            </a:r>
            <a:r>
              <a:rPr sz="1600" spc="-10">
                <a:latin typeface="微软雅黑"/>
                <a:cs typeface="微软雅黑"/>
              </a:rPr>
              <a:t>18</a:t>
            </a:r>
            <a:r>
              <a:rPr sz="1600" spc="-5">
                <a:latin typeface="微软雅黑"/>
                <a:cs typeface="微软雅黑"/>
              </a:rPr>
              <a:t>栋高层住宅产品，规划总户</a:t>
            </a:r>
            <a:r>
              <a:rPr sz="1600">
                <a:latin typeface="微软雅黑"/>
                <a:cs typeface="微软雅黑"/>
              </a:rPr>
              <a:t>户数约为</a:t>
            </a:r>
            <a:r>
              <a:rPr sz="1600" spc="-10">
                <a:latin typeface="微软雅黑"/>
                <a:cs typeface="微软雅黑"/>
              </a:rPr>
              <a:t>2600</a:t>
            </a:r>
            <a:r>
              <a:rPr sz="1600" spc="-25">
                <a:latin typeface="微软雅黑"/>
                <a:cs typeface="微软雅黑"/>
              </a:rPr>
              <a:t>户；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600">
                <a:latin typeface="微软雅黑"/>
                <a:cs typeface="微软雅黑"/>
              </a:rPr>
              <a:t>南地块规划为</a:t>
            </a:r>
            <a:r>
              <a:rPr sz="1600" spc="-10">
                <a:latin typeface="微软雅黑"/>
                <a:cs typeface="微软雅黑"/>
              </a:rPr>
              <a:t>31</a:t>
            </a:r>
            <a:r>
              <a:rPr sz="1600">
                <a:latin typeface="微软雅黑"/>
                <a:cs typeface="微软雅黑"/>
              </a:rPr>
              <a:t>万㎡城市商业群，包括6万㎡修水一站式购物中心：将引入2</a:t>
            </a:r>
            <a:r>
              <a:rPr sz="1600" spc="-5">
                <a:latin typeface="微软雅黑"/>
                <a:cs typeface="微软雅黑"/>
              </a:rPr>
              <a:t>万㎡超大规模全球十强品牌</a:t>
            </a:r>
            <a:r>
              <a:rPr sz="1600" spc="-50">
                <a:latin typeface="微软雅黑"/>
                <a:cs typeface="微软雅黑"/>
              </a:rPr>
              <a:t> </a:t>
            </a:r>
            <a:r>
              <a:rPr sz="1600">
                <a:latin typeface="微软雅黑"/>
                <a:cs typeface="微软雅黑"/>
              </a:rPr>
              <a:t>连锁超市；修水首家</a:t>
            </a:r>
            <a:r>
              <a:rPr sz="1600" spc="-10">
                <a:latin typeface="微软雅黑"/>
                <a:cs typeface="微软雅黑"/>
              </a:rPr>
              <a:t>3D</a:t>
            </a:r>
            <a:r>
              <a:rPr sz="1600" spc="-5">
                <a:latin typeface="微软雅黑"/>
                <a:cs typeface="微软雅黑"/>
              </a:rPr>
              <a:t>巨幕影院、米兰风情商业街、香港一站式儿童体验馆等大型商业主力店，购物中心</a:t>
            </a:r>
            <a:r>
              <a:rPr sz="1600">
                <a:latin typeface="微软雅黑"/>
                <a:cs typeface="微软雅黑"/>
              </a:rPr>
              <a:t>心建有大型屋顶空中花园。5</a:t>
            </a:r>
            <a:r>
              <a:rPr sz="1600" spc="-10">
                <a:latin typeface="微软雅黑"/>
                <a:cs typeface="微软雅黑"/>
              </a:rPr>
              <a:t>万㎡高端酒店——双子塔五星级酒店，行政中心旁修水城市地标，代表政府</a:t>
            </a:r>
            <a:r>
              <a:rPr sz="1600" spc="-25">
                <a:latin typeface="微软雅黑"/>
                <a:cs typeface="微软雅黑"/>
              </a:rPr>
              <a:t>形象</a:t>
            </a:r>
            <a:endParaRPr sz="1600">
              <a:latin typeface="微软雅黑"/>
              <a:cs typeface="微软雅黑"/>
            </a:endParaRPr>
          </a:p>
          <a:p>
            <a:pPr marL="12700" marR="75565">
              <a:lnSpc>
                <a:spcPct val="100000"/>
              </a:lnSpc>
            </a:pPr>
            <a:r>
              <a:rPr sz="1600" spc="-5">
                <a:latin typeface="微软雅黑"/>
                <a:cs typeface="微软雅黑"/>
              </a:rPr>
              <a:t>项目建成后将打造集生活、购物、休闲、娱乐、餐饮、商务办公、居住于一体修水第一城市综合体，从此此你和你的家人住在修水，也能享受像北京、上海、广州、深圳的大城市那样方便的生活。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054100" y="3517900"/>
            <a:ext cx="9441180" cy="2783840"/>
            <a:chOff x="1054100" y="3517900"/>
            <a:chExt cx="9441180" cy="2783840"/>
          </a:xfrm>
        </p:grpSpPr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359400" y="3517900"/>
              <a:ext cx="5135880" cy="277876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054100" y="3568700"/>
              <a:ext cx="4523740" cy="273304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8233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317170" y="121783"/>
            <a:ext cx="1932389" cy="7875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517650" y="984250"/>
          <a:ext cx="9302115" cy="45993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2225"/>
                <a:gridCol w="7997190"/>
              </a:tblGrid>
              <a:tr h="6000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34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地段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1708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</a:pPr>
                      <a:r>
                        <a:rPr sz="1400" b="1">
                          <a:latin typeface="微软雅黑"/>
                          <a:cs typeface="微软雅黑"/>
                        </a:rPr>
                        <a:t>良塘新区洋洲大道和江渡大道交汇处（县政府西侧</a:t>
                      </a:r>
                      <a:r>
                        <a:rPr sz="1400" b="1" spc="-50">
                          <a:latin typeface="微软雅黑"/>
                          <a:cs typeface="微软雅黑"/>
                        </a:rPr>
                        <a:t>）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404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839"/>
                        </a:spcBef>
                      </a:pPr>
                      <a:r>
                        <a:rPr sz="1600" b="1" spc="-15">
                          <a:latin typeface="微软雅黑"/>
                          <a:cs typeface="微软雅黑"/>
                        </a:rPr>
                        <a:t>主力面积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186690" indent="104775">
                        <a:lnSpc>
                          <a:spcPct val="150000"/>
                        </a:lnSpc>
                        <a:spcBef>
                          <a:spcPts val="1200"/>
                        </a:spcBef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君悦国际面积区间：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87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〜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133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平米 ；主力面积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86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97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平米两房，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或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122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平米三房，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132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平米四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房；所有户型都赠送1</a:t>
                      </a:r>
                      <a:r>
                        <a:rPr sz="1400" spc="-20">
                          <a:latin typeface="微软雅黑"/>
                          <a:cs typeface="微软雅黑"/>
                        </a:rPr>
                        <a:t>间房。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52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855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售价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78105" marR="136525" indent="315595" algn="just">
                        <a:lnSpc>
                          <a:spcPct val="150000"/>
                        </a:lnSpc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目前二期在售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#、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6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#、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7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#、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10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#共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4栋，于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月1日开盘，中间销售均价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4500元/㎡，边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户销售均价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4800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元/㎡。第一期分2次开盘，分别于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年元月和五月份，中间户均价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3900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元/㎡，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边户销售均价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4100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元/㎡。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731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7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600" b="1" spc="-20">
                          <a:latin typeface="微软雅黑"/>
                          <a:cs typeface="微软雅黑"/>
                        </a:rPr>
                        <a:t>去化率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130810">
                        <a:lnSpc>
                          <a:spcPct val="150000"/>
                        </a:lnSpc>
                        <a:spcBef>
                          <a:spcPts val="15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一期已清盘，销售近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800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套；目前二期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400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套房源，,由于价格大幅上涨，去化难度大，国庆开盘销售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多套，去化3</a:t>
                      </a:r>
                      <a:r>
                        <a:rPr sz="1400" spc="-25">
                          <a:latin typeface="微软雅黑"/>
                          <a:cs typeface="微软雅黑"/>
                        </a:rPr>
                        <a:t>层。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8741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367970" y="121783"/>
            <a:ext cx="1932390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39750" y="654251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户型鉴赏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838200" y="1638300"/>
            <a:ext cx="2994025" cy="3426460"/>
            <a:chOff x="838200" y="1638300"/>
            <a:chExt cx="2994025" cy="3426460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095667" y="1866900"/>
              <a:ext cx="736299" cy="8318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38200" y="1638300"/>
              <a:ext cx="2698750" cy="3426459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810260" y="343178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83-86</a:t>
            </a:r>
            <a:r>
              <a:rPr sz="1200" spc="-50">
                <a:latin typeface="微软雅黑"/>
                <a:cs typeface="微软雅黑"/>
              </a:rPr>
              <a:t>㎡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latin typeface="微软雅黑"/>
                <a:cs typeface="微软雅黑"/>
              </a:rPr>
              <a:t>两室两厅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3543300" y="1638300"/>
            <a:ext cx="2529204" cy="340423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140325" y="4653527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9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97</a:t>
            </a:r>
            <a:r>
              <a:rPr sz="1200" spc="-50">
                <a:latin typeface="微软雅黑"/>
                <a:cs typeface="微软雅黑"/>
              </a:rPr>
              <a:t>㎡</a:t>
            </a:r>
            <a:r>
              <a:rPr sz="1200" spc="-15">
                <a:latin typeface="微软雅黑"/>
                <a:cs typeface="微软雅黑"/>
              </a:rPr>
              <a:t>两室两厅</a:t>
            </a:r>
            <a:endParaRPr sz="1200">
              <a:latin typeface="微软雅黑"/>
              <a:cs typeface="微软雅黑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6165850" y="1638300"/>
            <a:ext cx="2616200" cy="354457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8940800" y="1638300"/>
            <a:ext cx="2101723" cy="3545205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414577" y="4653527"/>
            <a:ext cx="7778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113-117</a:t>
            </a:r>
            <a:r>
              <a:rPr sz="1200" spc="-50">
                <a:latin typeface="微软雅黑"/>
                <a:cs typeface="微软雅黑"/>
              </a:rPr>
              <a:t>㎡</a:t>
            </a:r>
            <a:endParaRPr sz="1200">
              <a:latin typeface="微软雅黑"/>
              <a:cs typeface="微软雅黑"/>
            </a:endParaRPr>
          </a:p>
          <a:p>
            <a:pPr marL="83820">
              <a:lnSpc>
                <a:spcPct val="100000"/>
              </a:lnSpc>
            </a:pPr>
            <a:r>
              <a:rPr sz="1200" spc="-15">
                <a:latin typeface="微软雅黑"/>
                <a:cs typeface="微软雅黑"/>
              </a:rPr>
              <a:t>三室两厅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785542" y="228307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微软雅黑"/>
                <a:cs typeface="微软雅黑"/>
              </a:rPr>
              <a:t>132</a:t>
            </a:r>
            <a:r>
              <a:rPr sz="1200" spc="-50">
                <a:latin typeface="微软雅黑"/>
                <a:cs typeface="微软雅黑"/>
              </a:rPr>
              <a:t>㎡</a:t>
            </a:r>
            <a:endParaRPr sz="1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00" spc="-15">
                <a:latin typeface="微软雅黑"/>
                <a:cs typeface="微软雅黑"/>
              </a:rPr>
              <a:t>四室两厅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6455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139370" y="121783"/>
            <a:ext cx="1932389" cy="7875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1535" y="680719"/>
            <a:ext cx="1384935" cy="428625"/>
          </a:xfrm>
          <a:prstGeom prst="rect">
            <a:avLst/>
          </a:prstGeom>
          <a:solidFill>
            <a:srgbClr val="8E3681"/>
          </a:solidFill>
        </p:spPr>
        <p:txBody>
          <a:bodyPr vert="horz" wrap="square" lIns="0" tIns="52069" rIns="0" bIns="0" rtlCol="0">
            <a:spAutoFit/>
          </a:bodyPr>
          <a:lstStyle/>
          <a:p>
            <a:pPr marL="311150">
              <a:lnSpc>
                <a:spcPct val="100000"/>
              </a:lnSpc>
              <a:spcBef>
                <a:spcPts val="409"/>
              </a:spcBef>
            </a:pPr>
            <a:r>
              <a:rPr sz="2000" b="1" spc="-20">
                <a:latin typeface="微软雅黑"/>
                <a:cs typeface="微软雅黑"/>
              </a:rPr>
              <a:t>幸福港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064697" y="3213099"/>
            <a:ext cx="9230360" cy="3068320"/>
            <a:chOff x="1064697" y="3213099"/>
            <a:chExt cx="9230360" cy="3068320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064697" y="3285237"/>
              <a:ext cx="4922717" cy="278599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905500" y="3213099"/>
              <a:ext cx="4389120" cy="3068319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111885" y="1280920"/>
            <a:ext cx="93726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600" spc="-5">
                <a:latin typeface="微软雅黑"/>
                <a:cs typeface="微软雅黑"/>
              </a:rPr>
              <a:t>幸福港地处修水县良塘新区，位于风景秀丽的修江河畔，西临市场路，北临湖滨路，南边为主干道宁红大</a:t>
            </a:r>
            <a:r>
              <a:rPr sz="1600">
                <a:latin typeface="微软雅黑"/>
                <a:cs typeface="微软雅黑"/>
              </a:rPr>
              <a:t>大道，交通发达，配套项目及设施完善。紧邻</a:t>
            </a:r>
            <a:r>
              <a:rPr sz="1600" spc="-10">
                <a:latin typeface="微软雅黑"/>
                <a:cs typeface="微软雅黑"/>
              </a:rPr>
              <a:t>1500亩的国家级湿地公园——大洋州公园，背靠即将建</a:t>
            </a:r>
            <a:endParaRPr sz="1600">
              <a:latin typeface="微软雅黑"/>
              <a:cs typeface="微软雅黑"/>
            </a:endParaRPr>
          </a:p>
          <a:p>
            <a:pPr marL="12700" marR="281940">
              <a:lnSpc>
                <a:spcPct val="125000"/>
              </a:lnSpc>
            </a:pPr>
            <a:r>
              <a:rPr sz="1600">
                <a:latin typeface="微软雅黑"/>
                <a:cs typeface="微软雅黑"/>
              </a:rPr>
              <a:t>成的</a:t>
            </a:r>
            <a:r>
              <a:rPr sz="1600" spc="-10">
                <a:latin typeface="微软雅黑"/>
                <a:cs typeface="微软雅黑"/>
              </a:rPr>
              <a:t>1600</a:t>
            </a:r>
            <a:r>
              <a:rPr sz="1600">
                <a:latin typeface="微软雅黑"/>
                <a:cs typeface="微软雅黑"/>
              </a:rPr>
              <a:t>亩</a:t>
            </a:r>
            <a:r>
              <a:rPr sz="1600" spc="-10">
                <a:latin typeface="微软雅黑"/>
                <a:cs typeface="微软雅黑"/>
              </a:rPr>
              <a:t>5A</a:t>
            </a:r>
            <a:r>
              <a:rPr sz="1600" spc="-5">
                <a:latin typeface="微软雅黑"/>
                <a:cs typeface="微软雅黑"/>
              </a:rPr>
              <a:t>级仙姑山黄龙文化园旅游风景区，南面马路对面是修水汽车总站，北面修河对面是投资</a:t>
            </a:r>
            <a:r>
              <a:rPr sz="1600">
                <a:latin typeface="微软雅黑"/>
                <a:cs typeface="微软雅黑"/>
              </a:rPr>
              <a:t>亿元的水上乐园。项目占地</a:t>
            </a:r>
            <a:r>
              <a:rPr sz="1600" spc="-10">
                <a:latin typeface="微软雅黑"/>
                <a:cs typeface="微软雅黑"/>
              </a:rPr>
              <a:t>46666.6</a:t>
            </a:r>
            <a:r>
              <a:rPr sz="1600">
                <a:latin typeface="微软雅黑"/>
                <a:cs typeface="微软雅黑"/>
              </a:rPr>
              <a:t>㎡，总建筑面积</a:t>
            </a:r>
            <a:r>
              <a:rPr sz="1600" spc="-10">
                <a:latin typeface="微软雅黑"/>
                <a:cs typeface="微软雅黑"/>
              </a:rPr>
              <a:t>111594.26</a:t>
            </a:r>
            <a:r>
              <a:rPr sz="1600">
                <a:latin typeface="微软雅黑"/>
                <a:cs typeface="微软雅黑"/>
              </a:rPr>
              <a:t>㎡，容积率</a:t>
            </a:r>
            <a:r>
              <a:rPr sz="1600" spc="-10">
                <a:latin typeface="微软雅黑"/>
                <a:cs typeface="微软雅黑"/>
              </a:rPr>
              <a:t>2.0，</a:t>
            </a:r>
            <a:r>
              <a:rPr sz="1600">
                <a:latin typeface="微软雅黑"/>
                <a:cs typeface="微软雅黑"/>
              </a:rPr>
              <a:t>绿化率</a:t>
            </a:r>
            <a:r>
              <a:rPr sz="1600" spc="-10">
                <a:latin typeface="微软雅黑"/>
                <a:cs typeface="微软雅黑"/>
              </a:rPr>
              <a:t>40.25</a:t>
            </a:r>
            <a:r>
              <a:rPr sz="1600" spc="-25">
                <a:latin typeface="微软雅黑"/>
                <a:cs typeface="微软雅黑"/>
              </a:rPr>
              <a:t>%，建</a:t>
            </a:r>
            <a:r>
              <a:rPr sz="1600">
                <a:latin typeface="微软雅黑"/>
                <a:cs typeface="微软雅黑"/>
              </a:rPr>
              <a:t> 筑密度20</a:t>
            </a:r>
            <a:r>
              <a:rPr sz="1600" spc="75">
                <a:latin typeface="微软雅黑"/>
                <a:cs typeface="微软雅黑"/>
              </a:rPr>
              <a:t> %，总户数</a:t>
            </a:r>
            <a:r>
              <a:rPr sz="1600" spc="-10">
                <a:latin typeface="微软雅黑"/>
                <a:cs typeface="微软雅黑"/>
              </a:rPr>
              <a:t>706</a:t>
            </a:r>
            <a:r>
              <a:rPr sz="1600" spc="-5">
                <a:latin typeface="微软雅黑"/>
                <a:cs typeface="微软雅黑"/>
              </a:rPr>
              <a:t>户，是以多层、小高层电梯洋房、高层为主的大型高档生态型社区。源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1600" spc="-5">
                <a:latin typeface="微软雅黑"/>
                <a:cs typeface="微软雅黑"/>
              </a:rPr>
              <a:t>于更香地产对项目高品质的追求，幸福港必将成为修水高档住宅社区新标杆。</a:t>
            </a:r>
            <a:endParaRPr sz="1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090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202870" y="121783"/>
            <a:ext cx="1932390" cy="7875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517650" y="984250"/>
          <a:ext cx="9302115" cy="44107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2225"/>
                <a:gridCol w="7997190"/>
              </a:tblGrid>
              <a:tr h="6921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70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地段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2165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修水县良塘新区修水汽车总站旁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0901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5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15">
                          <a:latin typeface="微软雅黑"/>
                          <a:cs typeface="微软雅黑"/>
                        </a:rPr>
                        <a:t>主力面积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  <a:spcBef>
                          <a:spcPts val="1185"/>
                        </a:spcBef>
                      </a:pPr>
                      <a:r>
                        <a:rPr sz="1400" spc="-5">
                          <a:latin typeface="微软雅黑"/>
                          <a:cs typeface="微软雅黑"/>
                        </a:rPr>
                        <a:t>幸福港面积区间：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99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〜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135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平米 ；主力面积：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127</a:t>
                      </a:r>
                      <a:r>
                        <a:rPr sz="1400" spc="120">
                          <a:latin typeface="微软雅黑"/>
                          <a:cs typeface="微软雅黑"/>
                        </a:rPr>
                        <a:t>平米三房 ， 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135平米四房 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7005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2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5">
                          <a:latin typeface="微软雅黑"/>
                          <a:cs typeface="微软雅黑"/>
                        </a:rPr>
                        <a:t>售价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92710" indent="52069">
                        <a:lnSpc>
                          <a:spcPct val="150000"/>
                        </a:lnSpc>
                        <a:spcBef>
                          <a:spcPts val="1240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目前认筹二期新品，交5万定楼层，开盘时减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68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元/㎡，预计开盘时间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2018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年4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月左右。高层两梯四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户：中间户均价3500 元/㎡，边户3700 元/㎡；小高层两梯两户，公摊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16%：3600元/㎡起，每层加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 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元/㎡，均价在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4000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元/㎡。一期于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年5月份开盘，当时团购团购优惠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2980元/㎡起，楼层差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400" spc="-10">
                          <a:latin typeface="微软雅黑"/>
                          <a:cs typeface="微软雅黑"/>
                        </a:rPr>
                        <a:t>50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元/㎡；开盘价中间户3300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 元/㎡，边户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3500</a:t>
                      </a:r>
                      <a:r>
                        <a:rPr sz="1400" spc="-15">
                          <a:latin typeface="微软雅黑"/>
                          <a:cs typeface="微软雅黑"/>
                        </a:rPr>
                        <a:t> 元/㎡.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574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39494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26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0">
                          <a:latin typeface="微软雅黑"/>
                          <a:cs typeface="微软雅黑"/>
                        </a:rPr>
                        <a:t>去化率</a:t>
                      </a:r>
                      <a:endParaRPr sz="1600">
                        <a:latin typeface="微软雅黑"/>
                        <a:cs typeface="微软雅黑"/>
                      </a:endParaRPr>
                    </a:p>
                  </a:txBody>
                  <a:tcPr marL="0" marR="0" marT="25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69B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marR="100965">
                        <a:lnSpc>
                          <a:spcPct val="150000"/>
                        </a:lnSpc>
                        <a:spcBef>
                          <a:spcPts val="1275"/>
                        </a:spcBef>
                      </a:pPr>
                      <a:r>
                        <a:rPr sz="1400">
                          <a:latin typeface="微软雅黑"/>
                          <a:cs typeface="微软雅黑"/>
                        </a:rPr>
                        <a:t>一期推出3栋小高层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190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套左右，目前去化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90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%。二期加推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4栋于</a:t>
                      </a:r>
                      <a:r>
                        <a:rPr sz="1400" spc="-10">
                          <a:latin typeface="微软雅黑"/>
                          <a:cs typeface="微软雅黑"/>
                        </a:rPr>
                        <a:t>2017</a:t>
                      </a:r>
                      <a:r>
                        <a:rPr sz="1400">
                          <a:latin typeface="微软雅黑"/>
                          <a:cs typeface="微软雅黑"/>
                        </a:rPr>
                        <a:t>年国庆前后开始认筹，其中1</a:t>
                      </a:r>
                      <a:r>
                        <a:rPr sz="1400" spc="-50">
                          <a:latin typeface="微软雅黑"/>
                          <a:cs typeface="微软雅黑"/>
                        </a:rPr>
                        <a:t>栋</a:t>
                      </a:r>
                      <a:r>
                        <a:rPr sz="1400" spc="-5">
                          <a:latin typeface="微软雅黑"/>
                          <a:cs typeface="微软雅黑"/>
                        </a:rPr>
                        <a:t>高层认筹去化完成，新推小高层认筹开始去化不理想。</a:t>
                      </a:r>
                      <a:endParaRPr sz="1400">
                        <a:latin typeface="微软雅黑"/>
                        <a:cs typeface="微软雅黑"/>
                      </a:endParaRPr>
                    </a:p>
                  </a:txBody>
                  <a:tcPr marL="0" marR="0" marT="1619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632815" y="6491558"/>
            <a:ext cx="2208576" cy="23320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9126670" y="121783"/>
            <a:ext cx="1932389" cy="78753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56285" y="654251"/>
            <a:ext cx="104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户型鉴赏</a:t>
            </a: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524000" y="1092200"/>
            <a:ext cx="3780790" cy="467677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600700" y="1092200"/>
            <a:ext cx="3869690" cy="46767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https://d.book118.com/488030025116006025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微软雅黑</vt:lpstr>
      <vt:lpstr>Microsoft JhengHei</vt:lpstr>
      <vt:lpstr>Arial Black</vt:lpstr>
      <vt:lpstr>Times New Roman</vt:lpstr>
      <vt:lpstr>Office Theme</vt:lpstr>
      <vt:lpstr>PowerPoint Presentation</vt:lpstr>
      <vt:lpstr>信华城（北区）户型配比建议书</vt:lpstr>
      <vt:lpstr>PowerPoint Presentation</vt:lpstr>
      <vt:lpstr>本次营销主要从修水县房地产市场方面入手，通过调研、分析、总结。</vt:lpstr>
      <vt:lpstr>PART1修水市场在售竞品楼盘研究</vt:lpstr>
      <vt:lpstr>通过修水县房地产市场所有在售竞品楼盘，进行全面市场调查；城南片区：帝景观澜，城东片区：银河湾，良塘片区：君悦国际、幸福港；对户型、产品、价格等进行有针对性 性的具体分析、总结。</vt:lpstr>
      <vt:lpstr>PowerPoint Presentation</vt:lpstr>
      <vt:lpstr>帝景观澜</vt:lpstr>
      <vt:lpstr>PowerPoint Presentation</vt:lpstr>
      <vt:lpstr>户型鉴赏</vt:lpstr>
      <vt:lpstr>PowerPoint Presentation</vt:lpstr>
      <vt:lpstr>PowerPoint Presentation</vt:lpstr>
      <vt:lpstr>君悦国际</vt:lpstr>
      <vt:lpstr>PowerPoint Presentation</vt:lpstr>
      <vt:lpstr>户型鉴赏</vt:lpstr>
      <vt:lpstr>PowerPoint Presentation</vt:lpstr>
      <vt:lpstr>PowerPoint Presentation</vt:lpstr>
      <vt:lpstr>户型鉴赏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2024-09-02T12:56:13.634</cp:lastPrinted>
  <dcterms:created xsi:type="dcterms:W3CDTF">2024-09-02T04:56:13Z</dcterms:created>
  <dcterms:modified xsi:type="dcterms:W3CDTF">2024-09-02T04:56:15Z</dcterms:modified>
</cp:coreProperties>
</file>