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E7D4ABE-AF45-408A-BA63-E9604D6316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CE5A22-0243-411A-8CE4-DB48D97418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8D72243-F2E6-4FE9-9FAF-6F0A5ED59D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E4D7B09-528E-4127-AEE9-FEE01191BC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948F2EA-F8E3-4412-AE41-F4880E391DB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CD46420-D85D-4B36-ADFA-993208884C9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3B6CF9A-3D1B-4039-802A-EC77B7C51B5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2B5C5D-D093-4BE5-A585-03BA8F75AA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574B91-0E56-48CF-B50D-9B27D7F488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E016BE-53D6-4543-A9EC-FD9988F530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359BC4-2348-41FB-B00A-594379F401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8036037075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《细菌性毛囊炎、疖、痈基层诊疗指南（2023年）》解读</a:t>
            </a:r>
          </a:p>
        </p:txBody>
      </p:sp>
      <p:sp>
        <p:nvSpPr>
          <p:cNvPr id="3" name="TextBox 3"/>
          <p:cNvSpPr txBox="1"/>
          <p:nvPr/>
        </p:nvSpPr>
        <p:spPr>
          <a:xfrm>
            <a:off x="3443155" y="5101714"/>
            <a:ext cx="4543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汇报人：xxx</a:t>
            </a:r>
          </a:p>
        </p:txBody>
      </p:sp>
      <p:sp>
        <p:nvSpPr>
          <p:cNvPr id="4" name="TextBox 4"/>
          <p:cNvSpPr txBox="1"/>
          <p:nvPr/>
        </p:nvSpPr>
        <p:spPr>
          <a:xfrm>
            <a:off x="3443155" y="5602728"/>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2023-12-30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指南概述与背景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细菌性毛囊炎诊疗解读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疖和痈诊疗解读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抗菌药物使用原则与建议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基层医生在临床实践中应对策略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指南概述与背景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为基层医生提供细菌性毛囊炎、疖、痈的规范化诊疗流程，提高诊疗水平。</a:t>
            </a:r>
          </a:p>
        </p:txBody>
      </p:sp>
      <p:pic>
        <p:nvPicPr>
          <p:cNvPr id="6" name="Picture 6"/>
          <p:cNvPicPr>
            <a:picLocks noChangeAspect="1"/>
          </p:cNvPicPr>
          <p:nvPr/>
        </p:nvPicPr>
        <p:blipFill>
          <a:blip r:embed="rId2"/>
          <a:srcRect l="1083" r="1083"/>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规范诊疗行为</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通过规范化诊疗，减少误诊、误治，降低患者疾病负担和医疗成本。</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降低疾病负担</a:t>
            </a:r>
          </a:p>
        </p:txBody>
      </p:sp>
      <p:pic>
        <p:nvPicPr>
          <p:cNvPr id="10" name="Picture 10"/>
          <p:cNvPicPr>
            <a:picLocks noChangeAspect="1"/>
          </p:cNvPicPr>
          <p:nvPr/>
        </p:nvPicPr>
        <p:blipFill>
          <a:blip r:embed="rId3"/>
          <a:srcRect t="1625" b="162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1333" r="1133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推动基层首诊、双向转诊、急慢分治、上下联动的分级诊疗模式实施。</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促进分级诊疗</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指南制定目的和意义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诊疗方法差异</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国内外指南在细菌性毛囊炎、疖、痈的诊疗方法上存在一定差异，如药物选择、手术时机等。</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患者管理策略</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国外指南更注重患者教育和长期管理，而国内指南在这方面相对薄弱。</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指南更新频率</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国外指南更新较快，能够及时反映最新研究成果和临床进展。</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国内外相关指南比较</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病原学诊断</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新增了细菌培养和药敏试验在病原学诊断中的应用。</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治疗药物选择</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根据最新临床证据，对治疗细菌性毛囊炎、疖、痈的药物进行了重新评估和推荐。</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手术指征和时机</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明确了手术指征和手术时机的选择，以减少不必要的手术和并发症的发生。</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患者教育和长期管理</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强调了患者教育和长期管理在细菌性毛囊炎、疖、痈治疗中的重要性。</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更新内容与重点变化</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细菌性毛囊炎诊疗解读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诊断依据</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根据典型的临床表现，如毛囊性丘疹、脓疱、疼痛及瘙痒等，结合细菌学检查阳性结果，可作出诊断。</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鉴别诊断</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需与真菌性毛囊炎、脂溢性皮炎、痤疮等疾病进行鉴别。真菌性毛囊炎多表现为孤立散在的红色圆顶毛囊性丘疹或脓疱；脂溢性皮炎常表现为红斑和油腻性鳞屑；痤疮则以粉刺、丘疹、脓疱等为特征。</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诊断依据与鉴别诊断</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50" r="167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以抗菌消炎、干燥收敛为主，同时注重局部清洁和护理。</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治疗原则</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根据病情轻重和病原菌种类，选择合适的抗生素进行治疗。常用的外用抗生素包括莫匹罗星软膏、夫西地酸乳膏等，严重者可口服抗生素如头孢呋辛酯、盐酸米诺环素等。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药物选择</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治疗原则及药物选择</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467" b="846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保持皮肤清洁卫生，避免搔抓和挤压患处；积极治疗糖尿病等基础疾病，提高机体免疫力。</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如出现脓疱破溃、感染扩散等情况，应及时就医进行清创、换药等处理；对于严重感染或并发全身症状者，需住院治疗并应用敏感抗生素。</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并发症预防与处理</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并发症处理</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并发症预防</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疖和痈诊疗解读</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疖是一种由金黄色葡萄球菌等细菌感染毛囊及其周围组织引起的急性化脓性炎症。</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疖的定义</a:t>
            </a:r>
          </a:p>
        </p:txBody>
      </p:sp>
      <p:pic>
        <p:nvPicPr>
          <p:cNvPr id="5" name="Picture 5"/>
          <p:cNvPicPr>
            <a:picLocks noChangeAspect="1"/>
          </p:cNvPicPr>
          <p:nvPr/>
        </p:nvPicPr>
        <p:blipFill>
          <a:blip r:embed="rId2"/>
          <a:srcRect l="18262" r="18262"/>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痈是多个相邻毛囊及其周围组织同时发生急性细菌性化脓性炎症，也可由多个疖融合而成。</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痈的定义</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根据病变累及的范围和深度，可分为浅表性、深在性和坏死性等类型。</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分类</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疖和痈定义及分类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临床表现</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局部红、肿、热、痛的小结节，逐渐肿大，呈锥形隆起。数日后，结节中央因组织坏死而变软，出现黄白色小脓栓；红、肿、痛范围扩大。</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实验室检查</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可取脓液直接涂片做革兰染色，查找病原菌，必要时可做细菌培养及药敏试验。</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诊断标准</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根据典型的临床表现和实验室检查可作出诊断。</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诊断方法与标准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440684" y="1569551"/>
            <a:ext cx="3418416" cy="4073482"/>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51615" y="2379250"/>
            <a:ext cx="2811304" cy="2809875"/>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177" y="10800"/>
                </a:moveTo>
                <a:cubicBezTo>
                  <a:pt x="1177" y="16115"/>
                  <a:pt x="5485" y="20423"/>
                  <a:pt x="10800" y="20423"/>
                </a:cubicBezTo>
                <a:cubicBezTo>
                  <a:pt x="16115" y="20423"/>
                  <a:pt x="20423" y="16115"/>
                  <a:pt x="20423" y="10800"/>
                </a:cubicBezTo>
                <a:cubicBezTo>
                  <a:pt x="20423" y="5485"/>
                  <a:pt x="16115" y="1177"/>
                  <a:pt x="10800" y="1177"/>
                </a:cubicBezTo>
                <a:cubicBezTo>
                  <a:pt x="5485" y="1177"/>
                  <a:pt x="1177" y="5485"/>
                  <a:pt x="1177"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03256" y="1797082"/>
            <a:ext cx="1348359" cy="1019157"/>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420201" y="5637371"/>
            <a:ext cx="826770" cy="460343"/>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346696" y="4534330"/>
            <a:ext cx="1348359" cy="1019157"/>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510170" y="2701925"/>
            <a:ext cx="2294194" cy="2200553"/>
          </a:xfrm>
          <a:custGeom>
            <a:rect l="l" t="t" r="r" b="b"/>
            <a:pathLst>
              <a:path w="1905000" h="1905000">
                <a:moveTo>
                  <a:pt x="47625" y="666750"/>
                </a:moveTo>
                <a:lnTo>
                  <a:pt x="381000" y="190500"/>
                </a:lnTo>
                <a:lnTo>
                  <a:pt x="952500" y="0"/>
                </a:lnTo>
                <a:lnTo>
                  <a:pt x="1524000" y="190500"/>
                </a:lnTo>
                <a:lnTo>
                  <a:pt x="1857375" y="666750"/>
                </a:lnTo>
                <a:lnTo>
                  <a:pt x="1857375" y="1238250"/>
                </a:lnTo>
                <a:lnTo>
                  <a:pt x="1524000" y="1714500"/>
                </a:lnTo>
                <a:lnTo>
                  <a:pt x="952500" y="1905000"/>
                </a:lnTo>
                <a:lnTo>
                  <a:pt x="381000" y="1714500"/>
                </a:lnTo>
                <a:lnTo>
                  <a:pt x="47625" y="123825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087620" y="3214540"/>
            <a:ext cx="1139293" cy="113929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治疗方案及注意事项</a:t>
              </a:r>
            </a:p>
          </p:txBody>
        </p:sp>
      </p:grpSp>
      <p:sp>
        <p:nvSpPr>
          <p:cNvPr id="31" name="Freeform 31"/>
          <p:cNvSpPr/>
          <p:nvPr/>
        </p:nvSpPr>
        <p:spPr>
          <a:xfrm>
            <a:off x="1262052" y="1991277"/>
            <a:ext cx="630767" cy="630767"/>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705598" y="4728631"/>
            <a:ext cx="630555" cy="63055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1556" y="4966363"/>
            <a:ext cx="1154900" cy="1591889"/>
          </a:xfrm>
          <a:custGeom>
            <a:rect l="l" t="t" r="r" b="b"/>
            <a:pathLst>
              <a:path w="1154900" h="1591889">
                <a:moveTo>
                  <a:pt x="0" y="0"/>
                </a:moveTo>
                <a:lnTo>
                  <a:pt x="0" y="1591889"/>
                </a:lnTo>
                <a:lnTo>
                  <a:pt x="1154900" y="1591889"/>
                </a:lnTo>
                <a:lnTo>
                  <a:pt x="1154900" y="1303164"/>
                </a:lnTo>
                <a:lnTo>
                  <a:pt x="288725" y="1303164"/>
                </a:lnTo>
                <a:lnTo>
                  <a:pt x="288725"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rot="-10800000">
            <a:off x="10781066" y="205192"/>
            <a:ext cx="1154900" cy="1591889"/>
          </a:xfrm>
          <a:custGeom>
            <a:rect l="l" t="t" r="r" b="b"/>
            <a:pathLst>
              <a:path w="1154900" h="1591889">
                <a:moveTo>
                  <a:pt x="0" y="0"/>
                </a:moveTo>
                <a:lnTo>
                  <a:pt x="0" y="1591889"/>
                </a:lnTo>
                <a:lnTo>
                  <a:pt x="1154900" y="1591889"/>
                </a:lnTo>
                <a:lnTo>
                  <a:pt x="1154900" y="1303164"/>
                </a:lnTo>
                <a:lnTo>
                  <a:pt x="288725" y="1303164"/>
                </a:lnTo>
                <a:lnTo>
                  <a:pt x="288725"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5" name="Group 35"/>
          <p:cNvGrpSpPr/>
          <p:nvPr/>
        </p:nvGrpSpPr>
        <p:grpSpPr>
          <a:xfrm>
            <a:off x="7581403" y="1797082"/>
            <a:ext cx="3111273" cy="3664926"/>
            <a:chOff x="7581403" y="1797082"/>
            <a:chExt cx="3111273" cy="3664926"/>
          </a:xfrm>
        </p:grpSpPr>
        <p:sp>
          <p:nvSpPr>
            <p:cNvPr id="36" name="TextBox 36"/>
            <p:cNvSpPr txBox="1"/>
            <p:nvPr/>
          </p:nvSpPr>
          <p:spPr>
            <a:xfrm>
              <a:off x="7581403" y="1797082"/>
              <a:ext cx="3111273" cy="3664926"/>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80000"/>
                </a:lnSpc>
                <a:buFont typeface="Arial"/>
                <a:buChar char="•"/>
              </a:pPr>
              <a:r>
                <a:rPr lang="en-US" sz="1500">
                  <a:solidFill>
                    <a:srgbClr val="FFFDFD">
                      <a:alpha val="100000"/>
                    </a:srgbClr>
                  </a:solidFill>
                  <a:latin typeface="Microsoft Yahei"/>
                  <a:ea typeface="Microsoft Yahei"/>
                  <a:cs typeface="Microsoft Yahei"/>
                </a:rPr>
                <a:t>治疗方案：早期未破溃的疖和痈可外用抗菌药物，如鱼石脂软膏、碘酊、莫匹罗星软膏等。系统治疗可选用耐酶青霉素类、头孢类、大环内酯类或喹诺酮类抗生素，也可根据药敏试验选择抗生素。</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https://d.book118.com/488036037075006033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2024-09-11T14:32:42.637</cp:lastPrinted>
  <dcterms:created xsi:type="dcterms:W3CDTF">2024-09-11T06:32:42Z</dcterms:created>
  <dcterms:modified xsi:type="dcterms:W3CDTF">2024-09-11T06:32:44Z</dcterms:modified>
</cp:coreProperties>
</file>