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E5EE5-9BB5-4467-8255-AE4B05EC22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90435-D5A6-4540-A665-AA162A7AD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84ADC6-9FF7-4212-B1E8-62601D254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FD9706-FFE9-47E8-9933-99D591F071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680C46D-E516-47C3-818D-C7A4CB3749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AF5314-05F3-4065-AC12-7264D1811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EA03FAD-3CED-4FC2-8D68-0813AF0E1E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EB7554-3CAE-4EAE-9414-CFC10D68D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8AA02-A4B3-45FD-9482-24D7DF046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D8F73A-79DA-4A09-98FA-5F43C21FF1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646DD-3DEB-47AF-A803-51FC0FC29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804214210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08399" y="3366694"/>
            <a:ext cx="2724309" cy="17553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$number{01}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1969768"/>
            <a:ext cx="12192000" cy="291846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4753" y="2169417"/>
            <a:ext cx="8281818" cy="15455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党支部述职报告提高党员队伍素质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789" y="0"/>
            <a:ext cx="4892103" cy="62889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" y="0"/>
            <a:ext cx="12184811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91063" y="193190"/>
            <a:ext cx="1630680" cy="9582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方正正纤黑简体"/>
                <a:ea typeface="方正正纤黑简体"/>
                <a:cs typeface="方正正纤黑简体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2645" y="1977496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党支部工作回顾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提高党员队伍素质的重要性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提高党员队伍素质的方法和措施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实施计划和时间安排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预期成果和效益分析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flipV="1">
            <a:off x="2445706" y="3707161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>
            <a:off x="2870191" y="2775047"/>
            <a:ext cx="477838" cy="1913436"/>
          </a:xfrm>
          <a:custGeom>
            <a:rect l="l" t="t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435353" y="1978373"/>
            <a:ext cx="1609771" cy="1876425"/>
          </a:xfrm>
          <a:custGeom>
            <a:rect l="l" t="t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56340" y="1637062"/>
            <a:ext cx="6042012" cy="128067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156340" y="1621187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56340" y="3132487"/>
            <a:ext cx="6042012" cy="1289587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169043" y="3122962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156340" y="4654899"/>
            <a:ext cx="6045187" cy="1286259"/>
          </a:xfrm>
          <a:prstGeom prst="roundRect">
            <a:avLst>
              <a:gd name="adj" fmla="val 11505"/>
            </a:avLst>
          </a:prstGeom>
          <a:solidFill>
            <a:schemeClr val="accent1">
              <a:alpha val="3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149988" y="4645374"/>
            <a:ext cx="1629199" cy="1298575"/>
          </a:xfrm>
          <a:prstGeom prst="roundRect">
            <a:avLst>
              <a:gd name="adj" fmla="val 11921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621060" y="2829687"/>
            <a:ext cx="1753457" cy="1753362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56340" y="4974994"/>
            <a:ext cx="1629199" cy="57049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56340" y="3413506"/>
            <a:ext cx="1629199" cy="57049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0" y="190754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贯彻落实党的方针政策，加强党员队伍建设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56340" y="1978373"/>
            <a:ext cx="1641902" cy="570492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2123412" y="3297713"/>
            <a:ext cx="780338" cy="780338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096000" y="4928174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应对新时代背景下的挑战，发挥党支部的战斗堡垒作用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096000" y="3407426"/>
            <a:ext cx="3625542" cy="739710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推动党支部工作深入开展，提高党员队伍素质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329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提高党员队伍素质的措施和建议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6875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党支部工作总体情况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7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党员队伍素质现状及存在的问题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党支部工作回顾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1220560" y="2363963"/>
            <a:ext cx="3815503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oval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882845" y="3524561"/>
            <a:ext cx="3131592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1857448" y="4685159"/>
            <a:ext cx="3995480" cy="0"/>
          </a:xfrm>
          <a:prstGeom prst="line">
            <a:avLst/>
          </a:prstGeom>
          <a:ln w="50800">
            <a:solidFill>
              <a:schemeClr val="accent4"/>
            </a:solidFill>
            <a:prstDash val="solid"/>
            <a:headEnd type="none"/>
            <a:tailEnd type="triangl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189604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73032" y="2194563"/>
            <a:ext cx="319221" cy="31926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657059" y="3366979"/>
            <a:ext cx="319221" cy="319263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828490" y="4516738"/>
            <a:ext cx="319221" cy="319263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99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33950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592399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53641" y="2255213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487177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347705" y="342391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221787" y="3434181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2487177" y="4593708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3347705" y="4604199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221787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095871" y="4592565"/>
            <a:ext cx="178021" cy="192101"/>
          </a:xfrm>
          <a:prstGeom prst="ellipse">
            <a:avLst/>
          </a:prstGeom>
          <a:solidFill>
            <a:srgbClr val="E2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党支部建设情况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6572250" y="4836001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阵地建设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572250" y="5119283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加强党支部活动场所建设，为党员学习、交流、活动提供必要的场所和设施。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2250" y="1278982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党支部组织架构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572250" y="1564591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建立健全党支部组织架构，包括支委会、党小组等，确保党的路线、方针、政策得到有效贯彻。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572250" y="3063763"/>
            <a:ext cx="3341183" cy="427323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制度建设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572250" y="3336829"/>
            <a:ext cx="4606550" cy="1401455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制定并完善党支部工作制度，如“三会一课”、民主生活会、民主评议党员等制度，推动党支部工作规范化、制度化。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1662" y="1773079"/>
            <a:ext cx="2211038" cy="987362"/>
            <a:chOff x="1101662" y="1773079"/>
            <a:chExt cx="2211038" cy="987362"/>
          </a:xfrm>
        </p:grpSpPr>
        <p:sp>
          <p:nvSpPr>
            <p:cNvPr id="3" name="Freeform 3"/>
            <p:cNvSpPr/>
            <p:nvPr/>
          </p:nvSpPr>
          <p:spPr>
            <a:xfrm rot="10800000">
              <a:off x="1101662" y="1773079"/>
              <a:ext cx="2211038" cy="987362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933384" y="1952434"/>
              <a:ext cx="610648" cy="555498"/>
            </a:xfrm>
            <a:custGeom>
              <a:rect l="l" t="t" r="r" b="b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101662" y="4698682"/>
            <a:ext cx="2211038" cy="1034606"/>
            <a:chOff x="1101662" y="4698682"/>
            <a:chExt cx="2211038" cy="1034606"/>
          </a:xfrm>
        </p:grpSpPr>
        <p:sp>
          <p:nvSpPr>
            <p:cNvPr id="6" name="Freeform 6"/>
            <p:cNvSpPr/>
            <p:nvPr/>
          </p:nvSpPr>
          <p:spPr>
            <a:xfrm rot="10800000">
              <a:off x="1101662" y="4698682"/>
              <a:ext cx="2211038" cy="1034606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01662" y="3236786"/>
            <a:ext cx="2211038" cy="1033558"/>
            <a:chOff x="1101662" y="3236786"/>
            <a:chExt cx="2211038" cy="1033558"/>
          </a:xfrm>
        </p:grpSpPr>
        <p:sp>
          <p:nvSpPr>
            <p:cNvPr id="8" name="Freeform 8"/>
            <p:cNvSpPr/>
            <p:nvPr/>
          </p:nvSpPr>
          <p:spPr>
            <a:xfrm rot="10800000">
              <a:off x="1101662" y="3236786"/>
              <a:ext cx="2211038" cy="1033558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878425" y="3335274"/>
            <a:ext cx="685800" cy="695801"/>
            <a:chOff x="1878425" y="3335274"/>
            <a:chExt cx="685800" cy="695801"/>
          </a:xfrm>
        </p:grpSpPr>
        <p:sp>
          <p:nvSpPr>
            <p:cNvPr id="10" name="Freeform 10"/>
            <p:cNvSpPr/>
            <p:nvPr/>
          </p:nvSpPr>
          <p:spPr>
            <a:xfrm>
              <a:off x="1915382" y="3782568"/>
              <a:ext cx="87725" cy="163163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05835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201323" y="3692747"/>
              <a:ext cx="87725" cy="253079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150" y="3606165"/>
              <a:ext cx="94297" cy="342900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892617" y="3453003"/>
              <a:ext cx="536257" cy="342900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1878425" y="3335274"/>
              <a:ext cx="685800" cy="695801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1858944" y="4873441"/>
            <a:ext cx="671753" cy="67175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26579" y="4641532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党员作用发挥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26579" y="1715929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党员数量及结构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26579" y="3179636"/>
            <a:ext cx="7364174" cy="437149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党员思想状况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党员队伍现状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3626579" y="4823472"/>
            <a:ext cx="7364174" cy="120449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评估党员在各项工作和活动中的表现，了解党员先锋模范作用的发挥情况。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626579" y="1878013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统计并分析党员数量、年龄、性别、职业等结构特点，了解党员队伍的整体情况。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3626579" y="3370295"/>
            <a:ext cx="7364174" cy="11576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rgbClr val="0202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掌握党员思想动态，了解党员对党的路线、方针、政策的认识和态度。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479233" y="1278350"/>
            <a:ext cx="4401121" cy="2428684"/>
          </a:xfrm>
          <a:prstGeom prst="roundRect">
            <a:avLst>
              <a:gd name="adj" fmla="val 4117"/>
            </a:avLst>
          </a:prstGeom>
          <a:solidFill>
            <a:srgbClr val="E3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676573" y="1278350"/>
            <a:ext cx="2006441" cy="699135"/>
          </a:xfrm>
          <a:prstGeom prst="roundRect">
            <a:avLst>
              <a:gd name="adj" fmla="val 16667"/>
            </a:avLst>
          </a:prstGeom>
          <a:solidFill>
            <a:srgbClr val="E3E2E2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政治理论学习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51829" y="1278350"/>
            <a:ext cx="4401121" cy="2428684"/>
          </a:xfrm>
          <a:prstGeom prst="roundRect">
            <a:avLst>
              <a:gd name="adj" fmla="val 4117"/>
            </a:avLst>
          </a:prstGeom>
          <a:solidFill>
            <a:srgbClr val="E3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420594" y="1278350"/>
            <a:ext cx="2006441" cy="699135"/>
          </a:xfrm>
          <a:prstGeom prst="roundRect">
            <a:avLst>
              <a:gd name="adj" fmla="val 16667"/>
            </a:avLst>
          </a:prstGeom>
          <a:solidFill>
            <a:srgbClr val="E3E2E2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业务知识培训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479233" y="4029837"/>
            <a:ext cx="4401121" cy="2428684"/>
          </a:xfrm>
          <a:prstGeom prst="roundRect">
            <a:avLst>
              <a:gd name="adj" fmla="val 4117"/>
            </a:avLst>
          </a:prstGeom>
          <a:solidFill>
            <a:srgbClr val="E3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676573" y="4076033"/>
            <a:ext cx="2006441" cy="699135"/>
          </a:xfrm>
          <a:prstGeom prst="roundRect">
            <a:avLst>
              <a:gd name="adj" fmla="val 16667"/>
            </a:avLst>
          </a:prstGeom>
          <a:solidFill>
            <a:srgbClr val="E3E2E2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思想政治教育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1829" y="4029837"/>
            <a:ext cx="4401121" cy="2428684"/>
          </a:xfrm>
          <a:prstGeom prst="roundRect">
            <a:avLst>
              <a:gd name="adj" fmla="val 4117"/>
            </a:avLst>
          </a:prstGeom>
          <a:solidFill>
            <a:srgbClr val="E3E2E2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449169" y="4029837"/>
            <a:ext cx="2006441" cy="699135"/>
          </a:xfrm>
          <a:prstGeom prst="roundRect">
            <a:avLst>
              <a:gd name="adj" fmla="val 16667"/>
            </a:avLst>
          </a:prstGeom>
          <a:solidFill>
            <a:srgbClr val="E3E2E2">
              <a:alpha val="100000"/>
            </a:srgb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组织生活开展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083243" y="2351977"/>
            <a:ext cx="3203894" cy="102063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组织党员深入学习马克思列宁主义、毛泽东思想、邓小平理论、三个代表重要思想、科学发展观等理论，提高党员政治素质。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21868" y="2408369"/>
            <a:ext cx="3203894" cy="102063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根据党员职业特点和岗位需求，开展业务知识培训，提高党员业务能力和综合素质。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049239" y="5084769"/>
            <a:ext cx="3203894" cy="102063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定期开展思想政治教育活动，引导党员树立正确的世界观、人生观、价值观，增强党性观念。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21835" y="5084769"/>
            <a:ext cx="3203894" cy="1020631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2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严格执行党的组织生活制度，定期开展民主生活会、组织生活会等，加强党员之间的交流和监督。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1666514" y="1278350"/>
            <a:ext cx="604011" cy="764731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19863" y="1278350"/>
            <a:ext cx="604011" cy="764731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666514" y="4029837"/>
            <a:ext cx="604011" cy="764731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19863" y="4029837"/>
            <a:ext cx="604011" cy="764731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87944" y="1278350"/>
            <a:ext cx="137350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02795" y="1278350"/>
            <a:ext cx="137350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67588" y="4029837"/>
            <a:ext cx="137350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02795" y="4029837"/>
            <a:ext cx="1373505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党员教育管理工作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提高党员队伍素质的重要性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推动高质量发展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我国正处于实现高质量发展的关键时期，需要一支高素质、专业化的党员队伍来引领和推动各项事业的发展。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加强党的长期执政能力建设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提高党员队伍素质是加强党的长期执政能力建设的基础工程，对于保持党的先进性和纯洁性具有重要意义。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应对复杂多变的国内外形势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当前，世界正处于百年未有之大变局，国内外形势复杂多变，提高党员队伍素质是应对挑战、把握机遇的必然要求。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适应新时代发展的需要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推动党支部创新发展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提高党员队伍素质有助于激发党支部的创新活力，推动党支部在工作内容、方式方法和体制机制等方面进行创新。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加强党支部与群众的联系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高素质的党员队伍能够更好地发挥先锋模范作用，密切党支部与群众的联系，增强党在群众中的影响力和号召力。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提升党支部的组织力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高素质的党员队伍能够增强党支部的凝聚力和战斗力，提升党支部的组织力，使其更好地发挥战斗堡垒作用。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促进党支部建设和发展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增强党性修养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提高党员队伍素质有助于增强党员的党性修养，坚定理想信念，牢记初心使命，做到忠诚干净担当。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提升业务能力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高素质的党员队伍应该具备与岗位职责相匹配的业务能力，能够胜任本职工作，为党和人民事业作出积极贡献。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培养创新精神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提高党员队伍素质有助于培养党员的创新精神，鼓励党员勇于探索、敢于创新，在各自岗位上创造一流业绩。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提升党员个人素质和能力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99416" y="1957978"/>
            <a:ext cx="3374508" cy="294204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728582" y="2121361"/>
            <a:ext cx="2933622" cy="2622594"/>
          </a:xfrm>
          <a:custGeom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100000"/>
              </a:srgbClr>
            </a:solidFill>
            <a:prstDash val="solid"/>
          </a:ln>
          <a:effectLst>
            <a:outerShdw blurRad="571500" dist="342900" dir="2280000">
              <a:srgbClr val="000000">
                <a:alpha val="15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-1033732" y="2678430"/>
            <a:ext cx="6440805" cy="15011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68292" y="2986088"/>
            <a:ext cx="7260591" cy="885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提高党员队伍素质的方法和措施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加强党员思想政治教育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深入学习习近平新时代中国特色社会主义思想，增强“四个意识”，坚定“四个自信”，做到“两个维护”。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加强党性教育，引导党员牢记党的宗旨，坚定理想信念，增强党性观念。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开展革命传统教育，组织党员学习党的历史，传承红色基因，弘扬革命精神。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https://d.book118.com/488042142105006030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方正正纤黑简体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2024-09-07T05:01:07.531</cp:lastPrinted>
  <dcterms:created xsi:type="dcterms:W3CDTF">2024-09-06T21:01:07Z</dcterms:created>
  <dcterms:modified xsi:type="dcterms:W3CDTF">2024-09-06T21:01:09Z</dcterms:modified>
</cp:coreProperties>
</file>