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4FD6D7-679E-4A06-8A42-7F47D842AD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E89074-3C39-47CC-A3DF-3EB3D881FB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482D98-E063-485B-9BA7-965F44AF0F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E3F16A-F314-4DF9-8607-794E63D299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C3BD356-0483-4EFB-AE43-9A29659DE2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3379BA1-15CE-4DB9-94C9-00860AC0A7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876F09F-42C5-4B9F-8C4B-000BB6DFD4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B16364-1A56-421C-9A32-2A919DE230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EB725B-D628-45A5-82BB-6CBE6E0341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750EEA-8A15-4112-8AEB-63FDF330EC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A2C9FD-6129-4DEC-9F24-43AE9F748F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Relationship Id="rId6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8055136106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37149" y="4105149"/>
            <a:ext cx="2384286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37149" y="4568953"/>
            <a:ext cx="281543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橡胶行业复工安全培训课件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复工前准备与安全检查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生产过程中的安全防护措施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消防安全与火灾应对措施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电气安全与触电事故防范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化学品管理与职业健康保护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总结回顾与展望未来安全工作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复工前准备与安全检查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复工前设备设施检查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005013" y="2780824"/>
            <a:ext cx="2267763" cy="1552257"/>
            <a:chOff x="2005013" y="2780824"/>
            <a:chExt cx="2267763" cy="1552257"/>
          </a:xfrm>
        </p:grpSpPr>
        <p:sp>
          <p:nvSpPr>
            <p:cNvPr id="26" name="TextBox 26"/>
            <p:cNvSpPr txBox="1"/>
            <p:nvPr/>
          </p:nvSpPr>
          <p:spPr>
            <a:xfrm>
              <a:off x="2005013" y="2780824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对所有生产设备进行全面检查，确保设备处于良好状态，无故障隐患。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850265" y="2780824"/>
            <a:ext cx="2267763" cy="1552257"/>
            <a:chOff x="5850265" y="2780824"/>
            <a:chExt cx="2267763" cy="1552257"/>
          </a:xfrm>
        </p:grpSpPr>
        <p:sp>
          <p:nvSpPr>
            <p:cNvPr id="28" name="TextBox 28"/>
            <p:cNvSpPr txBox="1"/>
            <p:nvPr/>
          </p:nvSpPr>
          <p:spPr>
            <a:xfrm>
              <a:off x="5850265" y="2780824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检查电气线路和控制系统，确保安全可靠，防止短路、漏电等问题。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743259" y="2780824"/>
            <a:ext cx="2267763" cy="1552257"/>
            <a:chOff x="9743259" y="2780824"/>
            <a:chExt cx="2267763" cy="1552257"/>
          </a:xfrm>
        </p:grpSpPr>
        <p:sp>
          <p:nvSpPr>
            <p:cNvPr id="30" name="TextBox 30"/>
            <p:cNvSpPr txBox="1"/>
            <p:nvPr/>
          </p:nvSpPr>
          <p:spPr>
            <a:xfrm>
              <a:off x="9743259" y="2780824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对生产车间的通风、照明、消防等设施进行检查，确保正常运行。</a:t>
              </a:r>
            </a:p>
          </p:txBody>
        </p:sp>
      </p:grpSp>
      <p:pic>
        <p:nvPicPr>
          <p:cNvPr id="31" name="Picture 31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5">
            <a:alphaModFix amt="71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23925" y="4246563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998538" y="4265613"/>
            <a:ext cx="2270125" cy="2249487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071563" y="4287838"/>
            <a:ext cx="2187575" cy="2128837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146175" y="4305300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201738" y="4324350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255713" y="4344988"/>
            <a:ext cx="2012950" cy="1776412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306513" y="4364038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358900" y="4384675"/>
            <a:ext cx="1933575" cy="1538288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409700" y="4403725"/>
            <a:ext cx="1897063" cy="1420813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1462088" y="4424363"/>
            <a:ext cx="1854200" cy="1303337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512888" y="4443413"/>
            <a:ext cx="1817687" cy="1185862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566863" y="4462463"/>
            <a:ext cx="1774825" cy="1065212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616075" y="4483100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670050" y="4502150"/>
            <a:ext cx="1695450" cy="830263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722438" y="4522788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773238" y="4541838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827213" y="4560888"/>
            <a:ext cx="1574800" cy="474662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876425" y="4581525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1930400" y="4600575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1547813" y="4407218"/>
            <a:ext cx="754062" cy="3079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01</a:t>
            </a:r>
            <a:endParaRPr lang="en-US" sz="1100"/>
          </a:p>
        </p:txBody>
      </p:sp>
      <p:sp>
        <p:nvSpPr>
          <p:cNvPr id="22" name="Freeform 22"/>
          <p:cNvSpPr/>
          <p:nvPr/>
        </p:nvSpPr>
        <p:spPr>
          <a:xfrm>
            <a:off x="3670300" y="2686050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3744913" y="2705100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3817938" y="2727325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892550" y="2744788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948113" y="2763838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4002088" y="2784475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4052888" y="2803525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4105275" y="2824163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156075" y="2843213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208463" y="2863850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259263" y="2882900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313238" y="2901950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62450" y="2922588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416425" y="2941638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68813" y="2962275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519613" y="2981325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573588" y="3000375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22800" y="3021013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676775" y="3040063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191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294188" y="2838450"/>
            <a:ext cx="754062" cy="3079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02</a:t>
            </a:r>
            <a:endParaRPr lang="en-US" sz="1100"/>
          </a:p>
        </p:txBody>
      </p:sp>
      <p:sp>
        <p:nvSpPr>
          <p:cNvPr id="42" name="Freeform 42"/>
          <p:cNvSpPr/>
          <p:nvPr/>
        </p:nvSpPr>
        <p:spPr>
          <a:xfrm>
            <a:off x="6318250" y="1019175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6392863" y="1038225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6465888" y="1060450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6540500" y="1077913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6596063" y="1096963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6650038" y="1117600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Freeform 48"/>
          <p:cNvSpPr/>
          <p:nvPr/>
        </p:nvSpPr>
        <p:spPr>
          <a:xfrm>
            <a:off x="6700838" y="1136650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6753225" y="1157288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6804025" y="1176338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6856413" y="1196975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Freeform 52"/>
          <p:cNvSpPr/>
          <p:nvPr/>
        </p:nvSpPr>
        <p:spPr>
          <a:xfrm>
            <a:off x="6907213" y="1216025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Freeform 53"/>
          <p:cNvSpPr/>
          <p:nvPr/>
        </p:nvSpPr>
        <p:spPr>
          <a:xfrm>
            <a:off x="6961188" y="1235075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Freeform 54"/>
          <p:cNvSpPr/>
          <p:nvPr/>
        </p:nvSpPr>
        <p:spPr>
          <a:xfrm>
            <a:off x="7010400" y="1255713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Freeform 55"/>
          <p:cNvSpPr/>
          <p:nvPr/>
        </p:nvSpPr>
        <p:spPr>
          <a:xfrm>
            <a:off x="7064375" y="1274763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Freeform 56"/>
          <p:cNvSpPr/>
          <p:nvPr/>
        </p:nvSpPr>
        <p:spPr>
          <a:xfrm>
            <a:off x="7116763" y="1295400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Freeform 57"/>
          <p:cNvSpPr/>
          <p:nvPr/>
        </p:nvSpPr>
        <p:spPr>
          <a:xfrm>
            <a:off x="7167563" y="1314450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Freeform 58"/>
          <p:cNvSpPr/>
          <p:nvPr/>
        </p:nvSpPr>
        <p:spPr>
          <a:xfrm>
            <a:off x="7221538" y="1333500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Freeform 59"/>
          <p:cNvSpPr/>
          <p:nvPr/>
        </p:nvSpPr>
        <p:spPr>
          <a:xfrm>
            <a:off x="7270750" y="1354138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7324725" y="1373188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>
            <a:off x="6942138" y="1169670"/>
            <a:ext cx="755650" cy="3079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03</a:t>
            </a:r>
            <a:endParaRPr lang="en-US" sz="1100"/>
          </a:p>
        </p:txBody>
      </p:sp>
      <p:grpSp>
        <p:nvGrpSpPr>
          <p:cNvPr id="62" name="Group 62"/>
          <p:cNvGrpSpPr/>
          <p:nvPr/>
        </p:nvGrpSpPr>
        <p:grpSpPr>
          <a:xfrm>
            <a:off x="7284451" y="1940227"/>
            <a:ext cx="550450" cy="526446"/>
            <a:chOff x="7284451" y="1940227"/>
            <a:chExt cx="550450" cy="526446"/>
          </a:xfrm>
        </p:grpSpPr>
        <p:sp>
          <p:nvSpPr>
            <p:cNvPr id="63" name="Freeform 63"/>
            <p:cNvSpPr/>
            <p:nvPr/>
          </p:nvSpPr>
          <p:spPr>
            <a:xfrm>
              <a:off x="7486190" y="2318655"/>
              <a:ext cx="148018" cy="148018"/>
            </a:xfrm>
            <a:custGeom>
              <a:rect l="l" t="t" r="r" b="b"/>
              <a:pathLst>
                <a:path w="412" h="412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7284451" y="1940227"/>
              <a:ext cx="550450" cy="400622"/>
            </a:xfrm>
            <a:custGeom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5" name="Group 65"/>
          <p:cNvGrpSpPr/>
          <p:nvPr/>
        </p:nvGrpSpPr>
        <p:grpSpPr>
          <a:xfrm>
            <a:off x="4612704" y="3605816"/>
            <a:ext cx="534543" cy="529019"/>
            <a:chOff x="4612704" y="3605816"/>
            <a:chExt cx="534543" cy="529019"/>
          </a:xfrm>
        </p:grpSpPr>
        <p:sp>
          <p:nvSpPr>
            <p:cNvPr id="66" name="Freeform 66"/>
            <p:cNvSpPr/>
            <p:nvPr/>
          </p:nvSpPr>
          <p:spPr>
            <a:xfrm>
              <a:off x="4612704" y="3902234"/>
              <a:ext cx="534543" cy="232601"/>
            </a:xfrm>
            <a:custGeom>
              <a:rect l="l" t="t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Freeform 67"/>
            <p:cNvSpPr/>
            <p:nvPr/>
          </p:nvSpPr>
          <p:spPr>
            <a:xfrm>
              <a:off x="4612704" y="3605816"/>
              <a:ext cx="534543" cy="307467"/>
            </a:xfrm>
            <a:custGeom>
              <a:rect l="l" t="t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1862868" y="5125181"/>
            <a:ext cx="477964" cy="611315"/>
            <a:chOff x="1862868" y="5125181"/>
            <a:chExt cx="477964" cy="611315"/>
          </a:xfrm>
        </p:grpSpPr>
        <p:sp>
          <p:nvSpPr>
            <p:cNvPr id="69" name="Freeform 69"/>
            <p:cNvSpPr/>
            <p:nvPr/>
          </p:nvSpPr>
          <p:spPr>
            <a:xfrm>
              <a:off x="2040604" y="5125181"/>
              <a:ext cx="121158" cy="611219"/>
            </a:xfrm>
            <a:custGeom>
              <a:rect l="l" t="t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Freeform 70"/>
            <p:cNvSpPr/>
            <p:nvPr/>
          </p:nvSpPr>
          <p:spPr>
            <a:xfrm>
              <a:off x="1862868" y="5498180"/>
              <a:ext cx="119824" cy="238316"/>
            </a:xfrm>
            <a:custGeom>
              <a:rect l="l" t="t" r="r" b="b"/>
              <a:pathLst>
                <a:path w="62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Freeform 71"/>
            <p:cNvSpPr/>
            <p:nvPr/>
          </p:nvSpPr>
          <p:spPr>
            <a:xfrm>
              <a:off x="2219674" y="5321777"/>
              <a:ext cx="121158" cy="414719"/>
            </a:xfrm>
            <a:custGeom>
              <a:rect l="l" t="t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3" name="AutoShape 7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TextBox 9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原材料与半成品存储情况确认</a:t>
              </a:r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6318250" y="3326131"/>
            <a:ext cx="2267763" cy="1552257"/>
            <a:chOff x="6318250" y="3326131"/>
            <a:chExt cx="2267763" cy="1552257"/>
          </a:xfrm>
        </p:grpSpPr>
        <p:sp>
          <p:nvSpPr>
            <p:cNvPr id="95" name="TextBox 95"/>
            <p:cNvSpPr txBox="1"/>
            <p:nvPr/>
          </p:nvSpPr>
          <p:spPr>
            <a:xfrm>
              <a:off x="6318250" y="3326131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检查原材料和半成品的存储环境，确保干燥、通风、防火等措施到位。</a:t>
              </a:r>
            </a:p>
          </p:txBody>
        </p:sp>
      </p:grpSp>
      <p:grpSp>
        <p:nvGrpSpPr>
          <p:cNvPr id="96" name="Group 96"/>
          <p:cNvGrpSpPr/>
          <p:nvPr/>
        </p:nvGrpSpPr>
        <p:grpSpPr>
          <a:xfrm>
            <a:off x="8927905" y="1448118"/>
            <a:ext cx="2267763" cy="1552257"/>
            <a:chOff x="8927905" y="1448118"/>
            <a:chExt cx="2267763" cy="1552257"/>
          </a:xfrm>
        </p:grpSpPr>
        <p:sp>
          <p:nvSpPr>
            <p:cNvPr id="97" name="TextBox 97"/>
            <p:cNvSpPr txBox="1"/>
            <p:nvPr/>
          </p:nvSpPr>
          <p:spPr>
            <a:xfrm>
              <a:off x="8927905" y="1448118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对过期或质量不合格的原材料和半成品进行及时处理，防止混入生产流程。</a:t>
              </a:r>
            </a:p>
          </p:txBody>
        </p:sp>
      </p:grpSp>
      <p:grpSp>
        <p:nvGrpSpPr>
          <p:cNvPr id="98" name="Group 98"/>
          <p:cNvGrpSpPr/>
          <p:nvPr/>
        </p:nvGrpSpPr>
        <p:grpSpPr>
          <a:xfrm>
            <a:off x="3402013" y="4962843"/>
            <a:ext cx="2267763" cy="1552257"/>
            <a:chOff x="3402013" y="4962843"/>
            <a:chExt cx="2267763" cy="1552257"/>
          </a:xfrm>
        </p:grpSpPr>
        <p:sp>
          <p:nvSpPr>
            <p:cNvPr id="99" name="TextBox 99"/>
            <p:cNvSpPr txBox="1"/>
            <p:nvPr/>
          </p:nvSpPr>
          <p:spPr>
            <a:xfrm>
              <a:off x="3402013" y="4962843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对原材料和半成品进行全面盘点，确保数量和质量符合生产要求。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652304" y="1008278"/>
            <a:ext cx="4886325" cy="4876800"/>
            <a:chOff x="3652304" y="1008278"/>
            <a:chExt cx="4886325" cy="4876800"/>
          </a:xfrm>
        </p:grpSpPr>
        <p:sp>
          <p:nvSpPr>
            <p:cNvPr id="3" name="Freeform 3"/>
            <p:cNvSpPr/>
            <p:nvPr/>
          </p:nvSpPr>
          <p:spPr>
            <a:xfrm>
              <a:off x="3652304" y="1008278"/>
              <a:ext cx="4886325" cy="4876800"/>
            </a:xfrm>
            <a:custGeom>
              <a:rect l="l" t="t" r="r" b="b"/>
              <a:pathLst>
                <a:path w="3078" h="3072">
                  <a:moveTo>
                    <a:pt x="1464" y="3072"/>
                  </a:moveTo>
                  <a:lnTo>
                    <a:pt x="0" y="1462"/>
                  </a:lnTo>
                  <a:lnTo>
                    <a:pt x="1613" y="0"/>
                  </a:lnTo>
                  <a:lnTo>
                    <a:pt x="3078" y="1605"/>
                  </a:lnTo>
                  <a:lnTo>
                    <a:pt x="1464" y="3072"/>
                  </a:lnTo>
                  <a:close/>
                </a:path>
              </a:pathLst>
            </a:custGeom>
            <a:noFill/>
            <a:ln w="12668">
              <a:solidFill>
                <a:srgbClr val="EEEDED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3718979" y="1067015"/>
              <a:ext cx="4751387" cy="4749801"/>
            </a:xfrm>
            <a:custGeom>
              <a:rect l="l" t="t" r="r" b="b"/>
              <a:pathLst>
                <a:path w="2993" h="2992">
                  <a:moveTo>
                    <a:pt x="1385" y="2992"/>
                  </a:moveTo>
                  <a:lnTo>
                    <a:pt x="0" y="1388"/>
                  </a:lnTo>
                  <a:lnTo>
                    <a:pt x="1603" y="0"/>
                  </a:lnTo>
                  <a:lnTo>
                    <a:pt x="2993" y="1605"/>
                  </a:lnTo>
                  <a:lnTo>
                    <a:pt x="1385" y="2992"/>
                  </a:lnTo>
                  <a:close/>
                </a:path>
              </a:pathLst>
            </a:custGeom>
            <a:noFill/>
            <a:ln w="12668">
              <a:solidFill>
                <a:srgbClr val="EDECEC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3779304" y="1133690"/>
              <a:ext cx="4632325" cy="4616451"/>
            </a:xfrm>
            <a:custGeom>
              <a:rect l="l" t="t" r="r" b="b"/>
              <a:pathLst>
                <a:path w="2918" h="2908">
                  <a:moveTo>
                    <a:pt x="1310" y="2908"/>
                  </a:moveTo>
                  <a:lnTo>
                    <a:pt x="0" y="1309"/>
                  </a:lnTo>
                  <a:lnTo>
                    <a:pt x="1602" y="0"/>
                  </a:lnTo>
                  <a:lnTo>
                    <a:pt x="2918" y="1600"/>
                  </a:lnTo>
                  <a:lnTo>
                    <a:pt x="1310" y="2908"/>
                  </a:lnTo>
                  <a:close/>
                </a:path>
              </a:pathLst>
            </a:custGeom>
            <a:noFill/>
            <a:ln w="12668">
              <a:solidFill>
                <a:srgbClr val="ECECEB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845979" y="1201953"/>
              <a:ext cx="4498975" cy="4489450"/>
            </a:xfrm>
            <a:custGeom>
              <a:rect l="l" t="t" r="r" b="b"/>
              <a:pathLst>
                <a:path w="2834" h="2828">
                  <a:moveTo>
                    <a:pt x="1236" y="2828"/>
                  </a:moveTo>
                  <a:lnTo>
                    <a:pt x="0" y="1228"/>
                  </a:lnTo>
                  <a:lnTo>
                    <a:pt x="1597" y="0"/>
                  </a:lnTo>
                  <a:lnTo>
                    <a:pt x="2834" y="1594"/>
                  </a:lnTo>
                  <a:lnTo>
                    <a:pt x="1236" y="2828"/>
                  </a:lnTo>
                  <a:close/>
                </a:path>
              </a:pathLst>
            </a:custGeom>
            <a:noFill/>
            <a:ln w="12668">
              <a:solidFill>
                <a:srgbClr val="EBEBEA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3912654" y="1260690"/>
              <a:ext cx="4364037" cy="4362451"/>
            </a:xfrm>
            <a:custGeom>
              <a:rect l="l" t="t" r="r" b="b"/>
              <a:pathLst>
                <a:path w="2749" h="2748">
                  <a:moveTo>
                    <a:pt x="1157" y="2748"/>
                  </a:moveTo>
                  <a:lnTo>
                    <a:pt x="0" y="1160"/>
                  </a:lnTo>
                  <a:lnTo>
                    <a:pt x="1592" y="0"/>
                  </a:lnTo>
                  <a:lnTo>
                    <a:pt x="2749" y="1594"/>
                  </a:lnTo>
                  <a:lnTo>
                    <a:pt x="1157" y="2748"/>
                  </a:lnTo>
                  <a:close/>
                </a:path>
              </a:pathLst>
            </a:custGeom>
            <a:noFill/>
            <a:ln w="12668">
              <a:solidFill>
                <a:srgbClr val="EAEAEA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3972979" y="1327366"/>
              <a:ext cx="4237037" cy="4229100"/>
            </a:xfrm>
            <a:custGeom>
              <a:rect l="l" t="t" r="r" b="b"/>
              <a:pathLst>
                <a:path w="2669" h="2664">
                  <a:moveTo>
                    <a:pt x="1082" y="2664"/>
                  </a:moveTo>
                  <a:lnTo>
                    <a:pt x="0" y="1081"/>
                  </a:lnTo>
                  <a:lnTo>
                    <a:pt x="1591" y="0"/>
                  </a:lnTo>
                  <a:lnTo>
                    <a:pt x="2669" y="1589"/>
                  </a:lnTo>
                  <a:lnTo>
                    <a:pt x="1082" y="2664"/>
                  </a:lnTo>
                  <a:close/>
                </a:path>
              </a:pathLst>
            </a:custGeom>
            <a:noFill/>
            <a:ln w="12668">
              <a:solidFill>
                <a:srgbClr val="E9E9E9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039654" y="1395628"/>
              <a:ext cx="4110037" cy="4102100"/>
            </a:xfrm>
            <a:custGeom>
              <a:rect l="l" t="t" r="r" b="b"/>
              <a:pathLst>
                <a:path w="2589" h="2584">
                  <a:moveTo>
                    <a:pt x="1003" y="2584"/>
                  </a:moveTo>
                  <a:lnTo>
                    <a:pt x="0" y="1001"/>
                  </a:lnTo>
                  <a:lnTo>
                    <a:pt x="1587" y="0"/>
                  </a:lnTo>
                  <a:lnTo>
                    <a:pt x="2589" y="1583"/>
                  </a:lnTo>
                  <a:lnTo>
                    <a:pt x="1003" y="2584"/>
                  </a:lnTo>
                  <a:close/>
                </a:path>
              </a:pathLst>
            </a:custGeom>
            <a:noFill/>
            <a:ln w="12668">
              <a:solidFill>
                <a:srgbClr val="E8E8E8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4106329" y="1462303"/>
              <a:ext cx="3976687" cy="3968750"/>
            </a:xfrm>
            <a:custGeom>
              <a:rect l="l" t="t" r="r" b="b"/>
              <a:pathLst>
                <a:path w="2505" h="2500">
                  <a:moveTo>
                    <a:pt x="924" y="2500"/>
                  </a:moveTo>
                  <a:lnTo>
                    <a:pt x="0" y="921"/>
                  </a:lnTo>
                  <a:lnTo>
                    <a:pt x="1582" y="0"/>
                  </a:lnTo>
                  <a:lnTo>
                    <a:pt x="2505" y="1573"/>
                  </a:lnTo>
                  <a:lnTo>
                    <a:pt x="924" y="2500"/>
                  </a:lnTo>
                  <a:close/>
                </a:path>
              </a:pathLst>
            </a:custGeom>
            <a:noFill/>
            <a:ln w="12668">
              <a:solidFill>
                <a:srgbClr val="E8E7E7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166654" y="1521041"/>
              <a:ext cx="3849687" cy="3841750"/>
            </a:xfrm>
            <a:custGeom>
              <a:rect l="l" t="t" r="r" b="b"/>
              <a:pathLst>
                <a:path w="2425" h="2420">
                  <a:moveTo>
                    <a:pt x="849" y="2420"/>
                  </a:moveTo>
                  <a:lnTo>
                    <a:pt x="0" y="847"/>
                  </a:lnTo>
                  <a:lnTo>
                    <a:pt x="1576" y="0"/>
                  </a:lnTo>
                  <a:lnTo>
                    <a:pt x="2425" y="1573"/>
                  </a:lnTo>
                  <a:lnTo>
                    <a:pt x="849" y="2420"/>
                  </a:lnTo>
                  <a:close/>
                </a:path>
              </a:pathLst>
            </a:custGeom>
            <a:noFill/>
            <a:ln w="12668">
              <a:solidFill>
                <a:srgbClr val="E7E6E6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233329" y="1587716"/>
              <a:ext cx="3722687" cy="3716337"/>
            </a:xfrm>
            <a:custGeom>
              <a:rect l="l" t="t" r="r" b="b"/>
              <a:pathLst>
                <a:path w="2345" h="2341">
                  <a:moveTo>
                    <a:pt x="769" y="2341"/>
                  </a:moveTo>
                  <a:lnTo>
                    <a:pt x="0" y="768"/>
                  </a:lnTo>
                  <a:lnTo>
                    <a:pt x="1571" y="0"/>
                  </a:lnTo>
                  <a:lnTo>
                    <a:pt x="2345" y="1568"/>
                  </a:lnTo>
                  <a:lnTo>
                    <a:pt x="769" y="2341"/>
                  </a:lnTo>
                  <a:close/>
                </a:path>
              </a:pathLst>
            </a:custGeom>
            <a:noFill/>
            <a:ln w="12668">
              <a:solidFill>
                <a:srgbClr val="E6E5E5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301591" y="1655978"/>
              <a:ext cx="3587750" cy="3581400"/>
            </a:xfrm>
            <a:custGeom>
              <a:rect l="l" t="t" r="r" b="b"/>
              <a:pathLst>
                <a:path w="2260" h="2256">
                  <a:moveTo>
                    <a:pt x="695" y="2256"/>
                  </a:moveTo>
                  <a:lnTo>
                    <a:pt x="0" y="688"/>
                  </a:lnTo>
                  <a:lnTo>
                    <a:pt x="1565" y="0"/>
                  </a:lnTo>
                  <a:lnTo>
                    <a:pt x="2260" y="1562"/>
                  </a:lnTo>
                  <a:lnTo>
                    <a:pt x="695" y="2256"/>
                  </a:lnTo>
                  <a:close/>
                </a:path>
              </a:pathLst>
            </a:custGeom>
            <a:noFill/>
            <a:ln w="12668">
              <a:solidFill>
                <a:srgbClr val="E5E5E5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360329" y="1714716"/>
              <a:ext cx="3462337" cy="3454400"/>
            </a:xfrm>
            <a:custGeom>
              <a:rect l="l" t="t" r="r" b="b"/>
              <a:pathLst>
                <a:path w="2181" h="2176">
                  <a:moveTo>
                    <a:pt x="621" y="2176"/>
                  </a:moveTo>
                  <a:lnTo>
                    <a:pt x="0" y="619"/>
                  </a:lnTo>
                  <a:lnTo>
                    <a:pt x="1565" y="0"/>
                  </a:lnTo>
                  <a:lnTo>
                    <a:pt x="2181" y="1562"/>
                  </a:lnTo>
                  <a:lnTo>
                    <a:pt x="621" y="2176"/>
                  </a:lnTo>
                  <a:close/>
                </a:path>
              </a:pathLst>
            </a:custGeom>
            <a:noFill/>
            <a:ln w="12668">
              <a:solidFill>
                <a:srgbClr val="E4E4E4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427004" y="1781391"/>
              <a:ext cx="3335337" cy="3328987"/>
            </a:xfrm>
            <a:custGeom>
              <a:rect l="l" t="t" r="r" b="b"/>
              <a:pathLst>
                <a:path w="2101" h="2097">
                  <a:moveTo>
                    <a:pt x="541" y="2097"/>
                  </a:moveTo>
                  <a:lnTo>
                    <a:pt x="0" y="540"/>
                  </a:lnTo>
                  <a:lnTo>
                    <a:pt x="1560" y="0"/>
                  </a:lnTo>
                  <a:lnTo>
                    <a:pt x="2101" y="1557"/>
                  </a:lnTo>
                  <a:lnTo>
                    <a:pt x="541" y="2097"/>
                  </a:lnTo>
                  <a:close/>
                </a:path>
              </a:pathLst>
            </a:custGeom>
            <a:noFill/>
            <a:ln w="12668">
              <a:solidFill>
                <a:srgbClr val="E3E3E3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495266" y="1849653"/>
              <a:ext cx="3200400" cy="3194050"/>
            </a:xfrm>
            <a:custGeom>
              <a:rect l="l" t="t" r="r" b="b"/>
              <a:pathLst>
                <a:path w="2015" h="2011">
                  <a:moveTo>
                    <a:pt x="461" y="2012"/>
                  </a:moveTo>
                  <a:lnTo>
                    <a:pt x="0" y="460"/>
                  </a:lnTo>
                  <a:lnTo>
                    <a:pt x="1554" y="0"/>
                  </a:lnTo>
                  <a:lnTo>
                    <a:pt x="2016" y="1551"/>
                  </a:lnTo>
                  <a:lnTo>
                    <a:pt x="461" y="2012"/>
                  </a:lnTo>
                  <a:close/>
                </a:path>
              </a:pathLst>
            </a:custGeom>
            <a:noFill/>
            <a:ln w="12668">
              <a:solidFill>
                <a:srgbClr val="E2E2E2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554004" y="1908391"/>
              <a:ext cx="3073400" cy="3068637"/>
            </a:xfrm>
            <a:custGeom>
              <a:rect l="l" t="t" r="r" b="b"/>
              <a:pathLst>
                <a:path w="1935" h="1933">
                  <a:moveTo>
                    <a:pt x="387" y="1933"/>
                  </a:moveTo>
                  <a:lnTo>
                    <a:pt x="0" y="386"/>
                  </a:lnTo>
                  <a:lnTo>
                    <a:pt x="1554" y="0"/>
                  </a:lnTo>
                  <a:lnTo>
                    <a:pt x="1936" y="1546"/>
                  </a:lnTo>
                  <a:lnTo>
                    <a:pt x="387" y="1933"/>
                  </a:lnTo>
                  <a:close/>
                </a:path>
              </a:pathLst>
            </a:custGeom>
            <a:noFill/>
            <a:ln w="12668">
              <a:solidFill>
                <a:srgbClr val="E1E1E1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620679" y="1975066"/>
              <a:ext cx="2947987" cy="2933700"/>
            </a:xfrm>
            <a:custGeom>
              <a:rect l="l" t="t" r="r" b="b"/>
              <a:pathLst>
                <a:path w="1857" h="1848">
                  <a:moveTo>
                    <a:pt x="308" y="1848"/>
                  </a:moveTo>
                  <a:lnTo>
                    <a:pt x="0" y="307"/>
                  </a:lnTo>
                  <a:lnTo>
                    <a:pt x="1544" y="0"/>
                  </a:lnTo>
                  <a:lnTo>
                    <a:pt x="1857" y="1541"/>
                  </a:lnTo>
                  <a:lnTo>
                    <a:pt x="308" y="1848"/>
                  </a:lnTo>
                  <a:close/>
                </a:path>
              </a:pathLst>
            </a:custGeom>
            <a:noFill/>
            <a:ln w="12668">
              <a:solidFill>
                <a:srgbClr val="E1E0E0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688941" y="2041741"/>
              <a:ext cx="2813050" cy="2808287"/>
            </a:xfrm>
            <a:custGeom>
              <a:rect l="l" t="t" r="r" b="b"/>
              <a:pathLst>
                <a:path w="1771" h="1769">
                  <a:moveTo>
                    <a:pt x="228" y="1769"/>
                  </a:moveTo>
                  <a:lnTo>
                    <a:pt x="0" y="228"/>
                  </a:lnTo>
                  <a:lnTo>
                    <a:pt x="1538" y="0"/>
                  </a:lnTo>
                  <a:lnTo>
                    <a:pt x="1772" y="1536"/>
                  </a:lnTo>
                  <a:lnTo>
                    <a:pt x="228" y="1769"/>
                  </a:lnTo>
                  <a:close/>
                </a:path>
              </a:pathLst>
            </a:custGeom>
            <a:noFill/>
            <a:ln w="12668">
              <a:solidFill>
                <a:srgbClr val="E0DFE0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755616" y="2100478"/>
              <a:ext cx="2678113" cy="2682875"/>
            </a:xfrm>
            <a:custGeom>
              <a:rect l="l" t="t" r="r" b="b"/>
              <a:pathLst>
                <a:path w="1687" h="1690">
                  <a:moveTo>
                    <a:pt x="154" y="1690"/>
                  </a:moveTo>
                  <a:lnTo>
                    <a:pt x="0" y="154"/>
                  </a:lnTo>
                  <a:lnTo>
                    <a:pt x="1534" y="0"/>
                  </a:lnTo>
                  <a:lnTo>
                    <a:pt x="1687" y="1536"/>
                  </a:lnTo>
                  <a:lnTo>
                    <a:pt x="154" y="1690"/>
                  </a:lnTo>
                  <a:close/>
                </a:path>
              </a:pathLst>
            </a:custGeom>
            <a:noFill/>
            <a:ln w="12668">
              <a:solidFill>
                <a:srgbClr val="DFDFDF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14354" y="2168741"/>
              <a:ext cx="2560637" cy="2546350"/>
            </a:xfrm>
            <a:custGeom>
              <a:rect l="l" t="t" r="r" b="b"/>
              <a:pathLst>
                <a:path w="1613" h="1604">
                  <a:moveTo>
                    <a:pt x="80" y="1604"/>
                  </a:moveTo>
                  <a:lnTo>
                    <a:pt x="0" y="79"/>
                  </a:lnTo>
                  <a:lnTo>
                    <a:pt x="1534" y="0"/>
                  </a:lnTo>
                  <a:lnTo>
                    <a:pt x="1613" y="1530"/>
                  </a:lnTo>
                  <a:lnTo>
                    <a:pt x="80" y="1604"/>
                  </a:lnTo>
                  <a:close/>
                </a:path>
              </a:pathLst>
            </a:custGeom>
            <a:solidFill>
              <a:srgbClr val="0400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22" name="Picture 22"/>
            <p:cNvPicPr>
              <a:picLocks noChangeAspect="1"/>
            </p:cNvPicPr>
            <p:nvPr/>
          </p:nvPicPr>
          <p:blipFill>
            <a:blip r:embed="rId2"/>
            <a:srcRect l="18680" r="18680"/>
            <a:stretch>
              <a:fillRect/>
            </a:stretch>
          </p:blipFill>
          <p:spPr>
            <a:xfrm>
              <a:off x="4901338" y="2257609"/>
              <a:ext cx="2386669" cy="2355913"/>
            </a:xfrm>
            <a:prstGeom prst="rect">
              <a:avLst/>
            </a:prstGeom>
            <a:ln w="12668"/>
          </p:spPr>
        </p:pic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员工健康状况排查及防护措施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49488" y="1679928"/>
            <a:ext cx="2931336" cy="1654845"/>
            <a:chOff x="749488" y="1679928"/>
            <a:chExt cx="2931336" cy="1654845"/>
          </a:xfrm>
        </p:grpSpPr>
        <p:sp>
          <p:nvSpPr>
            <p:cNvPr id="46" name="TextBox 46"/>
            <p:cNvSpPr txBox="1"/>
            <p:nvPr/>
          </p:nvSpPr>
          <p:spPr>
            <a:xfrm>
              <a:off x="749488" y="1679928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对所有员工进行健康状况排查，了解员工是否有发热、咳嗽等症状。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82813" y="4230233"/>
            <a:ext cx="2931336" cy="1654845"/>
            <a:chOff x="682813" y="4230233"/>
            <a:chExt cx="2931336" cy="1654845"/>
          </a:xfrm>
        </p:grpSpPr>
        <p:sp>
          <p:nvSpPr>
            <p:cNvPr id="48" name="TextBox 48"/>
            <p:cNvSpPr txBox="1"/>
            <p:nvPr/>
          </p:nvSpPr>
          <p:spPr>
            <a:xfrm>
              <a:off x="682813" y="4230233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对于有症状或疑似感染的员工，及时安排就医并采取相应的隔离措施。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8576784" y="1554515"/>
            <a:ext cx="2931336" cy="1654845"/>
            <a:chOff x="8576784" y="1554515"/>
            <a:chExt cx="2931336" cy="1654845"/>
          </a:xfrm>
        </p:grpSpPr>
        <p:sp>
          <p:nvSpPr>
            <p:cNvPr id="50" name="TextBox 50"/>
            <p:cNvSpPr txBox="1"/>
            <p:nvPr/>
          </p:nvSpPr>
          <p:spPr>
            <a:xfrm>
              <a:off x="8576784" y="1554515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为员工配备充足的防护用品，如口罩、手套、消毒液等。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8643459" y="4161971"/>
            <a:ext cx="2931336" cy="1654845"/>
            <a:chOff x="8643459" y="4161971"/>
            <a:chExt cx="2931336" cy="1654845"/>
          </a:xfrm>
        </p:grpSpPr>
        <p:sp>
          <p:nvSpPr>
            <p:cNvPr id="52" name="TextBox 52"/>
            <p:cNvSpPr txBox="1"/>
            <p:nvPr/>
          </p:nvSpPr>
          <p:spPr>
            <a:xfrm>
              <a:off x="8643459" y="4161971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加强员工个人防护意识教育，提高员工自我防护能力。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生产过程中的安全防护措施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定期对操作规程进行培训和考核，确保员工熟练掌握操作技能。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设立专门的监管部门，对生产过程中的操作规程执行情况进行监督和检查。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676" r="9676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727" r="9727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75" r="957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严格遵守橡胶行业的生产操作规程，确保每一步操作都符合安全标准。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操作规程执行与监管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626" b="16626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根据橡胶行业的特点，为员工配备适当的个人防护用品，如防护服、防护眼镜、防毒面具等。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确保个人防护用品的质量符合国家标准，并定期进行检查和更换。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培训员工正确佩戴和使用个人防护用品，提高其自我保护意识。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个人防护用品佩戴要求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V="1">
            <a:off x="8281295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flipV="1">
            <a:off x="4438401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flipV="1">
            <a:off x="539110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281295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438401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9110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60778" y="4533107"/>
            <a:ext cx="296842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针对橡胶行业可能发生的各种紧急情况，制定相应的应急处理预案。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01267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定期组织员工进行应急演练，提高其应对突发事件的能力。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50110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确保应急处理预案的可行性和有效性，根据实际情况进行及时更新和完善。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880299" y="1569037"/>
            <a:ext cx="2635073" cy="2635073"/>
          </a:xfrm>
          <a:prstGeom prst="ellipse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4750" r="4750"/>
          <a:stretch>
            <a:fillRect/>
          </a:stretch>
        </p:blipFill>
        <p:spPr>
          <a:xfrm>
            <a:off x="4779590" y="1569037"/>
            <a:ext cx="2635073" cy="2635073"/>
          </a:xfrm>
          <a:prstGeom prst="ellipse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l="15667" r="15667"/>
          <a:stretch>
            <a:fillRect/>
          </a:stretch>
        </p:blipFill>
        <p:spPr>
          <a:xfrm>
            <a:off x="8622484" y="1569037"/>
            <a:ext cx="2635073" cy="2635073"/>
          </a:xfrm>
          <a:prstGeom prst="ellipse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应急处理预案及演练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消防安全与火灾应对措施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4240" b="424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815" b="281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消防器材使用方法和保养要求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灭火器的使用方法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讲解不同类型灭火器的适用范围、操作方法及注意事项。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消防栓和消防水带的使用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介绍消防栓和消防水带的连接、使用及保养要求。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火灾自动报警系统的操作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阐述火灾自动报警系统的基本原理、操作方法及日常维护。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详细讲解火灾报警控制器的功能、操作方法及注意事项。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火灾报警控制器的操作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介绍探测器的清洁、保养方法及周期，确保系统正常运行。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探测器的清洁与保养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提供系统故障排查的基本步骤和常见问题的处理方法。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故障排查与处理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火灾报警系统操作指南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https://d.book118.com/488055136106006036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2024-09-16T02:29:34.942</cp:lastPrinted>
  <dcterms:created xsi:type="dcterms:W3CDTF">2024-09-15T18:29:34Z</dcterms:created>
  <dcterms:modified xsi:type="dcterms:W3CDTF">2024-09-15T18:29:37Z</dcterms:modified>
</cp:coreProperties>
</file>