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2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2726B-886A-4BB0-84FE-B7D3DE346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6D493-D3C4-4D04-8E12-6BA13882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49DBB-BCB6-4CA5-8F3F-C74D11123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2139D-3447-4189-8974-80EDE160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E7668-997E-4786-95CE-FE0C2A0D2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67926-0302-4E78-9E99-4B7134FB6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17F89-188A-409E-B225-E0ED6844F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EE29C-C373-4D75-9FD7-5E3D41712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A93FD-CC71-45DE-8D04-8AB8E997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F01A0-63C8-4911-88B8-4CD734E5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1158-0DA6-4993-8982-3427ADE88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15" r:id="rId2"/>
    <p:sldLayoutId id="2147485916" r:id="rId3"/>
    <p:sldLayoutId id="2147485917" r:id="rId4"/>
    <p:sldLayoutId id="2147485918" r:id="rId5"/>
    <p:sldLayoutId id="2147485919" r:id="rId6"/>
    <p:sldLayoutId id="2147485920" r:id="rId7"/>
    <p:sldLayoutId id="2147485921" r:id="rId8"/>
    <p:sldLayoutId id="2147485922" r:id="rId9"/>
    <p:sldLayoutId id="2147485923" r:id="rId10"/>
    <p:sldLayoutId id="21474859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1016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工时与休假制度培训课件大纲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工时制度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休假制度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加班与调休制度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工时与休假制度的实施与管理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工时与休假制度概述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工时与休假制度概述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什么是工时与休假制度</a:t>
            </a:r>
            <a:endParaRPr lang="zh-CN" altLang="en-US"/>
          </a:p>
        </p:txBody>
      </p:sp>
      <p:sp>
        <p:nvSpPr>
          <p:cNvPr id="1048910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2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工时制度定义：规定劳动者每日工作时间不超过8小时，平均每周工作时间不超过44小时的制度。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1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18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0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休假制度定义：劳动者按照法律规定享有的休息、旅游、探亲等的时间。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26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8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工时与休假制度目的：保障劳动者休息权利，提高工作效率，促进企业发展。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3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34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6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工时与休假制度意义：维护社会稳定，促进经济发展，提高人民生活水平。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4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制定工时与休假制度的目的和意义</a:t>
            </a:r>
            <a:endParaRPr lang="zh-CN" altLang="en-US"/>
          </a:p>
        </p:txBody>
      </p:sp>
      <p:sp>
        <p:nvSpPr>
          <p:cNvPr id="1048976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8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0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保障员工的合法权益，提高员工的工作积极性和工作效率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84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6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8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促进企业的可持续发展，提高企业的竞争力和社会形象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2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4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6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符合法律法规的要求，避免企业面临法律风险和处罚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0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2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4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提高员工的工作满意度和幸福感，增强企业的凝聚力和向心力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工时与休假制度的法律法规要求</a:t>
            </a:r>
            <a:endParaRPr lang="zh-CN" altLang="en-US"/>
          </a:p>
        </p:txBody>
      </p:sp>
      <p:sp>
        <p:nvSpPr>
          <p:cNvPr id="1049042" name="Freeform 27"/>
          <p:cNvSpPr/>
          <p:nvPr>
            <p:custDataLst>
              <p:tags r:id="rId2"/>
            </p:custDataLst>
          </p:nvPr>
        </p:nvSpPr>
        <p:spPr bwMode="auto">
          <a:xfrm>
            <a:off x="694799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矩形: 圆角 32"/>
          <p:cNvSpPr/>
          <p:nvPr>
            <p:custDataLst>
              <p:tags r:id="rId3"/>
            </p:custDataLst>
          </p:nvPr>
        </p:nvSpPr>
        <p:spPr>
          <a:xfrm flipH="1">
            <a:off x="822809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9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8" name="正文"/>
          <p:cNvSpPr txBox="1"/>
          <p:nvPr>
            <p:custDataLst>
              <p:tags r:id="rId5"/>
            </p:custDataLst>
          </p:nvPr>
        </p:nvSpPr>
        <p:spPr>
          <a:xfrm>
            <a:off x="955915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劳动法规定：劳动者每日工作时间不超过8小时，平均每周工作时间不超过44小时；用人单位由于生产经营需要，经与工会和劳动者协商后可以延长工作时间，一般每日不得超过1小时；因特殊原因需要延长工作时间的，在保障劳动者身体健康的条件下延长工作时间每日不得超过3小时，但是每月不得超过36小时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0" name="标题"/>
          <p:cNvSpPr txBox="1"/>
          <p:nvPr>
            <p:custDataLst>
              <p:tags r:id="rId6"/>
            </p:custDataLst>
          </p:nvPr>
        </p:nvSpPr>
        <p:spPr>
          <a:xfrm>
            <a:off x="763581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2" name="Freeform 27"/>
          <p:cNvSpPr/>
          <p:nvPr>
            <p:custDataLst>
              <p:tags r:id="rId7"/>
            </p:custDataLst>
          </p:nvPr>
        </p:nvSpPr>
        <p:spPr bwMode="auto">
          <a:xfrm>
            <a:off x="3516122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矩形: 圆角 38"/>
          <p:cNvSpPr/>
          <p:nvPr>
            <p:custDataLst>
              <p:tags r:id="rId8"/>
            </p:custDataLst>
          </p:nvPr>
        </p:nvSpPr>
        <p:spPr>
          <a:xfrm flipH="1">
            <a:off x="3644132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2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8" name="正文"/>
          <p:cNvSpPr txBox="1"/>
          <p:nvPr>
            <p:custDataLst>
              <p:tags r:id="rId10"/>
            </p:custDataLst>
          </p:nvPr>
        </p:nvSpPr>
        <p:spPr>
          <a:xfrm>
            <a:off x="3777238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休假制度：根据《职工带薪年休假条例》，职工连续工作1年以上的，享受带薪年休假。单位应当保证职工享受年休假。职工在年休假期间享受与正常工作期间相同的工资收入。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0" name="标题"/>
          <p:cNvSpPr txBox="1"/>
          <p:nvPr>
            <p:custDataLst>
              <p:tags r:id="rId11"/>
            </p:custDataLst>
          </p:nvPr>
        </p:nvSpPr>
        <p:spPr>
          <a:xfrm>
            <a:off x="3584904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2" name="Freeform 27"/>
          <p:cNvSpPr/>
          <p:nvPr>
            <p:custDataLst>
              <p:tags r:id="rId12"/>
            </p:custDataLst>
          </p:nvPr>
        </p:nvSpPr>
        <p:spPr bwMode="auto">
          <a:xfrm>
            <a:off x="6337445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矩形: 圆角 68"/>
          <p:cNvSpPr/>
          <p:nvPr>
            <p:custDataLst>
              <p:tags r:id="rId13"/>
            </p:custDataLst>
          </p:nvPr>
        </p:nvSpPr>
        <p:spPr>
          <a:xfrm flipH="1">
            <a:off x="646545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5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8" name="正文"/>
          <p:cNvSpPr txBox="1"/>
          <p:nvPr>
            <p:custDataLst>
              <p:tags r:id="rId15"/>
            </p:custDataLst>
          </p:nvPr>
        </p:nvSpPr>
        <p:spPr>
          <a:xfrm>
            <a:off x="6598561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加班工资：根据《劳动法》规定，用人单位安排加班的，应当按照国家有关规定向劳动者支付加班费。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0" name="标题"/>
          <p:cNvSpPr txBox="1"/>
          <p:nvPr>
            <p:custDataLst>
              <p:tags r:id="rId16"/>
            </p:custDataLst>
          </p:nvPr>
        </p:nvSpPr>
        <p:spPr>
          <a:xfrm>
            <a:off x="640622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2" name="Freeform 27"/>
          <p:cNvSpPr/>
          <p:nvPr>
            <p:custDataLst>
              <p:tags r:id="rId17"/>
            </p:custDataLst>
          </p:nvPr>
        </p:nvSpPr>
        <p:spPr bwMode="auto">
          <a:xfrm>
            <a:off x="9158768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矩形: 圆角 74"/>
          <p:cNvSpPr/>
          <p:nvPr>
            <p:custDataLst>
              <p:tags r:id="rId18"/>
            </p:custDataLst>
          </p:nvPr>
        </p:nvSpPr>
        <p:spPr>
          <a:xfrm flipH="1">
            <a:off x="928741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68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8" name="正文"/>
          <p:cNvSpPr txBox="1"/>
          <p:nvPr>
            <p:custDataLst>
              <p:tags r:id="rId20"/>
            </p:custDataLst>
          </p:nvPr>
        </p:nvSpPr>
        <p:spPr>
          <a:xfrm>
            <a:off x="9419884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特殊工时：对于一些特殊行业或岗位，如医疗、交通、公安等，工时与休假制度可能会有特殊规定。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0" name="标题"/>
          <p:cNvSpPr txBox="1"/>
          <p:nvPr>
            <p:custDataLst>
              <p:tags r:id="rId21"/>
            </p:custDataLst>
          </p:nvPr>
        </p:nvSpPr>
        <p:spPr>
          <a:xfrm>
            <a:off x="922818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工时制度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标准工时制</a:t>
            </a:r>
            <a:endParaRPr lang="zh-CN" altLang="en-US"/>
          </a:p>
        </p:txBody>
      </p:sp>
      <p:sp>
        <p:nvSpPr>
          <p:cNvPr id="1049152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定义：按照国家规定，在正常情况下，员工每周工作5天，每天工作8小时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60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66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用途：确保企业生产和员工权益的平衡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计算方法：以周或月为单位，根据实际出勤情况计算工时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76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2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加班规定：在法定工作时间外工作，需支付加班费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综合工时制</a:t>
            </a:r>
            <a:endParaRPr lang="zh-CN" altLang="en-US"/>
          </a:p>
        </p:txBody>
      </p:sp>
      <p:sp>
        <p:nvSpPr>
          <p:cNvPr id="1049218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 fontScale="8434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定义：综合计算工时制是一种特殊的工时制度，将工作时间综合计算，以月、季、年为周期，根据工作需要灵活安排工时。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26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32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适用范围：适用于需要连续作业或受季节性影响较大的企业，如交通、铁路、电信等。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优点：可以灵活安排工作时间，提高工作效率，减少加班和生产成本。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2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8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申请程序：企业需向劳动行政部门申请，经批准后方可实行。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不定时工时制</a:t>
            </a:r>
            <a:endParaRPr lang="zh-CN" altLang="en-US"/>
          </a:p>
        </p:txBody>
      </p:sp>
      <p:sp>
        <p:nvSpPr>
          <p:cNvPr id="1049284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适用范围：适用于企业高管、销售业务人员等特定岗位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2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8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工作时间：不受固定工作时间的限制，根据工作需要灵活安排工作时间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加班与休息：加班按照法定标准支付加班费，员工可自主安排休息时间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8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14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审批程序：需经企业批准，并报劳动部门备案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工时制度的适用范围和审批流程</a:t>
            </a:r>
            <a:endParaRPr lang="zh-CN" altLang="en-US"/>
          </a:p>
        </p:txBody>
      </p:sp>
      <p:sp>
        <p:nvSpPr>
          <p:cNvPr id="1049350" name="矩形 3"/>
          <p:cNvSpPr/>
          <p:nvPr>
            <p:custDataLst>
              <p:tags r:id="rId2"/>
            </p:custDataLst>
          </p:nvPr>
        </p:nvSpPr>
        <p:spPr>
          <a:xfrm>
            <a:off x="1263423" y="2059983"/>
            <a:ext cx="10231186" cy="152063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矩形 13"/>
          <p:cNvSpPr/>
          <p:nvPr>
            <p:custDataLst>
              <p:tags r:id="rId3"/>
            </p:custDataLst>
          </p:nvPr>
        </p:nvSpPr>
        <p:spPr>
          <a:xfrm>
            <a:off x="694799" y="2059983"/>
            <a:ext cx="277466" cy="152063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4"/>
          <p:cNvSpPr txBox="1"/>
          <p:nvPr>
            <p:custDataLst>
              <p:tags r:id="rId4"/>
            </p:custDataLst>
          </p:nvPr>
        </p:nvSpPr>
        <p:spPr>
          <a:xfrm>
            <a:off x="1557361" y="2190908"/>
            <a:ext cx="9789445" cy="12579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适用范围：明确规定哪些岗位和工种适用工时制度，确保制度的有效实施。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39"/>
          <p:cNvSpPr/>
          <p:nvPr>
            <p:custDataLst>
              <p:tags r:id="rId5"/>
            </p:custDataLst>
          </p:nvPr>
        </p:nvSpPr>
        <p:spPr>
          <a:xfrm>
            <a:off x="1263423" y="3864689"/>
            <a:ext cx="10231186" cy="152063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矩形 5"/>
          <p:cNvSpPr/>
          <p:nvPr>
            <p:custDataLst>
              <p:tags r:id="rId6"/>
            </p:custDataLst>
          </p:nvPr>
        </p:nvSpPr>
        <p:spPr>
          <a:xfrm>
            <a:off x="694799" y="3864689"/>
            <a:ext cx="277466" cy="152063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41"/>
          <p:cNvSpPr txBox="1"/>
          <p:nvPr>
            <p:custDataLst>
              <p:tags r:id="rId7"/>
            </p:custDataLst>
          </p:nvPr>
        </p:nvSpPr>
        <p:spPr>
          <a:xfrm>
            <a:off x="1557361" y="3996256"/>
            <a:ext cx="9789445" cy="12579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审批流程：详细说明工时制度的审批流程，包括申请、审核、批准等环节，确保制度的合规性。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休假制度</a:t>
            </a:r>
            <a:endParaRPr lang="zh-CN" altLang="en-US"/>
          </a:p>
        </p:txBody>
      </p:sp>
      <p:sp>
        <p:nvSpPr>
          <p:cNvPr id="1049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法定休假制度</a:t>
            </a:r>
            <a:endParaRPr lang="zh-CN" altLang="en-US"/>
          </a:p>
        </p:txBody>
      </p:sp>
      <p:sp>
        <p:nvSpPr>
          <p:cNvPr id="1049432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法定休假制度的监管和执行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2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法定休假的申请和审批流程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法定休假的种类和标准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4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法定休假的概念和意义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年假制度</a:t>
            </a:r>
            <a:endParaRPr lang="zh-CN" altLang="en-US"/>
          </a:p>
        </p:txBody>
      </p:sp>
      <p:sp>
        <p:nvSpPr>
          <p:cNvPr id="1049494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96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8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年假定义：员工在公司工作满一年后，按照公司规定享受的带薪休假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0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02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04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06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年假时长：根据员工在公司的工作年限，年假时长会有所不同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0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10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12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14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年假申请：员工需提前向公司申请年假，并按照公司规定进行审批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1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18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0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22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年假待遇：员工在年假期间享受与正常工作相同的工资待遇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2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病假制度</a:t>
            </a:r>
            <a:endParaRPr lang="zh-CN" altLang="en-US"/>
          </a:p>
        </p:txBody>
      </p:sp>
      <p:sp>
        <p:nvSpPr>
          <p:cNvPr id="1049560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病假定义：员工因健康问题无法上班，需经医生证明并得到公司批准的休假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请假流程：员工需提前向直属主管申请，提供医生证明，按公司规定审批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休假时长：根据公司规定，员工每年享有一定天数的带薪病假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病假待遇：员工病假期间，公司根据实际情况给予一定的工资或补贴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https://d.book118.com/488061016023006037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+中文正文</vt:lpstr>
      <vt:lpstr>Office Theme</vt:lpstr>
      <vt:lpstr>工时与休假制度培训课件大纲</vt:lpstr>
      <vt:lpstr>目录</vt:lpstr>
      <vt:lpstr>添加章节标题</vt:lpstr>
      <vt:lpstr>工时与休假制度概述</vt:lpstr>
      <vt:lpstr>什么是工时与休假制度</vt:lpstr>
      <vt:lpstr>制定工时与休假制度的目的和意义</vt:lpstr>
      <vt:lpstr>工时与休假制度的法律法规要求</vt:lpstr>
      <vt:lpstr>工时制度</vt:lpstr>
      <vt:lpstr>标准工时制</vt:lpstr>
      <vt:lpstr>综合工时制</vt:lpstr>
      <vt:lpstr>不定时工时制</vt:lpstr>
      <vt:lpstr>工时制度的适用范围和审批流程</vt:lpstr>
      <vt:lpstr>休假制度</vt:lpstr>
      <vt:lpstr>法定休假制度</vt:lpstr>
      <vt:lpstr>年假制度</vt:lpstr>
      <vt:lpstr>病假制度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2024-09-16T21:01:28.308</cp:lastPrinted>
  <dcterms:created xsi:type="dcterms:W3CDTF">2024-09-16T13:01:28Z</dcterms:created>
  <dcterms:modified xsi:type="dcterms:W3CDTF">2024-09-16T13:01:30Z</dcterms:modified>
</cp:coreProperties>
</file>