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4"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6B8BA24-7981-4145-966A-A64036737A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7C7272-F668-46AE-A251-97DC17312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5A6B3BE-11F3-4D8C-BA74-F924A5AAF4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428E042-EEB0-4D49-A834-3DBCB89F1B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0C0A4A-C226-46A9-B145-08E93D3D46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CDFF849-8B7F-458B-8C59-E3BC6F26D8F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D9625E-2A6E-4E66-9C7F-037AA2533D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2933FD8-5099-4A18-B8D6-A324DDBCA7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13D6B3-D3DA-4AE7-95D7-EF9A22AA708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3B843B-82CC-4E4E-9E29-95CFD74858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FFDCCC-09E6-4422-9D2A-BA637D4310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 name=""/>
        <p:cNvGrpSpPr/>
        <p:nvPr/>
      </p:nvGrpSpPr>
      <p:grpSpPr>
        <a:xfrm>
          <a:off x="0" y="0"/>
          <a:ext cx="0" cy="0"/>
        </a:xfrm>
      </p:grpSpPr>
      <p:sp>
        <p:nvSpPr>
          <p:cNvPr id="2" name="椭圆 5"/>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3" name="椭圆 3"/>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userDrawn="1">
            <p:ph type="ctrTitle" idx="2147483647" hasCustomPrompt="1"/>
          </p:nvPr>
        </p:nvSpPr>
        <p:spPr>
          <a:xfrm>
            <a:off x="7043681" y="4341644"/>
            <a:ext cx="4608954" cy="1006429"/>
          </a:xfrm>
        </p:spPr>
        <p:txBody>
          <a:bodyPr wrap="none" anchor="t">
            <a:spAutoFit/>
          </a:bodyPr>
          <a:lstStyle>
            <a:lvl1pPr lvl="0" algn="r" defTabSz="914400">
              <a:lnSpc>
                <a:spcPct val="90000"/>
              </a:lnSpc>
              <a:spcBef>
                <a:spcPct val="0"/>
              </a:spcBef>
              <a:buNone/>
              <a:defRPr lang="zh-CN" sz="6600" b="0" i="0" spc="300">
                <a:solidFill>
                  <a:schemeClr val="tx1">
                    <a:alpha val="100000"/>
                  </a:schemeClr>
                </a:solidFill>
                <a:latin typeface="Microsoft YaHei Light"/>
                <a:ea typeface="Microsoft YaHei Light"/>
              </a:defRPr>
            </a:lvl1pPr>
          </a:lstStyle>
          <a:p>
            <a:r>
              <a:rPr lang="zh-CN"/>
              <a:t>主标题样式</a:t>
            </a:r>
            <a:endParaRPr sz="6600" b="0" i="0" spc="300">
              <a:solidFill>
                <a:schemeClr val="bg1">
                  <a:alpha val="100000"/>
                </a:schemeClr>
              </a:solidFill>
              <a:latin typeface="Microsoft YaHei Light"/>
              <a:ea typeface="Microsoft YaHei Light"/>
            </a:endParaRPr>
          </a:p>
        </p:txBody>
      </p:sp>
      <p:sp>
        <p:nvSpPr>
          <p:cNvPr id="5" name="副标题 2"/>
          <p:cNvSpPr>
            <a:spLocks noGrp="1"/>
          </p:cNvSpPr>
          <p:nvPr userDrawn="1">
            <p:ph type="subTitle" idx="1" hasCustomPrompt="1"/>
          </p:nvPr>
        </p:nvSpPr>
        <p:spPr>
          <a:xfrm>
            <a:off x="9044229" y="5591814"/>
            <a:ext cx="2608406" cy="341632"/>
          </a:xfrm>
        </p:spPr>
        <p:txBody>
          <a:bodyPr vert="horz" wrap="none" lIns="91440" tIns="45720" rIns="91440" bIns="45720" rtlCol="0">
            <a:spAutoFit/>
          </a:bodyPr>
          <a:lstStyle>
            <a:lvl1pPr marL="0" lvl="0" indent="0" algn="r" defTabSz="914400">
              <a:lnSpc>
                <a:spcPct val="90000"/>
              </a:lnSpc>
              <a:buFont typeface="Arial" pitchFamily="34" charset="0"/>
              <a:buNone/>
              <a:defRPr lang="zh-CN" sz="1800" b="0" i="0" spc="300">
                <a:solidFill>
                  <a:schemeClr val="bg1">
                    <a:lumMod val="50000"/>
                    <a:lumOff val="50000"/>
                    <a:alpha val="100000"/>
                  </a:schemeClr>
                </a:solidFill>
                <a:latin typeface="Microsoft YaHei Light"/>
                <a:ea typeface="Microsoft YaHei Light"/>
              </a:defRPr>
            </a:lvl1pPr>
          </a:lstStyle>
          <a:p>
            <a:r>
              <a:rPr lang="zh-CN"/>
              <a:t>点击编辑副标题样式</a:t>
            </a:r>
            <a:endParaRPr lang="zh-CN" sz="1800" b="0" i="0" spc="300">
              <a:solidFill>
                <a:schemeClr val="tx1">
                  <a:lumMod val="50000"/>
                  <a:lumOff val="50000"/>
                  <a:alpha val="100000"/>
                </a:schemeClr>
              </a:solidFill>
              <a:latin typeface="Microsoft YaHei Light"/>
              <a:ea typeface="Microsoft YaHei Light"/>
            </a:endParaRPr>
          </a:p>
        </p:txBody>
      </p:sp>
      <p:sp>
        <p:nvSpPr>
          <p:cNvPr id="6" name="文本占位符 17"/>
          <p:cNvSpPr>
            <a:spLocks noGrp="1"/>
          </p:cNvSpPr>
          <p:nvPr userDrawn="1">
            <p:ph type="body" sz="quarter" idx="10" hasCustomPrompt="1"/>
          </p:nvPr>
        </p:nvSpPr>
        <p:spPr>
          <a:xfrm>
            <a:off x="8454324" y="3587947"/>
            <a:ext cx="3198311" cy="701731"/>
          </a:xfrm>
        </p:spPr>
        <p:txBody>
          <a:bodyPr wrap="none" anchor="b">
            <a:spAutoFit/>
          </a:bodyPr>
          <a:lstStyle>
            <a:lvl1pPr marL="0" lvl="0" indent="0" algn="r" defTabSz="914400">
              <a:lnSpc>
                <a:spcPct val="90000"/>
              </a:lnSpc>
              <a:spcBef>
                <a:spcPts val="1000"/>
              </a:spcBef>
              <a:buFont typeface="Arial" pitchFamily="34" charset="0"/>
              <a:buNone/>
              <a:defRPr lang="zh-CN" sz="4400" b="0" i="0" spc="300">
                <a:solidFill>
                  <a:schemeClr val="tx1">
                    <a:alpha val="100000"/>
                  </a:schemeClr>
                </a:solidFill>
                <a:latin typeface="Microsoft YaHei Light"/>
                <a:ea typeface="Microsoft YaHei Light"/>
              </a:defRPr>
            </a:lvl1pPr>
          </a:lstStyle>
          <a:p>
            <a:r>
              <a:rPr lang="zh-CN"/>
              <a:t>主标题样式</a:t>
            </a:r>
            <a:endParaRPr sz="4400" b="0" i="0" spc="300">
              <a:solidFill>
                <a:schemeClr val="bg1">
                  <a:alpha val="100000"/>
                </a:schemeClr>
              </a:solidFill>
              <a:latin typeface="Microsoft YaHei Light"/>
              <a:ea typeface="Microsoft YaHei Light"/>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7" name=""/>
        <p:cNvGrpSpPr/>
        <p:nvPr/>
      </p:nvGrpSpPr>
      <p:grpSpPr>
        <a:xfrm>
          <a:off x="0" y="0"/>
          <a:ext cx="0" cy="0"/>
        </a:xfrm>
      </p:grpSpPr>
      <p:sp>
        <p:nvSpPr>
          <p:cNvPr id="8" name="任意形状 7"/>
          <p:cNvSpPr>
            <a:spLocks noChangeAspect="1"/>
          </p:cNvSpPr>
          <p:nvPr userDrawn="1"/>
        </p:nvSpPr>
        <p:spPr>
          <a:xfrm>
            <a:off x="701502" y="0"/>
            <a:ext cx="9909322" cy="6858000"/>
          </a:xfrm>
          <a:custGeom>
            <a:gdLst>
              <a:gd name="connsiteX0" fmla="*/ 2565736 w 9909322"/>
              <a:gd name="connsiteY0" fmla="*/ 0 h 6858000"/>
              <a:gd name="connsiteX1" fmla="*/ 7343586 w 9909322"/>
              <a:gd name="connsiteY1" fmla="*/ 0 h 6858000"/>
              <a:gd name="connsiteX2" fmla="*/ 7523833 w 9909322"/>
              <a:gd name="connsiteY2" fmla="*/ 103640 h 6858000"/>
              <a:gd name="connsiteX3" fmla="*/ 9909322 w 9909322"/>
              <a:gd name="connsiteY3" fmla="*/ 4340998 h 6858000"/>
              <a:gd name="connsiteX4" fmla="*/ 9311321 w 9909322"/>
              <a:gd name="connsiteY4" fmla="*/ 6702684 h 6858000"/>
              <a:gd name="connsiteX5" fmla="*/ 9222016 w 9909322"/>
              <a:gd name="connsiteY5" fmla="*/ 6858000 h 6858000"/>
              <a:gd name="connsiteX6" fmla="*/ 687306 w 9909322"/>
              <a:gd name="connsiteY6" fmla="*/ 6858000 h 6858000"/>
              <a:gd name="connsiteX7" fmla="*/ 598001 w 9909322"/>
              <a:gd name="connsiteY7" fmla="*/ 6702684 h 6858000"/>
              <a:gd name="connsiteX8" fmla="*/ 0 w 9909322"/>
              <a:gd name="connsiteY8" fmla="*/ 4340998 h 6858000"/>
              <a:gd name="connsiteX9" fmla="*/ 2385489 w 9909322"/>
              <a:gd name="connsiteY9" fmla="*/ 10364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09322" h="6858000">
                <a:moveTo>
                  <a:pt x="2565736" y="0"/>
                </a:moveTo>
                <a:lnTo>
                  <a:pt x="7343586" y="0"/>
                </a:lnTo>
                <a:lnTo>
                  <a:pt x="7523833" y="103640"/>
                </a:lnTo>
                <a:cubicBezTo>
                  <a:pt x="8953990" y="972624"/>
                  <a:pt x="9909322" y="2545246"/>
                  <a:pt x="9909322" y="4340998"/>
                </a:cubicBezTo>
                <a:cubicBezTo>
                  <a:pt x="9909322" y="5196118"/>
                  <a:pt x="9692693" y="6000642"/>
                  <a:pt x="9311321" y="6702684"/>
                </a:cubicBezTo>
                <a:lnTo>
                  <a:pt x="9222016" y="6858000"/>
                </a:lnTo>
                <a:lnTo>
                  <a:pt x="687306" y="6858000"/>
                </a:lnTo>
                <a:lnTo>
                  <a:pt x="598001" y="6702684"/>
                </a:lnTo>
                <a:cubicBezTo>
                  <a:pt x="216629" y="6000642"/>
                  <a:pt x="0" y="5196118"/>
                  <a:pt x="0" y="4340998"/>
                </a:cubicBezTo>
                <a:cubicBezTo>
                  <a:pt x="0" y="2545246"/>
                  <a:pt x="955332" y="972624"/>
                  <a:pt x="2385489" y="103640"/>
                </a:cubicBezTo>
                <a:close/>
              </a:path>
            </a:pathLst>
          </a:cu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rotWithShape="1">
          <a:gsLst>
            <a:gs pos="0">
              <a:schemeClr val="bg2">
                <a:lumMod val="90000"/>
                <a:lumOff val="10000"/>
                <a:alpha val="100000"/>
              </a:schemeClr>
            </a:gs>
            <a:gs pos="33000">
              <a:schemeClr val="bg1">
                <a:alpha val="100000"/>
              </a:schemeClr>
            </a:gs>
          </a:gsLst>
          <a:lin ang="16200000" scaled="1"/>
        </a:gradFill>
        <a:effectLst/>
      </p:bgPr>
    </p:bg>
    <p:spTree>
      <p:nvGrpSpPr>
        <p:cNvPr id="12" name=""/>
        <p:cNvGrpSpPr/>
        <p:nvPr/>
      </p:nvGrpSpPr>
      <p:grpSpPr>
        <a:xfrm>
          <a:off x="0" y="0"/>
          <a:ext cx="0" cy="0"/>
        </a:xfrm>
      </p:grpSpPr>
      <p:sp>
        <p:nvSpPr>
          <p:cNvPr id="13"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4"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1"/>
          <p:cNvPicPr>
            <a:picLocks noChangeAspect="1"/>
          </p:cNvPicPr>
          <p:nvPr userDrawn="1"/>
        </p:nvPicPr>
        <p:blipFill>
          <a:blip r:embed="rId1">
            <a:alphaModFix amt="50000"/>
          </a:blip>
          <a:stretch>
            <a:fillRect/>
          </a:stretch>
        </p:blipFill>
        <p:spPr>
          <a:xfrm>
            <a:off x="0" y="-1"/>
            <a:ext cx="12192000" cy="6858000"/>
          </a:xfrm>
          <a:prstGeom prst="rect">
            <a:avLst/>
          </a:prstGeom>
        </p:spPr>
      </p:pic>
    </p:spTree>
  </p:cSld>
  <p:clrMapOvr>
    <a:overrideClrMapping bg1="lt1" tx1="dk1" bg2="lt2" tx2="dk2" accent1="accent1" accent2="accent2" accent3="accent3" accent4="accent4" accent5="accent5" accent6="accent6" hlink="hlink" folHlink="folHlink"/>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bg>
      <p:bgPr>
        <a:gradFill flip="none" rotWithShape="1">
          <a:gsLst>
            <a:gs pos="0">
              <a:schemeClr val="bg2">
                <a:lumMod val="90000"/>
                <a:lumOff val="10000"/>
                <a:alpha val="100000"/>
              </a:schemeClr>
            </a:gs>
            <a:gs pos="78000">
              <a:schemeClr val="bg1">
                <a:alpha val="100000"/>
              </a:schemeClr>
            </a:gs>
          </a:gsLst>
          <a:path path="circle">
            <a:fillToRect l="50000" t="50000" r="50000" b="50000"/>
          </a:path>
        </a:gradFill>
        <a:effectLst/>
      </p:bgPr>
    </p:bg>
    <p:spTree>
      <p:nvGrpSpPr>
        <p:cNvPr id="17" name=""/>
        <p:cNvGrpSpPr/>
        <p:nvPr/>
      </p:nvGrpSpPr>
      <p:grpSpPr>
        <a:xfrm>
          <a:off x="0" y="0"/>
          <a:ext cx="0" cy="0"/>
        </a:xfrm>
      </p:grpSpPr>
      <p:sp>
        <p:nvSpPr>
          <p:cNvPr id="18" name="椭圆 1"/>
          <p:cNvSpPr>
            <a:spLocks noChangeAspect="1"/>
          </p:cNvSpPr>
          <p:nvPr userDrawn="1"/>
        </p:nvSpPr>
        <p:spPr>
          <a:xfrm rot="10800000">
            <a:off x="3836115" y="729000"/>
            <a:ext cx="5400000" cy="5400000"/>
          </a:xfrm>
          <a:prstGeom prst="ellipse">
            <a:avLst/>
          </a:prstGeom>
          <a:gradFill flip="none" rotWithShape="1">
            <a:gsLst>
              <a:gs pos="0">
                <a:schemeClr val="accent6">
                  <a:alpha val="100000"/>
                </a:schemeClr>
              </a:gs>
              <a:gs pos="23000">
                <a:schemeClr val="accent6">
                  <a:lumMod val="50000"/>
                  <a:alpha val="0"/>
                </a:schemeClr>
              </a:gs>
              <a:gs pos="63000">
                <a:schemeClr val="bg1">
                  <a:alpha val="100000"/>
                </a:schemeClr>
              </a:gs>
              <a:gs pos="97000">
                <a:schemeClr val="accent6">
                  <a:alpha val="100000"/>
                </a:schemeClr>
              </a:gs>
            </a:gsLst>
            <a:path path="circle">
              <a:fillToRect l="100000" t="100000"/>
            </a:path>
            <a:tileRect r="-100000" b="-100000"/>
          </a:gradFill>
          <a:ln>
            <a:noFill/>
          </a:ln>
          <a:effectLst>
            <a:glow>
              <a:schemeClr val="accent1">
                <a:alpha val="40000"/>
              </a:schemeClr>
            </a:glow>
          </a:effectLst>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椭圆 2"/>
          <p:cNvSpPr>
            <a:spLocks noChangeAspect="1"/>
          </p:cNvSpPr>
          <p:nvPr userDrawn="1"/>
        </p:nvSpPr>
        <p:spPr>
          <a:xfrm>
            <a:off x="669939" y="729000"/>
            <a:ext cx="5400000" cy="5400000"/>
          </a:xfrm>
          <a:prstGeom prst="ellipse">
            <a:avLst/>
          </a:prstGeom>
          <a:gradFill flip="none" rotWithShape="1">
            <a:gsLst>
              <a:gs pos="0">
                <a:schemeClr val="accent1">
                  <a:lumMod val="50000"/>
                  <a:alpha val="100000"/>
                </a:schemeClr>
              </a:gs>
              <a:gs pos="23000">
                <a:schemeClr val="bg2">
                  <a:alpha val="100000"/>
                </a:schemeClr>
              </a:gs>
              <a:gs pos="63000">
                <a:schemeClr val="bg1">
                  <a:alpha val="100000"/>
                </a:schemeClr>
              </a:gs>
              <a:gs pos="81000">
                <a:schemeClr val="accent1">
                  <a:alpha val="100000"/>
                </a:schemeClr>
              </a:gs>
              <a:gs pos="100000">
                <a:schemeClr val="tx1">
                  <a:alpha val="100000"/>
                </a:schemeClr>
              </a:gs>
            </a:gsLst>
            <a:path path="circle">
              <a:fillToRect l="100000" t="100000"/>
            </a:path>
            <a:tileRect r="-100000" b="-100000"/>
          </a:gradFill>
          <a:ln>
            <a:noFill/>
          </a:ln>
        </p:spPr>
        <p:style>
          <a:lnRef idx="0">
            <a:scrgbClr r="0" g="0" b="0"/>
          </a:lnRef>
          <a:fillRef idx="0">
            <a:scrgbClr r="0" g="0" b="0"/>
          </a:fillRef>
          <a:effectRef idx="0">
            <a:scrgbClr r="0" g="0" b="0"/>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overrideClrMapping bg1="lt1" tx1="dk1" bg2="lt2" tx2="dk2" accent1="accent1" accent2="accent2" accent3="accent3" accent4="accent4" accent5="accent5" accent6="accent6" hlink="hlink" folHlink="folHlink"/>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 Id="rId3"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7.jpeg" /><Relationship Id="rId3" Type="http://schemas.openxmlformats.org/officeDocument/2006/relationships/image" Target="../media/image8.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0.jpeg" /><Relationship Id="rId3"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2.jpeg" /><Relationship Id="rId3" Type="http://schemas.openxmlformats.org/officeDocument/2006/relationships/image" Target="../media/image1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06301302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九、仲裁的司法保障和司法监督：仲裁与司法的关系异同国家\n## 1.仲裁与司法的关系概述\n### 1.1仲裁与司法的定义及特点\n### 1.2仲裁与司法的共同点与差异\n### 1.3仲裁与司法在不同国家的实践\n## 2.仲裁的司法保障\n### 2.1仲裁裁决的执行与承认\n### 2.2仲裁协议的效力及认定\n### 2.3仲裁程序中的司法协助\n## 3.仲裁的司法监督\n### 3.1仲裁裁决的撤销与不予执行\n### 3.2仲裁员的回避与责任\n### 3.3仲裁程序中的违法行为及处理\n## 4.国际仲裁与司法的关系\n### 4.1国际仲裁的法律适用与争议解决\n### 4.2国际仲裁与司法的协作与冲突\n### 4.3国际仲裁裁决的承认与执行\n## 5.各国仲裁与司法关系的比较\n### 5.1美国仲裁与司法的关系\n### 5.2英国仲裁与司法的关系\n### 5.3中国仲裁与司法的关系\n## 6.仲裁与司法关系的发展趋势\n### 6.1仲裁与司法关系的合作与协调\n### 6.2仲裁与司法关系的国际化发展\n### 6.3仲裁与司法关系的前景展望\n&quot;,&quot;templateId&quot;:&quot;wcihqg1n4jgz7pwewmrddotw8w&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7309" y="4341644"/>
            <a:ext cx="11264900" cy="996950"/>
          </a:xfrm>
        </p:spPr>
        <p:txBody>
          <a:bodyPr vert="horz" wrap="square" lIns="91440" tIns="45720" rIns="91440" bIns="45720" anchor="b">
            <a:spAutoFit/>
          </a:bodyPr>
          <a:lstStyle/>
          <a:p>
            <a:pPr>
              <a:buNone/>
            </a:pPr>
            <a:r>
              <a:rPr lang="zh-CN" sz="3300"/>
              <a:t>九、仲裁的司法保障和司法监督：仲裁与司法的关系异同国家</a:t>
            </a:r>
            <a:endParaRPr/>
          </a:p>
        </p:txBody>
      </p:sp>
      <p:sp>
        <p:nvSpPr>
          <p:cNvPr id="3" name="副标题 2"/>
          <p:cNvSpPr>
            <a:spLocks noGrp="1"/>
          </p:cNvSpPr>
          <p:nvPr>
            <p:ph type="subTitle" idx="1"/>
          </p:nvPr>
        </p:nvSpPr>
        <p:spPr>
          <a:xfrm>
            <a:off x="6877435" y="5591814"/>
            <a:ext cx="4775200" cy="336550"/>
          </a:xfrm>
        </p:spPr>
        <p:txBody>
          <a:bodyPr>
            <a:spAutoFit/>
          </a:bodyPr>
          <a:lstStyle/>
          <a:p>
            <a:pPr marL="0" indent="0">
              <a:buNone/>
            </a:pPr>
            <a:r>
              <a:rPr lang="en-US"/>
              <a:t> </a:t>
            </a:r>
            <a:endParaRPr lang="zh-CN"/>
          </a:p>
        </p:txBody>
      </p:sp>
      <p:cxnSp>
        <p:nvCxnSpPr>
          <p:cNvPr id="4" name="直线连接符 4"/>
          <p:cNvCxnSpPr/>
          <p:nvPr/>
        </p:nvCxnSpPr>
        <p:spPr>
          <a:xfrm>
            <a:off x="10950590" y="752149"/>
            <a:ext cx="54000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397309" y="515266"/>
            <a:ext cx="1101071" cy="337913"/>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zh-CN" altLang="en-US" spc="0">
                <a:solidFill>
                  <a:schemeClr val="accent1"/>
                </a:solidFill>
                <a:effectLst/>
                <a:latin typeface="Microsoft YaHei Light" panose="020b0503020204020204" pitchFamily="34" charset="-122"/>
                <a:ea typeface="Microsoft YaHei Light" panose="020b0503020204020204" pitchFamily="34" charset="-122"/>
              </a:rPr>
              <a:t> </a:t>
            </a:r>
            <a:endParaRPr kumimoji="1" lang="en-US" altLang="zh-CN" spc="0">
              <a:solidFill>
                <a:schemeClr val="accent1"/>
              </a:solidFill>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6" name="" descr="{&quot;isTemplate&quot;:true,&quot;type&quot;:2}"/>
        <p:cNvGrpSpPr/>
        <p:nvPr/>
      </p:nvGrpSpPr>
      <p:grpSpPr>
        <a:xfrm>
          <a:off x="0" y="0"/>
          <a:ext cx="0" cy="0"/>
        </a:xfrm>
      </p:grpSpPr>
      <p:sp>
        <p:nvSpPr>
          <p:cNvPr id="11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仲裁与司法的关系概述</a:t>
            </a:r>
            <a:endParaRPr/>
          </a:p>
        </p:txBody>
      </p:sp>
      <p:sp>
        <p:nvSpPr>
          <p:cNvPr id="11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01</a:t>
            </a:r>
            <a:endParaRPr lang="zh-CN" sz="66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2" name="" descr="{&quot;isTemplate&quot;:true,&quot;type&quot;:3}"/>
        <p:cNvGrpSpPr/>
        <p:nvPr/>
      </p:nvGrpSpPr>
      <p:grpSpPr>
        <a:xfrm>
          <a:off x="0" y="0"/>
          <a:ext cx="0" cy="0"/>
        </a:xfrm>
      </p:grpSpPr>
      <p:pic>
        <p:nvPicPr>
          <p:cNvPr id="20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0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05" name="Group 598"/>
            <p:cNvGrpSpPr/>
            <p:nvPr/>
          </p:nvGrpSpPr>
          <p:grpSpPr>
            <a:xfrm>
              <a:off x="763829" y="1414808"/>
              <a:ext cx="6972294" cy="2337649"/>
              <a:chOff x="763829" y="1414808"/>
              <a:chExt cx="6972294" cy="2337649"/>
            </a:xfrm>
          </p:grpSpPr>
          <p:sp>
            <p:nvSpPr>
              <p:cNvPr id="20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仲裁</a:t>
                </a:r>
                <a:endParaRPr/>
              </a:p>
            </p:txBody>
          </p:sp>
          <p:sp>
            <p:nvSpPr>
              <p:cNvPr id="20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定义：仲裁是一种在当事人之间进行的争议解决方式，通过仲裁机构或者仲裁员对争议进行审理并作出裁决。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特点：仲裁具有独立性、保密性、快捷性和终局性等特点。</a:t>
                </a:r>
                <a:endParaRPr/>
              </a:p>
            </p:txBody>
          </p:sp>
          <p:sp>
            <p:nvSpPr>
              <p:cNvPr id="20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12" name="Group 591"/>
            <p:cNvGrpSpPr/>
            <p:nvPr/>
          </p:nvGrpSpPr>
          <p:grpSpPr>
            <a:xfrm>
              <a:off x="689593" y="3949139"/>
              <a:ext cx="7078256" cy="2128975"/>
              <a:chOff x="689593" y="3949139"/>
              <a:chExt cx="7078256" cy="2128975"/>
            </a:xfrm>
          </p:grpSpPr>
          <p:sp>
            <p:nvSpPr>
              <p:cNvPr id="21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司法</a:t>
                </a:r>
                <a:endParaRPr/>
              </a:p>
            </p:txBody>
          </p:sp>
          <p:sp>
            <p:nvSpPr>
              <p:cNvPr id="21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定义：司法是指国家司法机关（如法院）依据法律对纠纷进行审理并作出判决的过程。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特点：司法具有公正性、权威性和强制性等特点。</a:t>
                </a:r>
                <a:endParaRPr/>
              </a:p>
            </p:txBody>
          </p:sp>
          <p:sp>
            <p:nvSpPr>
              <p:cNvPr id="21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1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1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仲裁与司法的定义及特点</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0" name="" descr="{&quot;isTemplate&quot;:true,&quot;type&quot;:3}"/>
        <p:cNvGrpSpPr/>
        <p:nvPr/>
      </p:nvGrpSpPr>
      <p:grpSpPr>
        <a:xfrm>
          <a:off x="0" y="0"/>
          <a:ext cx="0" cy="0"/>
        </a:xfrm>
      </p:grpSpPr>
      <p:sp>
        <p:nvSpPr>
          <p:cNvPr id="22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仲裁与司法的共同点与差异</a:t>
            </a:r>
            <a:endParaRPr lang="en-US" altLang="zh-CN" sz="2800" b="1">
              <a:latin typeface="+mj-ea"/>
              <a:ea typeface="+mj-ea"/>
            </a:endParaRPr>
          </a:p>
        </p:txBody>
      </p:sp>
      <p:grpSp>
        <p:nvGrpSpPr>
          <p:cNvPr id="22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23" name=""/>
            <p:cNvGrpSpPr/>
            <p:nvPr/>
          </p:nvGrpSpPr>
          <p:grpSpPr>
            <a:xfrm>
              <a:off x="660399" y="2074672"/>
              <a:ext cx="5100082" cy="4536540"/>
              <a:chOff x="660399" y="2074672"/>
              <a:chExt cx="5100082" cy="4536540"/>
            </a:xfrm>
          </p:grpSpPr>
          <p:sp>
            <p:nvSpPr>
              <p:cNvPr id="22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共同点</a:t>
                </a:r>
                <a:endParaRPr lang="en-US" altLang="zh-CN" sz="2000" b="1">
                  <a:latin typeface="Microsoft YaHei" panose="020b0503020204020204" pitchFamily="34" charset="-122"/>
                  <a:ea typeface="Microsoft YaHei" panose="020b0503020204020204" pitchFamily="34" charset="-122"/>
                </a:endParaRPr>
              </a:p>
            </p:txBody>
          </p:sp>
          <p:sp>
            <p:nvSpPr>
              <p:cNvPr id="22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都是解决纠纷的方式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都需要遵循法律规定</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裁决结果都具有法律效力</a:t>
                </a:r>
                <a:endParaRPr/>
              </a:p>
            </p:txBody>
          </p:sp>
          <p:pic>
            <p:nvPicPr>
              <p:cNvPr id="22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8" name=""/>
            <p:cNvGrpSpPr/>
            <p:nvPr/>
          </p:nvGrpSpPr>
          <p:grpSpPr>
            <a:xfrm>
              <a:off x="6431519" y="2074672"/>
              <a:ext cx="5100082" cy="4536540"/>
              <a:chOff x="660399" y="2074672"/>
              <a:chExt cx="5100082" cy="4536540"/>
            </a:xfrm>
          </p:grpSpPr>
          <p:sp>
            <p:nvSpPr>
              <p:cNvPr id="22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差异</a:t>
                </a:r>
                <a:endParaRPr lang="en-US" altLang="zh-CN" sz="2000" b="1">
                  <a:latin typeface="Microsoft YaHei" panose="020b0503020204020204" pitchFamily="34" charset="-122"/>
                  <a:ea typeface="Microsoft YaHei" panose="020b0503020204020204" pitchFamily="34" charset="-122"/>
                </a:endParaRPr>
              </a:p>
            </p:txBody>
          </p:sp>
          <p:sp>
            <p:nvSpPr>
              <p:cNvPr id="23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仲裁的审理机构是仲裁机构或者仲裁员，而司法的审理机构是法院</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仲裁程序相对简便、快捷，司法程序相对复杂、漫长</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仲裁裁决具有保密性，司法判决具有公开性</a:t>
                </a:r>
                <a:endParaRPr/>
              </a:p>
            </p:txBody>
          </p:sp>
          <p:pic>
            <p:nvPicPr>
              <p:cNvPr id="23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33" name="" descr="{&quot;isTemplate&quot;:true,&quot;type&quot;:3}"/>
        <p:cNvGrpSpPr/>
        <p:nvPr/>
      </p:nvGrpSpPr>
      <p:grpSpPr>
        <a:xfrm>
          <a:off x="0" y="0"/>
          <a:ext cx="0" cy="0"/>
        </a:xfrm>
      </p:grpSpPr>
      <p:sp>
        <p:nvSpPr>
          <p:cNvPr id="234" name="AutoShape 2"/>
          <p:cNvSpPr/>
          <p:nvPr/>
        </p:nvSpPr>
        <p:spPr>
          <a:xfrm>
            <a:off x="3470003" y="1095611"/>
            <a:ext cx="5251994" cy="5251994"/>
          </a:xfrm>
          <a:prstGeom prst="ellipse">
            <a:avLst/>
          </a:prstGeom>
          <a:gradFill>
            <a:gsLst>
              <a:gs pos="0">
                <a:schemeClr val="accent2">
                  <a:alpha val="40000"/>
                  <a:lumMod val="60000"/>
                  <a:lumOff val="40000"/>
                </a:schemeClr>
              </a:gs>
              <a:gs pos="100000">
                <a:schemeClr val="accent2">
                  <a:alpha val="40000"/>
                </a:schemeClr>
              </a:gs>
            </a:gsLst>
            <a:lin ang="0"/>
          </a:gra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5" name="AutoShape 3"/>
          <p:cNvSpPr/>
          <p:nvPr/>
        </p:nvSpPr>
        <p:spPr>
          <a:xfrm>
            <a:off x="3637982" y="1263590"/>
            <a:ext cx="4916037" cy="4916037"/>
          </a:xfrm>
          <a:prstGeom prst="ellipse">
            <a:avLst/>
          </a:prstGeom>
          <a:solidFill>
            <a:schemeClr val="l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6" name="AutoShape 4"/>
          <p:cNvSpPr/>
          <p:nvPr/>
        </p:nvSpPr>
        <p:spPr>
          <a:xfrm>
            <a:off x="4282803" y="1908411"/>
            <a:ext cx="3626394" cy="3626394"/>
          </a:xfrm>
          <a:prstGeom prst="ellipse">
            <a:avLst/>
          </a:prstGeom>
          <a:solidFill>
            <a:schemeClr val="accent2">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pic>
        <p:nvPicPr>
          <p:cNvPr id="237" name="Picture 5" descr="{&quot;isTemplate&quot;:true,&quot;type&quot;:&quot;image&quot;,&quot;canOmit&quot;:false,&quot;range&quot;:0}"/>
          <p:cNvPicPr>
            <a:picLocks noChangeAspect="1"/>
          </p:cNvPicPr>
          <p:nvPr/>
        </p:nvPicPr>
        <p:blipFill>
          <a:blip r:embed="rId2"/>
          <a:srcRect l="21875" r="21875"/>
          <a:stretch>
            <a:fillRect/>
          </a:stretch>
        </p:blipFill>
        <p:spPr>
          <a:xfrm>
            <a:off x="4796012" y="2421620"/>
            <a:ext cx="2599976" cy="2599976"/>
          </a:xfrm>
          <a:prstGeom prst="ellipse">
            <a:avLst/>
          </a:prstGeom>
        </p:spPr>
      </p:pic>
      <p:grpSp>
        <p:nvGrpSpPr>
          <p:cNvPr id="238" name="Group 807" descr="{&quot;isTemplate&quot;:true,&quot;type&quot;:&quot;list&quot;,&quot;alignment&quot;:&quot;left&quot;,&quot;alignmentVertical&quot;:&quot;top&quot;,&quot;canOmit&quot;:false,&quot;scalable&quot;:false,&quot;minItemsCount&quot;:-1}"/>
          <p:cNvGrpSpPr/>
          <p:nvPr/>
        </p:nvGrpSpPr>
        <p:grpSpPr>
          <a:xfrm>
            <a:off x="539110" y="1063099"/>
            <a:ext cx="11020552" cy="5284506"/>
            <a:chOff x="539110" y="1063099"/>
            <a:chExt cx="11020552" cy="5284506"/>
          </a:xfrm>
        </p:grpSpPr>
        <p:grpSp>
          <p:nvGrpSpPr>
            <p:cNvPr id="239" name="Group 808"/>
            <p:cNvGrpSpPr/>
            <p:nvPr/>
          </p:nvGrpSpPr>
          <p:grpSpPr>
            <a:xfrm>
              <a:off x="9146662" y="1063099"/>
              <a:ext cx="2413000" cy="2767131"/>
              <a:chOff x="9146662" y="1063099"/>
              <a:chExt cx="2413000" cy="2767131"/>
            </a:xfrm>
          </p:grpSpPr>
          <p:sp>
            <p:nvSpPr>
              <p:cNvPr id="240" name="TextBox 13" descr="{&quot;isTemplate&quot;:true,&quot;type&quot;:&quot;content&quot;,&quot;canOmit&quot;:false,&quot;range&quot;:0}"/>
              <p:cNvSpPr txBox="1"/>
              <p:nvPr/>
            </p:nvSpPr>
            <p:spPr>
              <a:xfrm>
                <a:off x="9146662" y="1612351"/>
                <a:ext cx="2228850" cy="221787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仲裁与司法关系较为密切，法院对仲裁裁决的审查较为严格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仲裁机构受到美国仲裁协会的监管</a:t>
                </a:r>
                <a:endParaRPr/>
              </a:p>
            </p:txBody>
          </p:sp>
          <p:sp>
            <p:nvSpPr>
              <p:cNvPr id="241" name="TextBox 14" descr="{&quot;isTemplate&quot;:true,&quot;type&quot;:&quot;title&quot;,&quot;canOmit&quot;:false,&quot;range&quot;:0}"/>
              <p:cNvSpPr txBox="1"/>
              <p:nvPr/>
            </p:nvSpPr>
            <p:spPr>
              <a:xfrm>
                <a:off x="9146662" y="1063099"/>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美国</a:t>
                </a:r>
                <a:endParaRPr/>
              </a:p>
            </p:txBody>
          </p:sp>
        </p:grpSp>
        <p:grpSp>
          <p:nvGrpSpPr>
            <p:cNvPr id="242" name="Group 811"/>
            <p:cNvGrpSpPr/>
            <p:nvPr/>
          </p:nvGrpSpPr>
          <p:grpSpPr>
            <a:xfrm>
              <a:off x="9146662" y="3977215"/>
              <a:ext cx="2413000" cy="2370390"/>
              <a:chOff x="9146662" y="3977216"/>
              <a:chExt cx="2413000" cy="2370390"/>
            </a:xfrm>
          </p:grpSpPr>
          <p:sp>
            <p:nvSpPr>
              <p:cNvPr id="243" name="TextBox 15" descr="{&quot;isTemplate&quot;:true,&quot;type&quot;:&quot;title&quot;,&quot;canOmit&quot;:false,&quot;range&quot;:0}"/>
              <p:cNvSpPr txBox="1"/>
              <p:nvPr/>
            </p:nvSpPr>
            <p:spPr>
              <a:xfrm>
                <a:off x="9146662" y="397721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英国</a:t>
                </a:r>
                <a:endParaRPr/>
              </a:p>
            </p:txBody>
          </p:sp>
          <p:sp>
            <p:nvSpPr>
              <p:cNvPr id="244" name="TextBox 16" descr="{&quot;isTemplate&quot;:true,&quot;type&quot;:&quot;content&quot;,&quot;canOmit&quot;:false,&quot;range&quot;:0}"/>
              <p:cNvSpPr txBox="1"/>
              <p:nvPr/>
            </p:nvSpPr>
            <p:spPr>
              <a:xfrm>
                <a:off x="9146662" y="4535997"/>
                <a:ext cx="2228850" cy="1811609"/>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仲裁与司法关系较为宽松，法院对仲裁裁决的审查较为宽松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仲裁机构受到英国仲裁委员会的监管</a:t>
                </a:r>
                <a:endParaRPr/>
              </a:p>
            </p:txBody>
          </p:sp>
        </p:grpSp>
        <p:grpSp>
          <p:nvGrpSpPr>
            <p:cNvPr id="245" name="Group 814"/>
            <p:cNvGrpSpPr/>
            <p:nvPr/>
          </p:nvGrpSpPr>
          <p:grpSpPr>
            <a:xfrm>
              <a:off x="539110" y="3172356"/>
              <a:ext cx="2413000" cy="2333785"/>
              <a:chOff x="539110" y="3172356"/>
              <a:chExt cx="2413000" cy="2333785"/>
            </a:xfrm>
          </p:grpSpPr>
          <p:sp>
            <p:nvSpPr>
              <p:cNvPr id="246" name="TextBox 12" descr="{&quot;isTemplate&quot;:true,&quot;type&quot;:&quot;title&quot;,&quot;canOmit&quot;:false,&quot;range&quot;:0}"/>
              <p:cNvSpPr txBox="1"/>
              <p:nvPr/>
            </p:nvSpPr>
            <p:spPr>
              <a:xfrm>
                <a:off x="539110" y="3172356"/>
                <a:ext cx="2413000" cy="4127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zh-CN" sz="2000" b="1">
                    <a:solidFill>
                      <a:schemeClr val="accent1">
                        <a:alpha val="100000"/>
                      </a:schemeClr>
                    </a:solidFill>
                    <a:latin typeface="Microsoft Yahei"/>
                    <a:ea typeface="Microsoft Yahei"/>
                  </a:rPr>
                  <a:t>中国</a:t>
                </a:r>
                <a:endParaRPr/>
              </a:p>
            </p:txBody>
          </p:sp>
          <p:sp>
            <p:nvSpPr>
              <p:cNvPr id="247" name="TextBox 17" descr="{&quot;isTemplate&quot;:true,&quot;type&quot;:&quot;content&quot;,&quot;canOmit&quot;:false,&quot;range&quot;:0}"/>
              <p:cNvSpPr txBox="1"/>
              <p:nvPr/>
            </p:nvSpPr>
            <p:spPr>
              <a:xfrm>
                <a:off x="539110" y="3796745"/>
                <a:ext cx="2228850" cy="1709396"/>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仲裁与司法关系逐渐走向合作与协调，法院对仲裁裁决的审查逐渐严格</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仲裁机构受到中国仲裁协会的监管</a:t>
                </a:r>
                <a:endParaRPr/>
              </a:p>
            </p:txBody>
          </p:sp>
        </p:grpSp>
      </p:grpSp>
      <p:sp>
        <p:nvSpPr>
          <p:cNvPr id="248" name="Tencent" descr="{&quot;isTemplate&quot;:true,&quot;type&quot;:&quot;title&quot;,&quot;canOmit&quot;:false,&quot;range&quot;:0}"/>
          <p:cNvSpPr txBox="1"/>
          <p:nvPr/>
        </p:nvSpPr>
        <p:spPr>
          <a:xfrm>
            <a:off x="660396" y="418039"/>
            <a:ext cx="1057910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仲裁与司法在不同国家的实践</a:t>
            </a:r>
            <a:endParaRPr lang="en-US" altLang="zh-CN" sz="2800" b="1">
              <a:latin typeface="+mj-ea"/>
              <a:ea typeface="+mj-ea"/>
            </a:endParaRPr>
          </a:p>
        </p:txBody>
      </p:sp>
      <p:sp>
        <p:nvSpPr>
          <p:cNvPr id="249" name="椭圆 3"/>
          <p:cNvSpPr>
            <a:spLocks noChangeAspect="1"/>
          </p:cNvSpPr>
          <p:nvPr/>
        </p:nvSpPr>
        <p:spPr>
          <a:xfrm>
            <a:off x="3148274" y="2946731"/>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50" name="椭圆 4"/>
          <p:cNvSpPr>
            <a:spLocks noChangeAspect="1"/>
          </p:cNvSpPr>
          <p:nvPr/>
        </p:nvSpPr>
        <p:spPr>
          <a:xfrm>
            <a:off x="7820653" y="4589596"/>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
        <p:nvSpPr>
          <p:cNvPr id="251" name="椭圆 7"/>
          <p:cNvSpPr>
            <a:spLocks noChangeAspect="1"/>
          </p:cNvSpPr>
          <p:nvPr/>
        </p:nvSpPr>
        <p:spPr>
          <a:xfrm>
            <a:off x="7556197" y="1484021"/>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2" name="" descr="{&quot;isTemplate&quot;:true,&quot;type&quot;:2}"/>
        <p:cNvGrpSpPr/>
        <p:nvPr/>
      </p:nvGrpSpPr>
      <p:grpSpPr>
        <a:xfrm>
          <a:off x="0" y="0"/>
          <a:ext cx="0" cy="0"/>
        </a:xfrm>
      </p:grpSpPr>
      <p:sp>
        <p:nvSpPr>
          <p:cNvPr id="253"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仲裁的司法保障</a:t>
            </a:r>
            <a:endParaRPr/>
          </a:p>
        </p:txBody>
      </p:sp>
      <p:sp>
        <p:nvSpPr>
          <p:cNvPr id="254"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02</a:t>
            </a:r>
            <a:endParaRPr lang="zh-CN" sz="66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55" name="" descr="{&quot;isTemplate&quot;:true,&quot;type&quot;:3}"/>
        <p:cNvGrpSpPr/>
        <p:nvPr/>
      </p:nvGrpSpPr>
      <p:grpSpPr>
        <a:xfrm>
          <a:off x="0" y="0"/>
          <a:ext cx="0" cy="0"/>
        </a:xfrm>
      </p:grpSpPr>
      <p:pic>
        <p:nvPicPr>
          <p:cNvPr id="25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5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58" name="Group 598"/>
            <p:cNvGrpSpPr/>
            <p:nvPr/>
          </p:nvGrpSpPr>
          <p:grpSpPr>
            <a:xfrm>
              <a:off x="763829" y="1414808"/>
              <a:ext cx="6972294" cy="2337649"/>
              <a:chOff x="763829" y="1414808"/>
              <a:chExt cx="6972294" cy="2337649"/>
            </a:xfrm>
          </p:grpSpPr>
          <p:sp>
            <p:nvSpPr>
              <p:cNvPr id="25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仲裁裁决的执行</a:t>
                </a:r>
                <a:endParaRPr/>
              </a:p>
            </p:txBody>
          </p:sp>
          <p:sp>
            <p:nvSpPr>
              <p:cNvPr id="26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定义：仲裁裁决的执行是指当事人根据仲裁裁决，请求法院采取强制措施，使裁决内容得以实现的过程。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司法保障：法院对仲裁裁决的执行提供司法保障，确保裁决内容的实现。</a:t>
                </a:r>
                <a:endParaRPr/>
              </a:p>
            </p:txBody>
          </p:sp>
          <p:sp>
            <p:nvSpPr>
              <p:cNvPr id="26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6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65" name="Group 591"/>
            <p:cNvGrpSpPr/>
            <p:nvPr/>
          </p:nvGrpSpPr>
          <p:grpSpPr>
            <a:xfrm>
              <a:off x="689593" y="3949139"/>
              <a:ext cx="7078256" cy="2128975"/>
              <a:chOff x="689593" y="3949139"/>
              <a:chExt cx="7078256" cy="2128975"/>
            </a:xfrm>
          </p:grpSpPr>
          <p:sp>
            <p:nvSpPr>
              <p:cNvPr id="26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仲裁裁决的承认</a:t>
                </a:r>
                <a:endParaRPr/>
              </a:p>
            </p:txBody>
          </p:sp>
          <p:sp>
            <p:nvSpPr>
              <p:cNvPr id="26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定义：仲裁裁决的承认是指一国法院对另一国仲裁机构作出的仲裁裁决予以承认和执行的程序。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司法保障：法院对仲裁裁决的承认提供司法保障，确保裁决在国际间的效力。</a:t>
                </a:r>
                <a:endParaRPr/>
              </a:p>
            </p:txBody>
          </p:sp>
          <p:sp>
            <p:nvSpPr>
              <p:cNvPr id="26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7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7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仲裁裁决的执行与承认</a:t>
            </a:r>
            <a:endParaRPr lang="en-US" altLang="zh-CN" sz="2800" b="1">
              <a:latin typeface="+mj-ea"/>
              <a:ea typeface="+mj-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73" name="" descr="{&quot;isTemplate&quot;:true,&quot;type&quot;:3}"/>
        <p:cNvGrpSpPr/>
        <p:nvPr/>
      </p:nvGrpSpPr>
      <p:grpSpPr>
        <a:xfrm>
          <a:off x="0" y="0"/>
          <a:ext cx="0" cy="0"/>
        </a:xfrm>
      </p:grpSpPr>
      <p:sp>
        <p:nvSpPr>
          <p:cNvPr id="27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仲裁协议的效力及认定</a:t>
            </a:r>
            <a:endParaRPr lang="en-US" altLang="zh-CN" sz="2800" b="1">
              <a:latin typeface="+mj-ea"/>
              <a:ea typeface="+mj-ea"/>
            </a:endParaRPr>
          </a:p>
        </p:txBody>
      </p:sp>
      <p:grpSp>
        <p:nvGrpSpPr>
          <p:cNvPr id="275"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76" name=""/>
            <p:cNvGrpSpPr/>
            <p:nvPr/>
          </p:nvGrpSpPr>
          <p:grpSpPr>
            <a:xfrm>
              <a:off x="660399" y="2074672"/>
              <a:ext cx="5100082" cy="4536540"/>
              <a:chOff x="660399" y="2074672"/>
              <a:chExt cx="5100082" cy="4536540"/>
            </a:xfrm>
          </p:grpSpPr>
          <p:sp>
            <p:nvSpPr>
              <p:cNvPr id="27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仲裁协议的效力</a:t>
                </a:r>
                <a:endParaRPr lang="en-US" altLang="zh-CN" sz="2000" b="1">
                  <a:latin typeface="Microsoft YaHei" panose="020b0503020204020204" pitchFamily="34" charset="-122"/>
                  <a:ea typeface="Microsoft YaHei" panose="020b0503020204020204" pitchFamily="34" charset="-122"/>
                </a:endParaRPr>
              </a:p>
            </p:txBody>
          </p:sp>
          <p:sp>
            <p:nvSpPr>
              <p:cNvPr id="27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定义：仲裁协议是当事人之间约定将争议提交仲裁机构或者仲裁员进行审理的协议。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司法保障：法院对仲裁协议的效力进行认定，确保仲裁协议的合法性。</a:t>
                </a:r>
                <a:endParaRPr/>
              </a:p>
            </p:txBody>
          </p:sp>
          <p:pic>
            <p:nvPicPr>
              <p:cNvPr id="28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81" name=""/>
            <p:cNvGrpSpPr/>
            <p:nvPr/>
          </p:nvGrpSpPr>
          <p:grpSpPr>
            <a:xfrm>
              <a:off x="6431519" y="2074672"/>
              <a:ext cx="5100082" cy="4536540"/>
              <a:chOff x="660399" y="2074672"/>
              <a:chExt cx="5100082" cy="4536540"/>
            </a:xfrm>
          </p:grpSpPr>
          <p:sp>
            <p:nvSpPr>
              <p:cNvPr id="28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8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仲裁协议的认定</a:t>
                </a:r>
                <a:endParaRPr lang="en-US" altLang="zh-CN" sz="2000" b="1">
                  <a:latin typeface="Microsoft YaHei" panose="020b0503020204020204" pitchFamily="34" charset="-122"/>
                  <a:ea typeface="Microsoft YaHei" panose="020b0503020204020204" pitchFamily="34" charset="-122"/>
                </a:endParaRPr>
              </a:p>
            </p:txBody>
          </p:sp>
          <p:sp>
            <p:nvSpPr>
              <p:cNvPr id="28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认定机构：法院是仲裁协议认定的机构。</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认定依据：法院依据国家法律对仲裁协议进行认定。</a:t>
                </a:r>
                <a:endParaRPr/>
              </a:p>
            </p:txBody>
          </p:sp>
          <p:pic>
            <p:nvPicPr>
              <p:cNvPr id="28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86" name="" descr="{&quot;isTemplate&quot;:true,&quot;type&quot;:3}"/>
        <p:cNvGrpSpPr/>
        <p:nvPr/>
      </p:nvGrpSpPr>
      <p:grpSpPr>
        <a:xfrm>
          <a:off x="0" y="0"/>
          <a:ext cx="0" cy="0"/>
        </a:xfrm>
      </p:grpSpPr>
      <p:pic>
        <p:nvPicPr>
          <p:cNvPr id="28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8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89" name="Group 598"/>
            <p:cNvGrpSpPr/>
            <p:nvPr/>
          </p:nvGrpSpPr>
          <p:grpSpPr>
            <a:xfrm>
              <a:off x="763829" y="1414808"/>
              <a:ext cx="6972294" cy="2337649"/>
              <a:chOff x="763829" y="1414808"/>
              <a:chExt cx="6972294" cy="2337649"/>
            </a:xfrm>
          </p:grpSpPr>
          <p:sp>
            <p:nvSpPr>
              <p:cNvPr id="29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司法协助的内容</a:t>
                </a:r>
                <a:endParaRPr/>
              </a:p>
            </p:txBody>
          </p:sp>
          <p:sp>
            <p:nvSpPr>
              <p:cNvPr id="29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财产保全：法院对仲裁程序中的财产保全提供司法协助。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证据保全：法院对仲裁程序中的证据保全提供司法协助。</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强制执行：法院对仲裁裁决的强制执行提供司法协助。</a:t>
                </a:r>
                <a:endParaRPr/>
              </a:p>
            </p:txBody>
          </p:sp>
          <p:sp>
            <p:nvSpPr>
              <p:cNvPr id="29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9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96" name="Group 591"/>
            <p:cNvGrpSpPr/>
            <p:nvPr/>
          </p:nvGrpSpPr>
          <p:grpSpPr>
            <a:xfrm>
              <a:off x="689593" y="3949139"/>
              <a:ext cx="7078256" cy="2128975"/>
              <a:chOff x="689593" y="3949139"/>
              <a:chExt cx="7078256" cy="2128975"/>
            </a:xfrm>
          </p:grpSpPr>
          <p:sp>
            <p:nvSpPr>
              <p:cNvPr id="29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司法协助的原则</a:t>
                </a:r>
                <a:endParaRPr/>
              </a:p>
            </p:txBody>
          </p:sp>
          <p:sp>
            <p:nvSpPr>
              <p:cNvPr id="29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合法原则：法院在进行司法协助时，必须遵循国家法律的规定。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效率原则：法院在进行司法协助时，应确保仲裁程序的顺利进行。</a:t>
                </a:r>
                <a:endParaRPr/>
              </a:p>
            </p:txBody>
          </p:sp>
          <p:sp>
            <p:nvSpPr>
              <p:cNvPr id="29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0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30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30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仲裁程序中的司法协助</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 name="" descr="{&quot;isTemplate&quot;:true,&quot;type&quot;:2}"/>
        <p:cNvGrpSpPr/>
        <p:nvPr/>
      </p:nvGrpSpPr>
      <p:grpSpPr>
        <a:xfrm>
          <a:off x="0" y="0"/>
          <a:ext cx="0" cy="0"/>
        </a:xfrm>
      </p:grpSpPr>
      <p:sp>
        <p:nvSpPr>
          <p:cNvPr id="7" name="标题 1" descr="{&quot;isTemplate&quot;:true,&quot;type&quot;:&quot;title&quot;,&quot;canOmit&quot;:false,&quot;range&quot;:0}"/>
          <p:cNvSpPr txBox="1"/>
          <p:nvPr/>
        </p:nvSpPr>
        <p:spPr>
          <a:xfrm>
            <a:off x="692852" y="3423749"/>
            <a:ext cx="10883900" cy="698500"/>
          </a:xfrm>
          <a:prstGeom prst="rect">
            <a:avLst/>
          </a:prstGeom>
        </p:spPr>
        <p:txBody>
          <a:bodyPr vert="horz" wrap="square" lIns="91440" tIns="45720" rIns="91440" bIns="45720" rtlCol="0" anchor="b">
            <a:spAutoFit/>
          </a:bodyPr>
          <a:lstStyle>
            <a:defPPr>
              <a:defRPr lang="zh-CN"/>
            </a:defPPr>
            <a:lvl1pPr marL="0" algn="r" defTabSz="914400" rtl="0" eaLnBrk="1" latinLnBrk="0" hangingPunct="1">
              <a:lnSpc>
                <a:spcPct val="90000"/>
              </a:lnSpc>
              <a:spcBef>
                <a:spcPct val="0"/>
              </a:spcBef>
              <a:buNone/>
              <a:defRPr sz="6600" b="0" i="0" kern="1200" spc="300">
                <a:solidFill>
                  <a:schemeClr val="bg1"/>
                </a:solidFill>
                <a:latin typeface="Microsoft YaHei Light" panose="020b0503020204020204" pitchFamily="34" charset="-122"/>
                <a:ea typeface="Microsoft YaHei Light"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sz="4400">
                <a:solidFill>
                  <a:schemeClr val="tx1">
                    <a:alpha val="100000"/>
                  </a:schemeClr>
                </a:solidFill>
              </a:rPr>
              <a:t>仲裁的司法监督</a:t>
            </a:r>
            <a:endParaRPr/>
          </a:p>
        </p:txBody>
      </p:sp>
      <p:sp>
        <p:nvSpPr>
          <p:cNvPr id="8" name="文本占位符 3"/>
          <p:cNvSpPr txBox="1"/>
          <p:nvPr/>
        </p:nvSpPr>
        <p:spPr>
          <a:xfrm>
            <a:off x="5546726" y="2298681"/>
            <a:ext cx="1098550" cy="996950"/>
          </a:xfrm>
          <a:prstGeom prst="rect">
            <a:avLst/>
          </a:prstGeom>
        </p:spPr>
        <p:txBody>
          <a:bodyPr vert="horz" wrap="none" lIns="91440" tIns="45720" rIns="91440" bIns="45720" rtlCol="0" anchor="b">
            <a:spAutoFit/>
          </a:bodyPr>
          <a:lstStyle>
            <a:defPPr>
              <a:defRPr lang="zh-CN"/>
            </a:defPPr>
            <a:lvl1pPr marL="0" indent="0" algn="r" defTabSz="914400" rtl="0" eaLnBrk="1" latinLnBrk="0" hangingPunct="1">
              <a:lnSpc>
                <a:spcPct val="90000"/>
              </a:lnSpc>
              <a:spcBef>
                <a:spcPts val="1000"/>
              </a:spcBef>
              <a:buFont typeface="Arial" pitchFamily="34" charset="0"/>
              <a:buNone/>
              <a:defRPr sz="4400" b="0" i="0" kern="1200" spc="300">
                <a:solidFill>
                  <a:schemeClr val="bg1"/>
                </a:solidFill>
                <a:latin typeface="Microsoft YaHei Light" panose="020b0503020204020204" pitchFamily="34" charset="-122"/>
                <a:ea typeface="Microsoft YaHei Light"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ctr"/>
            <a:r>
              <a:rPr lang="en-US" sz="6600">
                <a:solidFill>
                  <a:schemeClr val="tx1">
                    <a:alpha val="100000"/>
                  </a:schemeClr>
                </a:solidFill>
              </a:rPr>
              <a:t>03</a:t>
            </a:r>
            <a:endParaRPr lang="zh-CN" sz="66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 name="" descr="{&quot;isTemplate&quot;:true,&quot;type&quot;:3}"/>
        <p:cNvGrpSpPr/>
        <p:nvPr/>
      </p:nvGrpSpPr>
      <p:grpSpPr>
        <a:xfrm>
          <a:off x="0" y="0"/>
          <a:ext cx="0" cy="0"/>
        </a:xfrm>
      </p:grpSpPr>
      <p:sp>
        <p:nvSpPr>
          <p:cNvPr id="1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仲裁裁决的撤销与不予执行</a:t>
            </a:r>
            <a:endParaRPr lang="en-US" altLang="zh-CN" sz="2800" b="1">
              <a:latin typeface="+mj-ea"/>
              <a:ea typeface="+mj-ea"/>
            </a:endParaRPr>
          </a:p>
        </p:txBody>
      </p:sp>
      <p:grpSp>
        <p:nvGrpSpPr>
          <p:cNvPr id="11"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2" name=""/>
            <p:cNvGrpSpPr/>
            <p:nvPr/>
          </p:nvGrpSpPr>
          <p:grpSpPr>
            <a:xfrm>
              <a:off x="660399" y="2074672"/>
              <a:ext cx="5100082" cy="4536540"/>
              <a:chOff x="660399" y="2074672"/>
              <a:chExt cx="5100082" cy="4536540"/>
            </a:xfrm>
          </p:grpSpPr>
          <p:sp>
            <p:nvSpPr>
              <p:cNvPr id="1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仲裁裁决的撤销</a:t>
                </a:r>
                <a:endParaRPr lang="en-US" altLang="zh-CN" sz="2000" b="1">
                  <a:latin typeface="Microsoft YaHei" panose="020b0503020204020204" pitchFamily="34" charset="-122"/>
                  <a:ea typeface="Microsoft YaHei" panose="020b0503020204020204" pitchFamily="34" charset="-122"/>
                </a:endParaRPr>
              </a:p>
            </p:txBody>
          </p:sp>
          <p:sp>
            <p:nvSpPr>
              <p:cNvPr id="1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定义：仲裁裁决的撤销是指当事人根据法律规定，请求法院撤销仲裁裁决的过程。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司法监督：法院对仲裁裁决的撤销进行司法监督，确保仲裁裁决的合法性。</a:t>
                </a:r>
                <a:endParaRPr/>
              </a:p>
            </p:txBody>
          </p:sp>
          <p:pic>
            <p:nvPicPr>
              <p:cNvPr id="1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7" name=""/>
            <p:cNvGrpSpPr/>
            <p:nvPr/>
          </p:nvGrpSpPr>
          <p:grpSpPr>
            <a:xfrm>
              <a:off x="6431519" y="2074672"/>
              <a:ext cx="5100082" cy="4536540"/>
              <a:chOff x="660399" y="2074672"/>
              <a:chExt cx="5100082" cy="4536540"/>
            </a:xfrm>
          </p:grpSpPr>
          <p:sp>
            <p:nvSpPr>
              <p:cNvPr id="1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仲裁裁决的不予执行</a:t>
                </a:r>
                <a:endParaRPr lang="en-US" altLang="zh-CN" sz="2000" b="1">
                  <a:latin typeface="Microsoft YaHei" panose="020b0503020204020204" pitchFamily="34" charset="-122"/>
                  <a:ea typeface="Microsoft YaHei" panose="020b0503020204020204" pitchFamily="34" charset="-122"/>
                </a:endParaRPr>
              </a:p>
            </p:txBody>
          </p:sp>
          <p:sp>
            <p:nvSpPr>
              <p:cNvPr id="2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定义：仲裁裁决的不予执行是指法院根据法律规定，拒绝执行仲裁裁决的过程。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司法监督：法院对仲裁裁决的不予执行进行司法监督，确保仲裁裁决的合法性。</a:t>
                </a:r>
                <a:endParaRPr/>
              </a:p>
            </p:txBody>
          </p:sp>
          <p:pic>
            <p:nvPicPr>
              <p:cNvPr id="2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 name="" descr="{&quot;isTemplate&quot;:true,&quot;type&quot;:3}"/>
        <p:cNvGrpSpPr/>
        <p:nvPr/>
      </p:nvGrpSpPr>
      <p:grpSpPr>
        <a:xfrm>
          <a:off x="0" y="0"/>
          <a:ext cx="0" cy="0"/>
        </a:xfrm>
      </p:grpSpPr>
      <p:sp>
        <p:nvSpPr>
          <p:cNvPr id="2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仲裁员的回避与责任</a:t>
            </a:r>
            <a:endParaRPr lang="en-US" altLang="zh-CN" sz="2800" b="1">
              <a:latin typeface="+mj-ea"/>
              <a:ea typeface="+mj-ea"/>
            </a:endParaRPr>
          </a:p>
        </p:txBody>
      </p:sp>
      <p:grpSp>
        <p:nvGrpSpPr>
          <p:cNvPr id="2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5" name=""/>
            <p:cNvGrpSpPr/>
            <p:nvPr/>
          </p:nvGrpSpPr>
          <p:grpSpPr>
            <a:xfrm>
              <a:off x="660399" y="2074672"/>
              <a:ext cx="5100082" cy="4536540"/>
              <a:chOff x="660399" y="2074672"/>
              <a:chExt cx="5100082" cy="4536540"/>
            </a:xfrm>
          </p:grpSpPr>
          <p:sp>
            <p:nvSpPr>
              <p:cNvPr id="2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仲裁员的回避</a:t>
                </a:r>
                <a:endParaRPr lang="en-US" altLang="zh-CN" sz="2000" b="1">
                  <a:latin typeface="Microsoft YaHei" panose="020b0503020204020204" pitchFamily="34" charset="-122"/>
                  <a:ea typeface="Microsoft YaHei" panose="020b0503020204020204" pitchFamily="34" charset="-122"/>
                </a:endParaRPr>
              </a:p>
            </p:txBody>
          </p:sp>
          <p:sp>
            <p:nvSpPr>
              <p:cNvPr id="2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定义：仲裁员的回避是指仲裁员因与当事人存在利害关系或者其他原因，主动或者被动退出仲裁程序的过程。</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司法监督：法院对仲裁员的回避进行司法监督，确保仲裁程序的公正性。</a:t>
                </a:r>
                <a:endParaRPr/>
              </a:p>
            </p:txBody>
          </p:sp>
          <p:pic>
            <p:nvPicPr>
              <p:cNvPr id="2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30" name=""/>
            <p:cNvGrpSpPr/>
            <p:nvPr/>
          </p:nvGrpSpPr>
          <p:grpSpPr>
            <a:xfrm>
              <a:off x="6431519" y="2074672"/>
              <a:ext cx="5100082" cy="4536540"/>
              <a:chOff x="660399" y="2074672"/>
              <a:chExt cx="5100082" cy="4536540"/>
            </a:xfrm>
          </p:grpSpPr>
          <p:sp>
            <p:nvSpPr>
              <p:cNvPr id="3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3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仲裁员的责任</a:t>
                </a:r>
                <a:endParaRPr lang="en-US" altLang="zh-CN" sz="2000" b="1">
                  <a:latin typeface="Microsoft YaHei" panose="020b0503020204020204" pitchFamily="34" charset="-122"/>
                  <a:ea typeface="Microsoft YaHei" panose="020b0503020204020204" pitchFamily="34" charset="-122"/>
                </a:endParaRPr>
              </a:p>
            </p:txBody>
          </p:sp>
          <p:sp>
            <p:nvSpPr>
              <p:cNvPr id="3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定义：仲裁员的责任是指仲裁员在仲裁程序中违反法律规定，应当承担的法律责任。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司法监督：法院对仲裁员的责任进行司法监督，确保仲裁程序的公正性。</a:t>
                </a:r>
                <a:endParaRPr/>
              </a:p>
            </p:txBody>
          </p:sp>
          <p:pic>
            <p:nvPicPr>
              <p:cNvPr id="3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35" name="" descr="{&quot;isTemplate&quot;:true,&quot;type&quot;:3}"/>
        <p:cNvGrpSpPr/>
        <p:nvPr/>
      </p:nvGrpSpPr>
      <p:grpSpPr>
        <a:xfrm>
          <a:off x="0" y="0"/>
          <a:ext cx="0" cy="0"/>
        </a:xfrm>
      </p:grpSpPr>
      <p:pic>
        <p:nvPicPr>
          <p:cNvPr id="36"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37"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38" name="Group 598"/>
            <p:cNvGrpSpPr/>
            <p:nvPr/>
          </p:nvGrpSpPr>
          <p:grpSpPr>
            <a:xfrm>
              <a:off x="763829" y="1414808"/>
              <a:ext cx="6972294" cy="2337649"/>
              <a:chOff x="763829" y="1414808"/>
              <a:chExt cx="6972294" cy="2337649"/>
            </a:xfrm>
          </p:grpSpPr>
          <p:sp>
            <p:nvSpPr>
              <p:cNvPr id="39"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仲裁程序中的违法行为</a:t>
                </a:r>
                <a:endParaRPr/>
              </a:p>
            </p:txBody>
          </p:sp>
          <p:sp>
            <p:nvSpPr>
              <p:cNvPr id="40"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定义：仲裁程序中的违法行为是指当事人在仲裁程序中违反法律规定，影响仲裁公正性的行为。</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处理方式：法院对仲裁程序中的违法行为进行司法监督，采取相应的处理措施。</a:t>
                </a:r>
                <a:endParaRPr/>
              </a:p>
            </p:txBody>
          </p:sp>
          <p:sp>
            <p:nvSpPr>
              <p:cNvPr id="41"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4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45" name="Group 591"/>
            <p:cNvGrpSpPr/>
            <p:nvPr/>
          </p:nvGrpSpPr>
          <p:grpSpPr>
            <a:xfrm>
              <a:off x="689593" y="3949139"/>
              <a:ext cx="7078256" cy="2128975"/>
              <a:chOff x="689593" y="3949139"/>
              <a:chExt cx="7078256" cy="2128975"/>
            </a:xfrm>
          </p:grpSpPr>
          <p:sp>
            <p:nvSpPr>
              <p:cNvPr id="46"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处理依据</a:t>
                </a:r>
                <a:endParaRPr/>
              </a:p>
            </p:txBody>
          </p:sp>
          <p:sp>
            <p:nvSpPr>
              <p:cNvPr id="47"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国家法律：法院对仲裁程序中的违法行为进行处理的依据是国家法律。</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仲裁规则：法院对仲裁程序中的违法行为进行处理的依据是仲裁规则。</a:t>
                </a:r>
                <a:endParaRPr/>
              </a:p>
            </p:txBody>
          </p:sp>
          <p:sp>
            <p:nvSpPr>
              <p:cNvPr id="48"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0"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51"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5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仲裁程序中的违法行为及处理</a:t>
            </a:r>
            <a:endParaRPr lang="en-US" altLang="zh-CN" sz="2800" b="1">
              <a:latin typeface="+mj-ea"/>
              <a:ea typeface="+mj-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https://d.book118.com/488063013027006040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simple_minimalist_dark">
      <a:dk1>
        <a:srgbClr val="FFFFFF"/>
      </a:dk1>
      <a:lt1>
        <a:srgbClr val="000000"/>
      </a:lt1>
      <a:dk2>
        <a:srgbClr val="F5F4F5"/>
      </a:dk2>
      <a:lt2>
        <a:srgbClr val="24282D"/>
      </a:lt2>
      <a:accent1>
        <a:srgbClr val="C1C5CB"/>
      </a:accent1>
      <a:accent2>
        <a:srgbClr val="A1A5AA"/>
      </a:accent2>
      <a:accent3>
        <a:srgbClr val="828589"/>
      </a:accent3>
      <a:accent4>
        <a:srgbClr val="C4BEBC"/>
      </a:accent4>
      <a:accent5>
        <a:srgbClr val="7A7B79"/>
      </a:accent5>
      <a:accent6>
        <a:srgbClr val="5C5553"/>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14</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14</vt:i4>
      </vt:variant>
    </vt:vector>
  </HeadingPairs>
  <TitlesOfParts>
    <vt:vector baseType="lpstr" size="23">
      <vt:lpstr>Arial</vt:lpstr>
      <vt:lpstr>Calibri</vt:lpstr>
      <vt:lpstr>Arial Black</vt:lpstr>
      <vt:lpstr>微软雅黑</vt:lpstr>
      <vt:lpstr>黑体</vt:lpstr>
      <vt:lpstr>Microsoft YaHei</vt:lpstr>
      <vt:lpstr>Microsoft YaHei Light</vt:lpstr>
      <vt:lpstr>Microsoft Yahei</vt:lpstr>
      <vt:lpstr>Office Theme</vt:lpstr>
      <vt:lpstr>九、仲裁的司法保障和司法监督：仲裁与司法的关系异同国家</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2024-09-18T10:34:41.857</cp:lastPrinted>
  <dcterms:created xsi:type="dcterms:W3CDTF">2024-09-18T02:34:41Z</dcterms:created>
  <dcterms:modified xsi:type="dcterms:W3CDTF">2024-09-18T02:34:43Z</dcterms:modified>
</cp:coreProperties>
</file>