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wmf" ContentType="image/x-w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9144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2.png" /><Relationship Id="rId3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335C07-FCCA-4320-9610-7C7314339F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356727-8206-4371-84E7-A92B7FA357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527B90-73E5-4B02-A87E-5D5B69A4EF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9F27F0-7E70-4571-83B1-C064F75725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145B1D-F62C-45EB-8209-A6F1837C87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1A2C20-938F-4BE8-B5EF-51B44CAF3A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9E6DAD-E8D9-4C69-9CFF-BA8D45D4ED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6AADA4-B220-46BC-BC66-A2F395C132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9ED84E-1E4B-42B5-88ED-4FE2A53C8B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0A2541-E70C-4E95-B9F5-A5F81230CD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E3CB85-6466-4094-9A68-48A8CD08BD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vert="horz" wrap="square" lIns="91440" tIns="45720" rIns="91440" bIns="45720" numCol="1" anchor="t" anchorCtr="0" compatLnSpc="1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32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封面页">
    <p:bg>
      <p:bgPr>
        <a:pattFill prst="dotGrid">
          <a:fgClr>
            <a:schemeClr val="accent2">
              <a:lumMod val="60000"/>
              <a:lumOff val="40000"/>
            </a:schemeClr>
          </a:fgClr>
          <a:bgClr>
            <a:schemeClr val="accent2">
              <a:lumMod val="20000"/>
              <a:lumOff val="80000"/>
            </a:schemeClr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075" name="图片 4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796925" y="911225"/>
            <a:ext cx="7550150" cy="1150938"/>
          </a:xfrm>
          <a:prstGeom prst="rect">
            <a:avLst/>
          </a:prstGeom>
          <a:noFill/>
          <a:ln w="9525">
            <a:noFill/>
          </a:ln>
        </p:spPr>
      </p:pic>
      <p:cxnSp>
        <p:nvCxnSpPr>
          <p:cNvPr id="2" name="直接连接符 79"/>
          <p:cNvCxnSpPr/>
          <p:nvPr/>
        </p:nvCxnSpPr>
        <p:spPr>
          <a:xfrm>
            <a:off x="1322388" y="4714875"/>
            <a:ext cx="2066925" cy="0"/>
          </a:xfrm>
          <a:prstGeom prst="line">
            <a:avLst/>
          </a:prstGeom>
          <a:ln>
            <a:solidFill>
              <a:srgbClr val="77767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直接连接符 80"/>
          <p:cNvCxnSpPr/>
          <p:nvPr/>
        </p:nvCxnSpPr>
        <p:spPr>
          <a:xfrm>
            <a:off x="5727700" y="4714875"/>
            <a:ext cx="2066925" cy="0"/>
          </a:xfrm>
          <a:prstGeom prst="line">
            <a:avLst/>
          </a:prstGeom>
          <a:ln>
            <a:solidFill>
              <a:srgbClr val="77767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8" name="图片 8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5267325"/>
            <a:ext cx="9144000" cy="15906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0" name="任意多边形 29"/>
          <p:cNvSpPr/>
          <p:nvPr/>
        </p:nvSpPr>
        <p:spPr>
          <a:xfrm>
            <a:off x="93663" y="5499100"/>
            <a:ext cx="8956675" cy="1258888"/>
          </a:xfrm>
          <a:custGeom>
            <a:gdLst>
              <a:gd name="connsiteX0" fmla="*/ 6096000 w 12192000"/>
              <a:gd name="connsiteY0" fmla="*/ 0 h 1591193"/>
              <a:gd name="connsiteX1" fmla="*/ 6410502 w 12192000"/>
              <a:gd name="connsiteY1" fmla="*/ 322781 h 1591193"/>
              <a:gd name="connsiteX2" fmla="*/ 12192000 w 12192000"/>
              <a:gd name="connsiteY2" fmla="*/ 322781 h 1591193"/>
              <a:gd name="connsiteX3" fmla="*/ 12192000 w 12192000"/>
              <a:gd name="connsiteY3" fmla="*/ 1591193 h 1591193"/>
              <a:gd name="connsiteX4" fmla="*/ 0 w 12192000"/>
              <a:gd name="connsiteY4" fmla="*/ 1591193 h 1591193"/>
              <a:gd name="connsiteX5" fmla="*/ 0 w 12192000"/>
              <a:gd name="connsiteY5" fmla="*/ 322781 h 1591193"/>
              <a:gd name="connsiteX6" fmla="*/ 5781498 w 12192000"/>
              <a:gd name="connsiteY6" fmla="*/ 322781 h 15911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0" h="1591193">
                <a:moveTo>
                  <a:pt x="6096000" y="0"/>
                </a:moveTo>
                <a:lnTo>
                  <a:pt x="6410502" y="322781"/>
                </a:lnTo>
                <a:lnTo>
                  <a:pt x="12192000" y="322781"/>
                </a:lnTo>
                <a:lnTo>
                  <a:pt x="12192000" y="1591193"/>
                </a:lnTo>
                <a:lnTo>
                  <a:pt x="0" y="1591193"/>
                </a:lnTo>
                <a:lnTo>
                  <a:pt x="0" y="322781"/>
                </a:lnTo>
                <a:lnTo>
                  <a:pt x="5781498" y="322781"/>
                </a:lnTo>
                <a:close/>
              </a:path>
            </a:pathLst>
          </a:custGeom>
          <a:noFill/>
          <a:ln w="19050">
            <a:solidFill>
              <a:schemeClr val="accent2">
                <a:lumMod val="20000"/>
                <a:lumOff val="80000"/>
              </a:schemeClr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567929" y="2328863"/>
            <a:ext cx="8008143" cy="9858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6600" b="1">
                <a:solidFill>
                  <a:schemeClr val="accent2">
                    <a:lumMod val="50000"/>
                  </a:schemeClr>
                </a:solidFill>
              </a:defRPr>
            </a:lvl1pPr>
          </a:lstStyle>
          <a:p>
            <a:pPr lvl="0"/>
            <a:endParaRPr kumimoji="1" lang="zh-CN" altLang="en-US"/>
          </a:p>
        </p:txBody>
      </p:sp>
      <p:sp>
        <p:nvSpPr>
          <p:cNvPr id="5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1587698" y="910684"/>
            <a:ext cx="5968604" cy="760955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3200" b="1">
                <a:solidFill>
                  <a:schemeClr val="bg1"/>
                </a:solidFill>
              </a:defRPr>
            </a:lvl1pPr>
          </a:lstStyle>
          <a:p>
            <a:pPr lvl="0"/>
            <a:endParaRPr kumimoji="1" lang="zh-CN" altLang="en-US"/>
          </a:p>
        </p:txBody>
      </p:sp>
      <p:sp>
        <p:nvSpPr>
          <p:cNvPr id="6" name="文本占位符 3"/>
          <p:cNvSpPr>
            <a:spLocks noGrp="1"/>
          </p:cNvSpPr>
          <p:nvPr>
            <p:ph type="body" sz="quarter" idx="12"/>
          </p:nvPr>
        </p:nvSpPr>
        <p:spPr>
          <a:xfrm>
            <a:off x="567929" y="3314702"/>
            <a:ext cx="8008143" cy="585787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3200" b="1">
                <a:solidFill>
                  <a:schemeClr val="accent2"/>
                </a:solidFill>
              </a:defRPr>
            </a:lvl1pPr>
          </a:lstStyle>
          <a:p>
            <a:pPr lvl="0"/>
            <a:endParaRPr kumimoji="1" lang="zh-CN" altLang="en-US"/>
          </a:p>
        </p:txBody>
      </p:sp>
      <p:sp>
        <p:nvSpPr>
          <p:cNvPr id="7" name="文本占位符 3"/>
          <p:cNvSpPr>
            <a:spLocks noGrp="1"/>
          </p:cNvSpPr>
          <p:nvPr>
            <p:ph type="body" sz="quarter" idx="13"/>
          </p:nvPr>
        </p:nvSpPr>
        <p:spPr>
          <a:xfrm>
            <a:off x="3493294" y="4530395"/>
            <a:ext cx="2157413" cy="392907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600" b="0">
                <a:solidFill>
                  <a:schemeClr val="accent2">
                    <a:lumMod val="50000"/>
                  </a:schemeClr>
                </a:solidFill>
              </a:defRPr>
            </a:lvl1pPr>
          </a:lstStyle>
          <a:p>
            <a:pPr lvl="0"/>
            <a:endParaRPr kumimoji="1" lang="zh-CN" altLang="en-US"/>
          </a:p>
        </p:txBody>
      </p:sp>
      <p:sp>
        <p:nvSpPr>
          <p:cNvPr id="14" name="文本占位符 3"/>
          <p:cNvSpPr>
            <a:spLocks noGrp="1"/>
          </p:cNvSpPr>
          <p:nvPr>
            <p:ph type="body" sz="quarter" idx="14"/>
          </p:nvPr>
        </p:nvSpPr>
        <p:spPr>
          <a:xfrm>
            <a:off x="567929" y="6062404"/>
            <a:ext cx="8008143" cy="409835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 b="1">
                <a:solidFill>
                  <a:schemeClr val="accent2">
                    <a:lumMod val="20000"/>
                    <a:lumOff val="80000"/>
                  </a:schemeClr>
                </a:solidFill>
              </a:defRPr>
            </a:lvl1pPr>
          </a:lstStyle>
          <a:p>
            <a:pPr lvl="0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1026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/>
          <a:p>
            <a:pPr lvl="0"/>
            <a:r>
              <a:rPr lang="zh-CN" altLang="zh-CN"/>
              <a:t>Click to edit Master title style</a:t>
            </a:r>
            <a:endParaRPr lang="zh-CN" altLang="zh-CN"/>
          </a:p>
        </p:txBody>
      </p:sp>
      <p:sp>
        <p:nvSpPr>
          <p:cNvPr id="1027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zh-CN" altLang="zh-CN"/>
              <a:t>Click to edit Master text styles</a:t>
            </a:r>
            <a:endParaRPr lang="zh-CN" altLang="zh-CN"/>
          </a:p>
          <a:p>
            <a:pPr lvl="1"/>
            <a:r>
              <a:rPr lang="zh-CN" altLang="zh-CN"/>
              <a:t>Second level</a:t>
            </a:r>
            <a:endParaRPr lang="zh-CN" altLang="zh-CN"/>
          </a:p>
          <a:p>
            <a:pPr lvl="2"/>
            <a:r>
              <a:rPr lang="zh-CN" altLang="zh-CN"/>
              <a:t>Third level</a:t>
            </a:r>
            <a:endParaRPr lang="zh-CN" altLang="zh-CN"/>
          </a:p>
          <a:p>
            <a:pPr lvl="3"/>
            <a:r>
              <a:rPr lang="zh-CN" altLang="zh-CN"/>
              <a:t>Fourth level</a:t>
            </a:r>
            <a:endParaRPr lang="zh-CN" altLang="zh-CN"/>
          </a:p>
          <a:p>
            <a:pPr lvl="4"/>
            <a:r>
              <a:rPr lang="zh-CN" altLang="zh-CN"/>
              <a:t>Fifth level</a:t>
            </a:r>
            <a:endParaRPr lang="zh-CN" altLang="zh-CN"/>
          </a:p>
        </p:txBody>
      </p:sp>
      <p:sp>
        <p:nvSpPr>
          <p:cNvPr id="7" name="Rectangle 6"/>
          <p:cNvSpPr>
            <a:spLocks noChangeArrowheads="1"/>
          </p:cNvSpPr>
          <p:nvPr/>
        </p:nvSpPr>
        <p:spPr bwMode="auto">
          <a:xfrm>
            <a:off x="127000" y="138113"/>
            <a:ext cx="8878888" cy="6592888"/>
          </a:xfrm>
          <a:prstGeom prst="rect">
            <a:avLst/>
          </a:prstGeom>
          <a:noFill/>
          <a:ln w="152400" cmpd="thickThin">
            <a:solidFill>
              <a:srgbClr val="FF6600"/>
            </a:solidFill>
            <a:miter lim="800000"/>
          </a:ln>
        </p:spPr>
        <p:txBody>
          <a:bodyPr wrap="none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</p:sldLayoutIdLst>
  <p:transition/>
  <p:timing/>
  <p:txStyles>
    <p:titleStyle>
      <a:lvl1pPr algn="ctr" rtl="0" eaLnBrk="0" fontAlgn="base" hangingPunct="0">
        <a:spcBef>
          <a:spcPct val="0"/>
        </a:spcBef>
        <a:spcAft>
          <a:spcPct val="0"/>
        </a:spcAft>
        <a:defRPr sz="3600" b="1">
          <a:solidFill>
            <a:srgbClr val="FD0903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3600" b="1">
          <a:solidFill>
            <a:srgbClr val="FD0903"/>
          </a:solidFill>
          <a:latin typeface="隶书" panose="02010509060101010101" pitchFamily="49" charset="-122"/>
          <a:ea typeface="隶书" panose="02010509060101010101" pitchFamily="49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3600" b="1">
          <a:solidFill>
            <a:srgbClr val="FD0903"/>
          </a:solidFill>
          <a:latin typeface="隶书" panose="02010509060101010101" pitchFamily="49" charset="-122"/>
          <a:ea typeface="隶书" panose="02010509060101010101" pitchFamily="49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3600" b="1">
          <a:solidFill>
            <a:srgbClr val="FD0903"/>
          </a:solidFill>
          <a:latin typeface="隶书" panose="02010509060101010101" pitchFamily="49" charset="-122"/>
          <a:ea typeface="隶书" panose="02010509060101010101" pitchFamily="49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3600" b="1">
          <a:solidFill>
            <a:srgbClr val="FD0903"/>
          </a:solidFill>
          <a:latin typeface="隶书" panose="02010509060101010101" pitchFamily="49" charset="-122"/>
          <a:ea typeface="隶书" panose="02010509060101010101" pitchFamily="49" charset="-122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3600" b="1">
          <a:solidFill>
            <a:srgbClr val="FD0903"/>
          </a:solidFill>
          <a:latin typeface="隶书" panose="02010509060101010101" pitchFamily="49" charset="-122"/>
          <a:ea typeface="隶书" panose="02010509060101010101" pitchFamily="49" charset="-122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3600" b="1">
          <a:solidFill>
            <a:srgbClr val="FD0903"/>
          </a:solidFill>
          <a:latin typeface="隶书" panose="02010509060101010101" pitchFamily="49" charset="-122"/>
          <a:ea typeface="隶书" panose="02010509060101010101" pitchFamily="49" charset="-122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3600" b="1">
          <a:solidFill>
            <a:srgbClr val="FD0903"/>
          </a:solidFill>
          <a:latin typeface="隶书" panose="02010509060101010101" pitchFamily="49" charset="-122"/>
          <a:ea typeface="隶书" panose="02010509060101010101" pitchFamily="49" charset="-122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3600" b="1">
          <a:solidFill>
            <a:srgbClr val="FD0903"/>
          </a:solidFill>
          <a:latin typeface="隶书" panose="02010509060101010101" pitchFamily="49" charset="-122"/>
          <a:ea typeface="隶书" panose="02010509060101010101" pitchFamily="49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wmf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10.png" /><Relationship Id="rId7" Type="http://schemas.openxmlformats.org/officeDocument/2006/relationships/image" Target="../media/image1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Relationship Id="rId4" Type="http://schemas.openxmlformats.org/officeDocument/2006/relationships/image" Target="../media/image1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Relationship Id="rId2" Type="http://schemas.openxmlformats.org/officeDocument/2006/relationships/image" Target="../media/image15.pn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Relationship Id="rId2" Type="http://schemas.openxmlformats.org/officeDocument/2006/relationships/image" Target="../media/image19.png" /><Relationship Id="rId3" Type="http://schemas.openxmlformats.org/officeDocument/2006/relationships/image" Target="../media/image20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Relationship Id="rId2" Type="http://schemas.openxmlformats.org/officeDocument/2006/relationships/image" Target="../media/image21.png" /><Relationship Id="rId3" Type="http://schemas.openxmlformats.org/officeDocument/2006/relationships/image" Target="../media/image2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Relationship Id="rId2" Type="http://schemas.openxmlformats.org/officeDocument/2006/relationships/image" Target="../media/image21.png" /><Relationship Id="rId3" Type="http://schemas.openxmlformats.org/officeDocument/2006/relationships/image" Target="../media/image2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Relationship Id="rId2" Type="http://schemas.openxmlformats.org/officeDocument/2006/relationships/image" Target="../media/image2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Relationship Id="rId2" Type="http://schemas.openxmlformats.org/officeDocument/2006/relationships/image" Target="../media/image23.jpeg" /><Relationship Id="rId3" Type="http://schemas.openxmlformats.org/officeDocument/2006/relationships/image" Target="../media/image21.png" /><Relationship Id="rId4" Type="http://schemas.openxmlformats.org/officeDocument/2006/relationships/image" Target="../media/image25.png" /><Relationship Id="rId5" Type="http://schemas.openxmlformats.org/officeDocument/2006/relationships/image" Target="../media/image26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810013004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8" name="Rectangle 3"/>
          <p:cNvSpPr/>
          <p:nvPr>
            <p:ph type="title"/>
          </p:nvPr>
        </p:nvSpPr>
        <p:spPr>
          <a:xfrm>
            <a:off x="468313" y="2924175"/>
            <a:ext cx="8229600" cy="1143000"/>
          </a:xfrm>
        </p:spPr>
        <p:txBody>
          <a:bodyPr vert="horz" wrap="square" lIns="91440" tIns="45720" rIns="91440" bIns="45720" anchor="ctr" anchorCtr="0"/>
          <a:lstStyle/>
          <a:p>
            <a:pPr eaLnBrk="1" hangingPunct="1">
              <a:spcBef>
                <a:spcPct val="50000"/>
              </a:spcBef>
              <a:buClr>
                <a:srgbClr val="FD0903"/>
              </a:buClr>
            </a:pPr>
            <a:r>
              <a:rPr lang="zh-CN" altLang="en-US" sz="4000">
                <a:solidFill>
                  <a:srgbClr val="FF0000"/>
                </a:solidFill>
              </a:rPr>
              <a:t>案例：六维力传感器的原理与设计</a:t>
            </a:r>
            <a:endParaRPr lang="en-US" altLang="zh-CN" sz="4000">
              <a:solidFill>
                <a:srgbClr val="FF0000"/>
              </a:solidFill>
            </a:endParaRPr>
          </a:p>
        </p:txBody>
      </p:sp>
      <p:sp>
        <p:nvSpPr>
          <p:cNvPr id="4099" name="TextBox 4098"/>
          <p:cNvSpPr txBox="1"/>
          <p:nvPr/>
        </p:nvSpPr>
        <p:spPr>
          <a:xfrm>
            <a:off x="914400" y="914400"/>
            <a:ext cx="137160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00"/>
              <a:t>2023最新整理收集</a:t>
            </a:r>
          </a:p>
          <a:p>
            <a:pPr>
              <a:defRPr sz="100" b="1" i="1">
                <a:solidFill>
                  <a:srgbClr val="E1E100"/>
                </a:solidFill>
              </a:defRPr>
            </a:pPr>
            <a:r>
              <a:t>do</a:t>
            </a:r>
            <a:br/>
            <a:br/>
            <a:br/>
            <a:r>
              <a:t> something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2" name="Rectangle 2"/>
          <p:cNvSpPr/>
          <p:nvPr/>
        </p:nvSpPr>
        <p:spPr>
          <a:xfrm>
            <a:off x="827088" y="946150"/>
            <a:ext cx="7416800" cy="2678113"/>
          </a:xfrm>
          <a:prstGeom prst="rect">
            <a:avLst/>
          </a:prstGeom>
          <a:noFill/>
          <a:ln w="9525">
            <a:noFill/>
          </a:ln>
        </p:spPr>
        <p:txBody>
          <a:bodyPr anchor="ctr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457200" indent="-457200">
              <a:lnSpc>
                <a:spcPct val="150000"/>
              </a:lnSpc>
              <a:buChar char="•"/>
            </a:pPr>
            <a:r>
              <a:rPr lang="zh-CN" altLang="en-US" sz="2800" b="1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每个力对应一个矢量</a:t>
            </a:r>
            <a:endParaRPr lang="zh-CN" altLang="en-US" sz="2800" b="1">
              <a:solidFill>
                <a:srgbClr val="0000FF"/>
              </a:solidFill>
              <a:latin typeface="楷体_GB2312" pitchFamily="49" charset="-122"/>
              <a:ea typeface="楷体_GB2312" pitchFamily="49" charset="-122"/>
            </a:endParaRPr>
          </a:p>
          <a:p>
            <a:pPr marL="457200" indent="-457200">
              <a:lnSpc>
                <a:spcPct val="150000"/>
              </a:lnSpc>
              <a:buChar char="•"/>
            </a:pPr>
            <a:r>
              <a:rPr lang="zh-CN" altLang="en-US" sz="2800" b="1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既有大小又有方向</a:t>
            </a:r>
            <a:endParaRPr lang="zh-CN" altLang="en-US" sz="2800" b="1">
              <a:solidFill>
                <a:srgbClr val="0000FF"/>
              </a:solidFill>
              <a:latin typeface="楷体_GB2312" pitchFamily="49" charset="-122"/>
              <a:ea typeface="楷体_GB2312" pitchFamily="49" charset="-122"/>
            </a:endParaRPr>
          </a:p>
          <a:p>
            <a:pPr marL="457200" indent="-457200">
              <a:lnSpc>
                <a:spcPct val="150000"/>
              </a:lnSpc>
              <a:buChar char="•"/>
            </a:pPr>
            <a:r>
              <a:rPr lang="zh-CN" altLang="en-US" sz="2800" b="1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单维力传感器</a:t>
            </a:r>
            <a:r>
              <a:rPr lang="en-US" altLang="zh-CN" sz="2800" b="1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: </a:t>
            </a:r>
            <a:r>
              <a:rPr lang="zh-CN" altLang="en-US" sz="2800" b="1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只有力大小已知</a:t>
            </a:r>
            <a:endParaRPr lang="zh-CN" altLang="en-US" sz="2800" b="1">
              <a:solidFill>
                <a:srgbClr val="0000FF"/>
              </a:solidFill>
              <a:latin typeface="楷体_GB2312" pitchFamily="49" charset="-122"/>
              <a:ea typeface="楷体_GB2312" pitchFamily="49" charset="-122"/>
            </a:endParaRPr>
          </a:p>
          <a:p>
            <a:pPr marL="457200" indent="-457200">
              <a:lnSpc>
                <a:spcPct val="150000"/>
              </a:lnSpc>
              <a:buChar char="•"/>
            </a:pPr>
            <a:r>
              <a:rPr lang="zh-CN" altLang="en-US" sz="2800" b="1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某些方面应用时需要已知更多的信息</a:t>
            </a:r>
            <a:endParaRPr lang="zh-CN" altLang="en-US" sz="2800" b="1">
              <a:solidFill>
                <a:srgbClr val="0000FF"/>
              </a:solidFill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5123" name="Rectangle 3"/>
          <p:cNvSpPr/>
          <p:nvPr/>
        </p:nvSpPr>
        <p:spPr>
          <a:xfrm>
            <a:off x="755650" y="5795963"/>
            <a:ext cx="2743200" cy="706437"/>
          </a:xfrm>
          <a:prstGeom prst="rect">
            <a:avLst/>
          </a:prstGeom>
          <a:noFill/>
          <a:ln w="9525">
            <a:noFill/>
          </a:ln>
        </p:spPr>
        <p:txBody>
          <a:bodyPr anchor="ctr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457200" indent="-457200"/>
            <a:r>
              <a:rPr lang="zh-CN" altLang="en-US" sz="20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单维力传感器：两个力看起来都是</a:t>
            </a:r>
            <a:r>
              <a:rPr lang="en-US" altLang="zh-CN" sz="20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5N</a:t>
            </a:r>
            <a:endParaRPr lang="en-US" altLang="zh-CN" sz="20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pic>
        <p:nvPicPr>
          <p:cNvPr id="5124" name="Picture 4" descr="6xfts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3325" y="3573463"/>
            <a:ext cx="2057400" cy="2039937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5125" name="Picture 5" descr="fnromal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5650" y="3536950"/>
            <a:ext cx="2514600" cy="2027238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5126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2663" y="3560763"/>
            <a:ext cx="2819400" cy="2011362"/>
          </a:xfrm>
          <a:prstGeom prst="rect">
            <a:avLst/>
          </a:prstGeom>
          <a:noFill/>
          <a:ln w="9525" cap="flat" cmpd="sng">
            <a:solidFill>
              <a:srgbClr val="990000"/>
            </a:solidFill>
            <a:prstDash val="solid"/>
            <a:miter/>
            <a:headEnd type="none" w="med" len="med"/>
            <a:tailEnd type="none" w="med" len="med"/>
          </a:ln>
        </p:spPr>
      </p:pic>
      <p:sp>
        <p:nvSpPr>
          <p:cNvPr id="5127" name="Rectangle 8"/>
          <p:cNvSpPr/>
          <p:nvPr/>
        </p:nvSpPr>
        <p:spPr>
          <a:xfrm>
            <a:off x="6415088" y="5842000"/>
            <a:ext cx="2466975" cy="5842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457200" indent="-457200"/>
            <a:r>
              <a:rPr lang="zh-CN" altLang="en-US" sz="20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六维力</a:t>
            </a:r>
            <a:r>
              <a:rPr lang="en-US" altLang="zh-CN" sz="20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/</a:t>
            </a:r>
            <a:r>
              <a:rPr lang="zh-CN" altLang="en-US" sz="20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力矩传感器</a:t>
            </a:r>
            <a:endParaRPr lang="zh-CN" altLang="en-US" sz="20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457200" indent="-457200">
              <a:buChar char="•"/>
            </a:pPr>
            <a:endParaRPr lang="zh-CN" altLang="en-US" sz="1200" b="1">
              <a:solidFill>
                <a:srgbClr val="0000FF"/>
              </a:solidFill>
              <a:latin typeface="华文行楷" panose="02010800040101010101" pitchFamily="2" charset="-122"/>
              <a:ea typeface="华文行楷" panose="02010800040101010101" pitchFamily="2" charset="-122"/>
            </a:endParaRPr>
          </a:p>
        </p:txBody>
      </p:sp>
      <p:sp>
        <p:nvSpPr>
          <p:cNvPr id="5128" name="Rectangle 9"/>
          <p:cNvSpPr>
            <a:spLocks noGrp="1"/>
          </p:cNvSpPr>
          <p:nvPr>
            <p:ph type="title" idx="4294967295"/>
          </p:nvPr>
        </p:nvSpPr>
        <p:spPr>
          <a:xfrm>
            <a:off x="195263" y="352425"/>
            <a:ext cx="8737600" cy="738188"/>
          </a:xfrm>
        </p:spPr>
        <p:txBody>
          <a:bodyPr vert="horz" wrap="square" lIns="91440" tIns="45720" rIns="91440" bIns="45720" anchor="ctr" anchorCtr="0"/>
          <a:lstStyle/>
          <a:p>
            <a:pPr eaLnBrk="1" hangingPunct="1"/>
            <a:r>
              <a:rPr lang="zh-CN" altLang="en-US">
                <a:solidFill>
                  <a:srgbClr val="FF0000"/>
                </a:solidFill>
              </a:rPr>
              <a:t>六维力传感器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5129" name="矩形 2"/>
          <p:cNvSpPr/>
          <p:nvPr/>
        </p:nvSpPr>
        <p:spPr>
          <a:xfrm>
            <a:off x="3627438" y="5722938"/>
            <a:ext cx="2492375" cy="70802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0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三维空间：需要知道</a:t>
            </a:r>
            <a:endParaRPr lang="zh-CN" altLang="en-US" sz="20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r>
              <a:rPr lang="zh-CN" altLang="en-US" sz="20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每个轴上的力和力矩</a:t>
            </a:r>
            <a:endParaRPr lang="zh-CN" altLang="en-US" sz="20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11138" y="292100"/>
            <a:ext cx="8693150" cy="738188"/>
          </a:xfrm>
        </p:spPr>
        <p:txBody>
          <a:bodyPr vert="horz" wrap="square" lIns="91440" tIns="45720" rIns="91440" bIns="45720" numCol="1" anchor="ctr" anchorCtr="0" compatLnSpc="1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600" b="1" i="0" u="none" strike="noStrike" kern="0" cap="none" spc="0" normalizeH="0" baseline="0" noProof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j-ea"/>
                <a:ea typeface="+mj-ea"/>
                <a:cs typeface="+mj-cs"/>
              </a:rPr>
              <a:t>六维力传感器的结构</a:t>
            </a:r>
            <a:endParaRPr kumimoji="0" lang="zh-CN" altLang="en-US" sz="3600" b="1" i="0" u="none" strike="noStrike" kern="0" cap="none" spc="0" normalizeH="0" baseline="0" noProof="0" smtClean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j-ea"/>
              <a:ea typeface="+mj-ea"/>
              <a:cs typeface="+mj-cs"/>
            </a:endParaRPr>
          </a:p>
        </p:txBody>
      </p:sp>
      <p:pic>
        <p:nvPicPr>
          <p:cNvPr id="6147" name="Picture 3" descr="三垂直筋结构六维力传感器"/>
          <p:cNvPicPr>
            <a:picLocks noChangeAspect="1"/>
          </p:cNvPicPr>
          <p:nvPr/>
        </p:nvPicPr>
        <p:blipFill>
          <a:blip r:embed="rId2"/>
          <a:srcRect l="8368" t="14816" r="81180" b="61084"/>
          <a:stretch>
            <a:fillRect/>
          </a:stretch>
        </p:blipFill>
        <p:spPr>
          <a:xfrm>
            <a:off x="898525" y="1206500"/>
            <a:ext cx="2157413" cy="1862138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6148" name="Picture 4" descr="四垂直筋结构六维力传感器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0200" y="1304925"/>
            <a:ext cx="1433513" cy="186055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6149" name="Picture 5" descr="十字结构六维力传感器】"/>
          <p:cNvPicPr>
            <a:picLocks noChangeAspect="1"/>
          </p:cNvPicPr>
          <p:nvPr/>
        </p:nvPicPr>
        <p:blipFill>
          <a:blip r:embed="rId4"/>
          <a:srcRect t="14568" r="65698" b="30905"/>
          <a:stretch>
            <a:fillRect/>
          </a:stretch>
        </p:blipFill>
        <p:spPr>
          <a:xfrm>
            <a:off x="3851275" y="3824288"/>
            <a:ext cx="1803400" cy="19081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6150" name="Rectangle 6"/>
          <p:cNvSpPr/>
          <p:nvPr/>
        </p:nvSpPr>
        <p:spPr>
          <a:xfrm>
            <a:off x="460375" y="3222625"/>
            <a:ext cx="2892425" cy="400050"/>
          </a:xfrm>
          <a:prstGeom prst="rect">
            <a:avLst/>
          </a:prstGeom>
          <a:noFill/>
          <a:ln w="9525">
            <a:noFill/>
          </a:ln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20000"/>
              </a:spcBef>
              <a:buClr>
                <a:srgbClr val="99CC00"/>
              </a:buClr>
              <a:buSzPct val="90000"/>
              <a:buFont typeface="Wingdings" panose="05000000000000000000" pitchFamily="2" charset="2"/>
              <a:buNone/>
            </a:pPr>
            <a:r>
              <a:rPr lang="en-US" altLang="zh-CN" sz="2000" b="1">
                <a:solidFill>
                  <a:srgbClr val="0000FF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3</a:t>
            </a:r>
            <a:r>
              <a:rPr lang="zh-CN" altLang="en-US" sz="20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竖直支承六维力传感器</a:t>
            </a:r>
            <a:endParaRPr lang="zh-CN" altLang="en-US" sz="20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6151" name="Rectangle 7"/>
          <p:cNvSpPr/>
          <p:nvPr/>
        </p:nvSpPr>
        <p:spPr>
          <a:xfrm>
            <a:off x="3209925" y="3222625"/>
            <a:ext cx="2895600" cy="400050"/>
          </a:xfrm>
          <a:prstGeom prst="rect">
            <a:avLst/>
          </a:prstGeom>
          <a:noFill/>
          <a:ln w="9525">
            <a:noFill/>
          </a:ln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20000"/>
              </a:spcBef>
              <a:buClr>
                <a:srgbClr val="99CC00"/>
              </a:buClr>
              <a:buSzPct val="90000"/>
              <a:buNone/>
            </a:pPr>
            <a:r>
              <a:rPr lang="en-US" altLang="zh-CN" sz="2000" b="1">
                <a:solidFill>
                  <a:srgbClr val="0000FF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4</a:t>
            </a:r>
            <a:r>
              <a:rPr lang="zh-CN" altLang="en-US" sz="20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竖直支承六维力传感器</a:t>
            </a:r>
            <a:endParaRPr lang="zh-CN" altLang="en-US" sz="20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6152" name="Rectangle 8"/>
          <p:cNvSpPr/>
          <p:nvPr/>
        </p:nvSpPr>
        <p:spPr>
          <a:xfrm>
            <a:off x="6473825" y="3068638"/>
            <a:ext cx="1960563" cy="708025"/>
          </a:xfrm>
          <a:prstGeom prst="rect">
            <a:avLst/>
          </a:prstGeom>
          <a:noFill/>
          <a:ln w="9525">
            <a:noFill/>
          </a:ln>
        </p:spPr>
        <p:txBody>
          <a:bodyPr anchor="ctr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20000"/>
              </a:spcBef>
              <a:buClr>
                <a:srgbClr val="99CC00"/>
              </a:buClr>
              <a:buSzPct val="90000"/>
              <a:buFont typeface="Wingdings" panose="05000000000000000000" pitchFamily="2" charset="2"/>
            </a:pPr>
            <a:r>
              <a:rPr lang="zh-CN" altLang="en-US" sz="20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圆筒形六维力传感器</a:t>
            </a:r>
            <a:endParaRPr lang="zh-CN" altLang="en-US" sz="20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6153" name="Rectangle 9"/>
          <p:cNvSpPr/>
          <p:nvPr/>
        </p:nvSpPr>
        <p:spPr>
          <a:xfrm>
            <a:off x="804863" y="5740400"/>
            <a:ext cx="2508250" cy="401638"/>
          </a:xfrm>
          <a:prstGeom prst="rect">
            <a:avLst/>
          </a:prstGeom>
          <a:noFill/>
          <a:ln w="9525">
            <a:noFill/>
          </a:ln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20000"/>
              </a:spcBef>
              <a:buClr>
                <a:srgbClr val="99CC00"/>
              </a:buClr>
              <a:buSzPct val="90000"/>
              <a:buFont typeface="Wingdings" panose="05000000000000000000" pitchFamily="2" charset="2"/>
            </a:pPr>
            <a:r>
              <a:rPr lang="zh-CN" altLang="en-US" sz="20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双环形六维力传感器</a:t>
            </a:r>
            <a:endParaRPr lang="zh-CN" altLang="en-US" sz="20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6154" name="Rectangle 10"/>
          <p:cNvSpPr/>
          <p:nvPr/>
        </p:nvSpPr>
        <p:spPr>
          <a:xfrm>
            <a:off x="3705225" y="5565775"/>
            <a:ext cx="2168525" cy="708025"/>
          </a:xfrm>
          <a:prstGeom prst="rect">
            <a:avLst/>
          </a:prstGeom>
          <a:noFill/>
          <a:ln w="9525">
            <a:noFill/>
          </a:ln>
        </p:spPr>
        <p:txBody>
          <a:bodyPr anchor="ctr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0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十字叉式 六维力传感器</a:t>
            </a:r>
            <a:endParaRPr lang="zh-CN" altLang="en-US" sz="20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pic>
        <p:nvPicPr>
          <p:cNvPr id="6155" name="Picture 11" descr="11"/>
          <p:cNvPicPr>
            <a:picLocks noChangeAspect="1"/>
          </p:cNvPicPr>
          <p:nvPr/>
        </p:nvPicPr>
        <p:blipFill>
          <a:blip r:embed="rId5"/>
          <a:srcRect r="54552" b="54134"/>
          <a:stretch>
            <a:fillRect/>
          </a:stretch>
        </p:blipFill>
        <p:spPr>
          <a:xfrm>
            <a:off x="6300788" y="3897313"/>
            <a:ext cx="2133600" cy="161925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6156" name="Rectangle 12"/>
          <p:cNvSpPr/>
          <p:nvPr/>
        </p:nvSpPr>
        <p:spPr>
          <a:xfrm>
            <a:off x="5994400" y="5721350"/>
            <a:ext cx="2895600" cy="400050"/>
          </a:xfrm>
          <a:prstGeom prst="rect">
            <a:avLst/>
          </a:prstGeom>
          <a:noFill/>
          <a:ln w="9525">
            <a:noFill/>
          </a:ln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20000"/>
              </a:spcBef>
              <a:buClr>
                <a:srgbClr val="99CC00"/>
              </a:buClr>
              <a:buSzPct val="90000"/>
              <a:buFont typeface="Wingdings" panose="05000000000000000000" pitchFamily="2" charset="2"/>
              <a:buNone/>
            </a:pPr>
            <a:r>
              <a:rPr lang="en-US" altLang="zh-CN" sz="2000" b="1">
                <a:solidFill>
                  <a:srgbClr val="0000FF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8</a:t>
            </a:r>
            <a:r>
              <a:rPr lang="zh-CN" altLang="en-US" sz="20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竖直支承六维力传感器</a:t>
            </a:r>
            <a:endParaRPr lang="zh-CN" altLang="en-US" sz="20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pic>
        <p:nvPicPr>
          <p:cNvPr id="6157" name="Picture 13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00788" y="1196975"/>
            <a:ext cx="1905000" cy="186055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6158" name="Picture 14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47738" y="3846513"/>
            <a:ext cx="2058987" cy="186372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170" name="Picture 2" descr="Sheng A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0763" y="1062038"/>
            <a:ext cx="3225800" cy="264795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7171" name="Picture 3" descr="Zhenlin Jin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95613" y="4154488"/>
            <a:ext cx="3111500" cy="203517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7172" name="Picture 4" descr="1-33"/>
          <p:cNvPicPr>
            <a:picLocks noChangeAspect="1"/>
          </p:cNvPicPr>
          <p:nvPr/>
        </p:nvPicPr>
        <p:blipFill>
          <a:blip r:embed="rId4"/>
          <a:srcRect r="71974" b="61909"/>
          <a:stretch>
            <a:fillRect/>
          </a:stretch>
        </p:blipFill>
        <p:spPr>
          <a:xfrm>
            <a:off x="1277938" y="1243013"/>
            <a:ext cx="2246312" cy="2286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8677" name="Rectangle 5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292100"/>
            <a:ext cx="9371013" cy="738188"/>
          </a:xfrm>
        </p:spPr>
        <p:txBody>
          <a:bodyPr vert="horz" wrap="square" lIns="91440" tIns="45720" rIns="91440" bIns="45720" numCol="1" anchor="ctr" anchorCtr="0" compatLnSpc="1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600" b="1" i="0" u="none" strike="noStrike" kern="0" cap="none" spc="0" normalizeH="0" baseline="0" noProof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6</a:t>
            </a:r>
            <a:r>
              <a:rPr kumimoji="0" lang="zh-CN" altLang="en-US" sz="3600" b="1" i="0" u="none" strike="noStrike" kern="0" cap="none" spc="0" normalizeH="0" baseline="0" noProof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j-ea"/>
                <a:ea typeface="+mj-ea"/>
                <a:cs typeface="+mj-cs"/>
              </a:rPr>
              <a:t>维力传感器的结构</a:t>
            </a:r>
            <a:endParaRPr kumimoji="0" lang="zh-CN" altLang="en-US" sz="3600" b="1" i="0" u="none" strike="noStrike" kern="0" cap="none" spc="0" normalizeH="0" baseline="0" noProof="0" smtClean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j-ea"/>
              <a:ea typeface="+mj-ea"/>
              <a:cs typeface="+mj-cs"/>
            </a:endParaRPr>
          </a:p>
        </p:txBody>
      </p:sp>
      <p:sp>
        <p:nvSpPr>
          <p:cNvPr id="7174" name="Rectangle 6"/>
          <p:cNvSpPr/>
          <p:nvPr/>
        </p:nvSpPr>
        <p:spPr>
          <a:xfrm>
            <a:off x="631825" y="3641725"/>
            <a:ext cx="3538538" cy="400050"/>
          </a:xfrm>
          <a:prstGeom prst="rect">
            <a:avLst/>
          </a:prstGeom>
          <a:noFill/>
          <a:ln w="9525">
            <a:noFill/>
          </a:ln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20000"/>
              </a:spcBef>
              <a:buClr>
                <a:srgbClr val="99CC00"/>
              </a:buClr>
              <a:buSzPct val="90000"/>
              <a:buFont typeface="Wingdings" panose="05000000000000000000" pitchFamily="2" charset="2"/>
            </a:pPr>
            <a:r>
              <a:rPr lang="zh-CN" altLang="en-US" sz="20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非径向三梁结构六维力传感器</a:t>
            </a:r>
            <a:endParaRPr lang="zh-CN" altLang="en-US" sz="20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7175" name="Rectangle 7"/>
          <p:cNvSpPr/>
          <p:nvPr/>
        </p:nvSpPr>
        <p:spPr>
          <a:xfrm>
            <a:off x="4989513" y="3709988"/>
            <a:ext cx="3067050" cy="400050"/>
          </a:xfrm>
          <a:prstGeom prst="rect">
            <a:avLst/>
          </a:prstGeom>
          <a:noFill/>
          <a:ln w="9525">
            <a:noFill/>
          </a:ln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20000"/>
              </a:spcBef>
              <a:buClr>
                <a:srgbClr val="99CC00"/>
              </a:buClr>
              <a:buSzPct val="90000"/>
              <a:buFont typeface="Wingdings" panose="05000000000000000000" pitchFamily="2" charset="2"/>
              <a:buNone/>
            </a:pPr>
            <a:r>
              <a:rPr lang="en-US" altLang="zh-CN" sz="2000" b="1">
                <a:solidFill>
                  <a:srgbClr val="0000FF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T</a:t>
            </a:r>
            <a:r>
              <a:rPr lang="zh-CN" altLang="en-US" sz="20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型杆结构六维力传感器</a:t>
            </a:r>
            <a:r>
              <a:rPr lang="es-ES" altLang="en-US" sz="20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</a:t>
            </a:r>
            <a:endParaRPr lang="es-ES" altLang="en-US" sz="20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7176" name="矩形 1"/>
          <p:cNvSpPr/>
          <p:nvPr/>
        </p:nvSpPr>
        <p:spPr>
          <a:xfrm>
            <a:off x="2935288" y="6240463"/>
            <a:ext cx="3262312" cy="40005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0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高等人发明的六维力传感器</a:t>
            </a:r>
            <a:endParaRPr lang="zh-CN" altLang="en-US" sz="20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4" name="Rectangle 2"/>
          <p:cNvSpPr/>
          <p:nvPr/>
        </p:nvSpPr>
        <p:spPr>
          <a:xfrm>
            <a:off x="192088" y="273050"/>
            <a:ext cx="8726487" cy="738188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buNone/>
            </a:pPr>
            <a:r>
              <a:rPr lang="en-US" altLang="zh-CN" sz="3600" b="1">
                <a:solidFill>
                  <a:srgbClr val="FF0000"/>
                </a:solidFill>
                <a:latin typeface="Times New Roman" panose="02020603050405020304" pitchFamily="18" charset="0"/>
                <a:ea typeface="隶书" panose="02010509060101010101" pitchFamily="49" charset="-122"/>
              </a:rPr>
              <a:t>Stewart </a:t>
            </a:r>
            <a:r>
              <a:rPr lang="zh-CN" altLang="en-US" sz="3600" b="1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力传感器样机</a:t>
            </a:r>
            <a:endParaRPr lang="zh-CN" altLang="en-US" sz="3600" b="1">
              <a:solidFill>
                <a:srgbClr val="FF0000"/>
              </a:solidFill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pic>
        <p:nvPicPr>
          <p:cNvPr id="8195" name="Picture 3" descr="Chul-Goo Ka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7288" y="1011238"/>
            <a:ext cx="3402012" cy="219075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8196" name="Picture 4" descr="Ranganath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39850" y="1038225"/>
            <a:ext cx="2335213" cy="2217738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9702" name="Rectangle 6"/>
          <p:cNvSpPr>
            <a:spLocks noChangeArrowheads="1"/>
          </p:cNvSpPr>
          <p:nvPr/>
        </p:nvSpPr>
        <p:spPr bwMode="auto">
          <a:xfrm>
            <a:off x="1423988" y="5953125"/>
            <a:ext cx="3021013" cy="769938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txBody>
          <a:bodyPr anchor="ctr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99CC00"/>
              </a:buClr>
              <a:buSzPct val="90000"/>
              <a:buFont typeface="Wingdings" panose="05000000000000000000" pitchFamily="2" charset="2"/>
              <a:buNone/>
              <a:defRPr/>
            </a:pPr>
            <a:r>
              <a:rPr kumimoji="0" lang="fr-FR" altLang="en-US" sz="2000" b="1" i="0" u="none" strike="noStrike" kern="1200" cap="none" spc="0" normalizeH="0" baseline="0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Dwarakanath et al. </a:t>
            </a:r>
            <a:endParaRPr kumimoji="0" lang="fr-FR" altLang="en-US" sz="2000" b="1" i="0" u="none" strike="noStrike" kern="1200" cap="none" spc="0" normalizeH="0" baseline="0" noProof="0">
              <a:ln>
                <a:noFill/>
              </a:ln>
              <a:solidFill>
                <a:srgbClr val="0000FF"/>
              </a:solidFill>
              <a:effectLst/>
              <a:uLnTx/>
              <a:uFillTx/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99CC00"/>
              </a:buClr>
              <a:buSzPct val="90000"/>
              <a:buFont typeface="Wingdings" panose="05000000000000000000" pitchFamily="2" charset="2"/>
              <a:buNone/>
              <a:defRPr/>
            </a:pPr>
            <a:r>
              <a:rPr kumimoji="0" lang="zh-CN" altLang="en-US" sz="2000" b="1" i="0" u="none" strike="noStrike" kern="1200" cap="none" spc="0" normalizeH="0" baseline="0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的</a:t>
            </a:r>
            <a:r>
              <a:rPr kumimoji="0" lang="fr-FR" altLang="en-US" sz="2000" b="1" i="0" u="none" strike="noStrike" kern="1200" cap="none" spc="0" normalizeH="0" baseline="0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 </a:t>
            </a:r>
            <a:r>
              <a:rPr kumimoji="0" lang="zh-CN" altLang="en-US" sz="2000" b="1" i="0" u="none" strike="noStrike" kern="1200" cap="none" spc="0" normalizeH="0" baseline="0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六维力</a:t>
            </a:r>
            <a:r>
              <a:rPr kumimoji="0" lang="en-US" altLang="zh-CN" sz="2000" b="1" i="0" u="none" strike="noStrike" kern="1200" cap="none" spc="0" normalizeH="0" baseline="0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/</a:t>
            </a:r>
            <a:r>
              <a:rPr kumimoji="0" lang="zh-CN" altLang="en-US" sz="2000" b="1" i="0" u="none" strike="noStrike" kern="1200" cap="none" spc="0" normalizeH="0" baseline="0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力矩传感器</a:t>
            </a:r>
            <a:endParaRPr kumimoji="0" lang="zh-CN" altLang="en-US" sz="2000" b="1" i="0" u="none" strike="noStrike" kern="1200" cap="none" spc="0" normalizeH="0" baseline="0" noProof="0">
              <a:ln>
                <a:noFill/>
              </a:ln>
              <a:solidFill>
                <a:srgbClr val="0000FF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</p:txBody>
      </p:sp>
      <p:pic>
        <p:nvPicPr>
          <p:cNvPr id="8198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92275" y="3716338"/>
            <a:ext cx="2520950" cy="22256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9703" name="Rectangle 7"/>
          <p:cNvSpPr>
            <a:spLocks noChangeArrowheads="1"/>
          </p:cNvSpPr>
          <p:nvPr/>
        </p:nvSpPr>
        <p:spPr bwMode="auto">
          <a:xfrm>
            <a:off x="5149850" y="5967413"/>
            <a:ext cx="2744788" cy="769938"/>
          </a:xfrm>
          <a:prstGeom prst="rect">
            <a:avLst/>
          </a:prstGeom>
          <a:solidFill>
            <a:schemeClr val="accent5">
              <a:lumMod val="90000"/>
            </a:schemeClr>
          </a:solidFill>
          <a:ln>
            <a:noFill/>
          </a:ln>
        </p:spPr>
        <p:txBody>
          <a:bodyPr anchor="ctr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99CC00"/>
              </a:buClr>
              <a:buSzPct val="90000"/>
              <a:buFont typeface="Wingdings" panose="05000000000000000000" pitchFamily="2" charset="2"/>
              <a:buNone/>
              <a:defRPr/>
            </a:pPr>
            <a:r>
              <a:rPr kumimoji="0" lang="fr-FR" altLang="en-US" sz="2000" b="1" i="0" u="none" strike="noStrike" kern="1200" cap="none" spc="0" normalizeH="0" baseline="0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Nguyen et al.</a:t>
            </a:r>
            <a:endParaRPr kumimoji="0" lang="fr-FR" altLang="en-US" sz="2000" b="1" i="0" u="none" strike="noStrike" kern="1200" cap="none" spc="0" normalizeH="0" baseline="0" noProof="0">
              <a:ln>
                <a:noFill/>
              </a:ln>
              <a:solidFill>
                <a:srgbClr val="0000FF"/>
              </a:solidFill>
              <a:effectLst/>
              <a:uLnTx/>
              <a:uFillTx/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99CC00"/>
              </a:buClr>
              <a:buSzPct val="90000"/>
              <a:buFont typeface="Wingdings" panose="05000000000000000000" pitchFamily="2" charset="2"/>
              <a:buNone/>
              <a:defRPr/>
            </a:pPr>
            <a:r>
              <a:rPr kumimoji="0" lang="zh-CN" altLang="en-US" sz="2000" b="1" i="0" u="none" strike="noStrike" kern="1200" cap="none" spc="0" normalizeH="0" baseline="0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的</a:t>
            </a:r>
            <a:r>
              <a:rPr kumimoji="0" lang="fr-FR" altLang="en-US" sz="2000" b="1" i="0" u="none" strike="noStrike" kern="1200" cap="none" spc="0" normalizeH="0" baseline="0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 </a:t>
            </a:r>
            <a:r>
              <a:rPr kumimoji="0" lang="zh-CN" altLang="en-US" sz="2000" b="1" i="0" u="none" strike="noStrike" kern="1200" cap="none" spc="0" normalizeH="0" baseline="0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六维力</a:t>
            </a:r>
            <a:r>
              <a:rPr kumimoji="0" lang="en-US" altLang="zh-CN" sz="2000" b="1" i="0" u="none" strike="noStrike" kern="1200" cap="none" spc="0" normalizeH="0" baseline="0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/</a:t>
            </a:r>
            <a:r>
              <a:rPr kumimoji="0" lang="zh-CN" altLang="en-US" sz="2000" b="1" i="0" u="none" strike="noStrike" kern="1200" cap="none" spc="0" normalizeH="0" baseline="0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力矩传感器</a:t>
            </a:r>
            <a:endParaRPr kumimoji="0" lang="zh-CN" altLang="en-US" sz="2000" b="1" i="0" u="none" strike="noStrike" kern="1200" cap="none" spc="0" normalizeH="0" baseline="0" noProof="0">
              <a:ln>
                <a:noFill/>
              </a:ln>
              <a:solidFill>
                <a:srgbClr val="0000FF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</p:txBody>
      </p:sp>
      <p:sp>
        <p:nvSpPr>
          <p:cNvPr id="29704" name="Rectangle 8"/>
          <p:cNvSpPr>
            <a:spLocks noChangeArrowheads="1"/>
          </p:cNvSpPr>
          <p:nvPr/>
        </p:nvSpPr>
        <p:spPr bwMode="auto">
          <a:xfrm>
            <a:off x="192088" y="3230563"/>
            <a:ext cx="4632325" cy="400050"/>
          </a:xfrm>
          <a:prstGeom prst="rect">
            <a:avLst/>
          </a:prstGeom>
          <a:solidFill>
            <a:schemeClr val="accent3">
              <a:lumMod val="95000"/>
            </a:schemeClr>
          </a:solidFill>
          <a:ln>
            <a:noFill/>
          </a:ln>
        </p:spPr>
        <p:txBody>
          <a:bodyPr wrap="none" anchor="ctr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99CC00"/>
              </a:buClr>
              <a:buSzPct val="90000"/>
              <a:buFont typeface="Wingdings" panose="05000000000000000000" pitchFamily="2" charset="2"/>
              <a:buNone/>
              <a:defRPr/>
            </a:pPr>
            <a:r>
              <a:rPr kumimoji="0" lang="fr-FR" altLang="en-US" sz="2000" b="1" i="0" u="none" strike="noStrike" kern="1200" cap="none" spc="0" normalizeH="0" baseline="0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Ranganath et al. </a:t>
            </a:r>
            <a:r>
              <a:rPr kumimoji="0" lang="zh-CN" altLang="en-US" sz="2000" b="1" i="0" u="none" strike="noStrike" kern="1200" cap="none" spc="0" normalizeH="0" baseline="0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的</a:t>
            </a:r>
            <a:r>
              <a:rPr kumimoji="0" lang="fr-FR" altLang="en-US" sz="2000" b="1" i="0" u="none" strike="noStrike" kern="1200" cap="none" spc="0" normalizeH="0" baseline="0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 </a:t>
            </a:r>
            <a:r>
              <a:rPr kumimoji="0" lang="zh-CN" altLang="en-US" sz="2000" b="1" i="0" u="none" strike="noStrike" kern="1200" cap="none" spc="0" normalizeH="0" baseline="0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六维力</a:t>
            </a:r>
            <a:r>
              <a:rPr kumimoji="0" lang="en-US" altLang="zh-CN" sz="2000" b="1" i="0" u="none" strike="noStrike" kern="1200" cap="none" spc="0" normalizeH="0" baseline="0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/</a:t>
            </a:r>
            <a:r>
              <a:rPr kumimoji="0" lang="zh-CN" altLang="en-US" sz="2000" b="1" i="0" u="none" strike="noStrike" kern="1200" cap="none" spc="0" normalizeH="0" baseline="0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力矩传感器</a:t>
            </a:r>
            <a:endParaRPr kumimoji="0" lang="zh-CN" altLang="en-US" sz="2000" b="1" i="0" u="none" strike="noStrike" kern="1200" cap="none" spc="0" normalizeH="0" baseline="0" noProof="0">
              <a:ln>
                <a:noFill/>
              </a:ln>
              <a:solidFill>
                <a:srgbClr val="0000FF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</p:txBody>
      </p:sp>
      <p:sp>
        <p:nvSpPr>
          <p:cNvPr id="29705" name="Rectangle 9"/>
          <p:cNvSpPr>
            <a:spLocks noChangeArrowheads="1"/>
          </p:cNvSpPr>
          <p:nvPr/>
        </p:nvSpPr>
        <p:spPr bwMode="auto">
          <a:xfrm>
            <a:off x="4967288" y="3238500"/>
            <a:ext cx="3402013" cy="40005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txBody>
          <a:bodyPr anchor="ctr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99CC00"/>
              </a:buClr>
              <a:buSzPct val="90000"/>
              <a:buFont typeface="Wingdings" panose="05000000000000000000" pitchFamily="2" charset="2"/>
              <a:buNone/>
              <a:defRPr/>
            </a:pPr>
            <a:r>
              <a:rPr kumimoji="0" lang="fr-FR" altLang="en-US" sz="2000" b="1" i="0" u="none" strike="noStrike" kern="1200" cap="none" spc="0" normalizeH="0" baseline="0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Kang</a:t>
            </a:r>
            <a:r>
              <a:rPr kumimoji="0" lang="zh-CN" altLang="en-US" sz="2000" b="1" i="0" u="none" strike="noStrike" kern="1200" cap="none" spc="0" normalizeH="0" baseline="0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的</a:t>
            </a:r>
            <a:r>
              <a:rPr kumimoji="0" lang="fr-FR" altLang="en-US" sz="2000" b="1" i="0" u="none" strike="noStrike" kern="1200" cap="none" spc="0" normalizeH="0" baseline="0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 </a:t>
            </a:r>
            <a:r>
              <a:rPr kumimoji="0" lang="zh-CN" altLang="en-US" sz="2000" b="1" i="0" u="none" strike="noStrike" kern="1200" cap="none" spc="0" normalizeH="0" baseline="0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六维力</a:t>
            </a:r>
            <a:r>
              <a:rPr kumimoji="0" lang="en-US" altLang="zh-CN" sz="2000" b="1" i="0" u="none" strike="noStrike" kern="1200" cap="none" spc="0" normalizeH="0" baseline="0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/</a:t>
            </a:r>
            <a:r>
              <a:rPr kumimoji="0" lang="zh-CN" altLang="en-US" sz="2000" b="1" i="0" u="none" strike="noStrike" kern="1200" cap="none" spc="0" normalizeH="0" baseline="0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力矩传感器</a:t>
            </a:r>
            <a:endParaRPr kumimoji="0" lang="zh-CN" altLang="en-US" sz="2000" b="1" i="0" u="none" strike="noStrike" kern="1200" cap="none" spc="0" normalizeH="0" baseline="0" noProof="0">
              <a:ln>
                <a:noFill/>
              </a:ln>
              <a:solidFill>
                <a:srgbClr val="0000FF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</p:txBody>
      </p:sp>
      <p:pic>
        <p:nvPicPr>
          <p:cNvPr id="8202" name="Picture 10"/>
          <p:cNvPicPr>
            <a:picLocks noChangeAspect="1"/>
          </p:cNvPicPr>
          <p:nvPr/>
        </p:nvPicPr>
        <p:blipFill>
          <a:blip r:embed="rId5"/>
          <a:srcRect l="6970" t="1489" r="3485" b="1555"/>
          <a:stretch>
            <a:fillRect/>
          </a:stretch>
        </p:blipFill>
        <p:spPr>
          <a:xfrm>
            <a:off x="5149850" y="3716338"/>
            <a:ext cx="2773363" cy="2376487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Rectangle 2"/>
          <p:cNvSpPr/>
          <p:nvPr/>
        </p:nvSpPr>
        <p:spPr>
          <a:xfrm>
            <a:off x="719138" y="-365125"/>
            <a:ext cx="7772400" cy="733425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en-US" altLang="zh-CN" sz="4400">
              <a:solidFill>
                <a:srgbClr val="000000"/>
              </a:solidFill>
              <a:latin typeface="Arial" pitchFamily="34" charset="0"/>
              <a:ea typeface="华文行楷" panose="02010800040101010101" pitchFamily="2" charset="-122"/>
            </a:endParaRPr>
          </a:p>
        </p:txBody>
      </p:sp>
      <p:sp>
        <p:nvSpPr>
          <p:cNvPr id="222211" name="Rectangle 3"/>
          <p:cNvSpPr>
            <a:spLocks noChangeArrowheads="1"/>
          </p:cNvSpPr>
          <p:nvPr/>
        </p:nvSpPr>
        <p:spPr bwMode="auto">
          <a:xfrm>
            <a:off x="520700" y="1085850"/>
            <a:ext cx="1476375" cy="738188"/>
          </a:xfrm>
          <a:prstGeom prst="rect">
            <a:avLst/>
          </a:prstGeom>
          <a:noFill/>
          <a:ln w="9525">
            <a:noFill/>
            <a:miter lim="800000"/>
          </a:ln>
          <a:effectLst>
            <a:reflection blurRad="6350" stA="50000" endA="300" endPos="90000" dir="5400000" sy="-100000" algn="bl" rotWithShape="0"/>
          </a:effectLst>
        </p:spPr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600" b="1" i="1" u="none" strike="noStrike" kern="1200" cap="none" spc="0" normalizeH="0" baseline="0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华文行楷" panose="02010800040101010101" pitchFamily="2" charset="-122"/>
                <a:ea typeface="华文行楷" panose="02010800040101010101" pitchFamily="2" charset="-122"/>
                <a:cs typeface="+mn-cs"/>
              </a:rPr>
              <a:t>优点</a:t>
            </a:r>
            <a:endParaRPr kumimoji="0" lang="zh-CN" altLang="en-US" sz="3600" b="1" i="1" u="none" strike="noStrike" kern="1200" cap="none" spc="0" normalizeH="0" baseline="0" noProof="0">
              <a:ln>
                <a:noFill/>
              </a:ln>
              <a:solidFill>
                <a:srgbClr val="0000FF"/>
              </a:solidFill>
              <a:effectLst/>
              <a:uLnTx/>
              <a:uFillTx/>
              <a:latin typeface="华文行楷" panose="02010800040101010101" pitchFamily="2" charset="-122"/>
              <a:ea typeface="华文行楷" panose="02010800040101010101" pitchFamily="2" charset="-122"/>
              <a:cs typeface="+mn-cs"/>
            </a:endParaRPr>
          </a:p>
        </p:txBody>
      </p:sp>
      <p:pic>
        <p:nvPicPr>
          <p:cNvPr id="9220" name="Picture 4" descr="stewart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62563" y="1023938"/>
            <a:ext cx="3667125" cy="2043112"/>
          </a:xfrm>
          <a:prstGeom prst="rect">
            <a:avLst/>
          </a:prstGeom>
          <a:noFill/>
          <a:ln w="9525">
            <a:noFill/>
          </a:ln>
        </p:spPr>
      </p:pic>
      <p:grpSp>
        <p:nvGrpSpPr>
          <p:cNvPr id="9221" name="Group 5"/>
          <p:cNvGrpSpPr/>
          <p:nvPr/>
        </p:nvGrpSpPr>
        <p:grpSpPr>
          <a:xfrm>
            <a:off x="519113" y="2074863"/>
            <a:ext cx="5997575" cy="4105275"/>
            <a:chExt cx="3556" cy="2631"/>
          </a:xfrm>
        </p:grpSpPr>
        <p:sp>
          <p:nvSpPr>
            <p:cNvPr id="30728" name="AutoShape 6"/>
            <p:cNvSpPr>
              <a:spLocks noChangeArrowheads="1"/>
            </p:cNvSpPr>
            <p:nvPr/>
          </p:nvSpPr>
          <p:spPr bwMode="auto">
            <a:xfrm>
              <a:off x="1" y="0"/>
              <a:ext cx="2720" cy="363"/>
            </a:xfrm>
            <a:prstGeom prst="roundRect">
              <a:avLst>
                <a:gd name="adj" fmla="val 16667"/>
              </a:avLst>
            </a:prstGeom>
            <a:solidFill>
              <a:srgbClr val="00FF00">
                <a:alpha val="29019"/>
              </a:srgbClr>
            </a:solidFill>
            <a:ln w="9525">
              <a:solidFill>
                <a:schemeClr val="tx1"/>
              </a:solidFill>
              <a:round/>
            </a:ln>
            <a:scene3d>
              <a:camera prst="orthographicFront"/>
              <a:lightRig rig="threePt" dir="t"/>
            </a:scene3d>
            <a:sp3d>
              <a:bevelT w="139700" prst="cross"/>
            </a:sp3d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3200" b="1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楷体_GB2312" pitchFamily="49" charset="-122"/>
                  <a:ea typeface="楷体_GB2312" pitchFamily="49" charset="-122"/>
                  <a:cs typeface="+mn-cs"/>
                </a:rPr>
                <a:t>刚度大</a:t>
              </a:r>
              <a:endPara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楷体_GB2312" pitchFamily="49" charset="-122"/>
                <a:ea typeface="楷体_GB2312" pitchFamily="49" charset="-122"/>
                <a:cs typeface="+mn-cs"/>
              </a:endParaRPr>
            </a:p>
          </p:txBody>
        </p:sp>
        <p:sp>
          <p:nvSpPr>
            <p:cNvPr id="30729" name="AutoShape 7"/>
            <p:cNvSpPr>
              <a:spLocks noChangeArrowheads="1"/>
            </p:cNvSpPr>
            <p:nvPr/>
          </p:nvSpPr>
          <p:spPr bwMode="auto">
            <a:xfrm>
              <a:off x="1" y="454"/>
              <a:ext cx="2720" cy="363"/>
            </a:xfrm>
            <a:prstGeom prst="roundRect">
              <a:avLst>
                <a:gd name="adj" fmla="val 16667"/>
              </a:avLst>
            </a:prstGeom>
            <a:solidFill>
              <a:srgbClr val="00FF00">
                <a:alpha val="29803"/>
              </a:srgbClr>
            </a:solidFill>
            <a:ln w="9525">
              <a:solidFill>
                <a:schemeClr val="tx1"/>
              </a:solidFill>
              <a:round/>
            </a:ln>
            <a:scene3d>
              <a:camera prst="orthographicFront"/>
              <a:lightRig rig="threePt" dir="t"/>
            </a:scene3d>
            <a:sp3d>
              <a:bevelT prst="convex"/>
            </a:sp3d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3200" b="1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楷体_GB2312" pitchFamily="49" charset="-122"/>
                  <a:ea typeface="楷体_GB2312" pitchFamily="49" charset="-122"/>
                  <a:cs typeface="+mn-cs"/>
                </a:rPr>
                <a:t>结构紧凑</a:t>
              </a:r>
              <a:endPara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楷体_GB2312" pitchFamily="49" charset="-122"/>
                <a:ea typeface="楷体_GB2312" pitchFamily="49" charset="-122"/>
                <a:cs typeface="+mn-cs"/>
              </a:endParaRPr>
            </a:p>
          </p:txBody>
        </p:sp>
        <p:sp>
          <p:nvSpPr>
            <p:cNvPr id="30730" name="AutoShape 8"/>
            <p:cNvSpPr>
              <a:spLocks noChangeArrowheads="1"/>
            </p:cNvSpPr>
            <p:nvPr/>
          </p:nvSpPr>
          <p:spPr bwMode="auto">
            <a:xfrm>
              <a:off x="0" y="907"/>
              <a:ext cx="2720" cy="363"/>
            </a:xfrm>
            <a:prstGeom prst="roundRect">
              <a:avLst>
                <a:gd name="adj" fmla="val 16667"/>
              </a:avLst>
            </a:prstGeom>
            <a:solidFill>
              <a:srgbClr val="00FF00">
                <a:alpha val="29803"/>
              </a:srgbClr>
            </a:solidFill>
            <a:ln w="9525">
              <a:solidFill>
                <a:schemeClr val="tx1"/>
              </a:solidFill>
              <a:round/>
            </a:ln>
            <a:scene3d>
              <a:camera prst="orthographicFront"/>
              <a:lightRig rig="threePt" dir="t"/>
            </a:scene3d>
            <a:sp3d>
              <a:bevelT w="114300" prst="artDeco"/>
            </a:sp3d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3200" b="1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楷体_GB2312" pitchFamily="49" charset="-122"/>
                  <a:ea typeface="楷体_GB2312" pitchFamily="49" charset="-122"/>
                  <a:cs typeface="+mn-cs"/>
                </a:rPr>
                <a:t>承载能力大</a:t>
              </a:r>
              <a:endPara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楷体_GB2312" pitchFamily="49" charset="-122"/>
                <a:ea typeface="楷体_GB2312" pitchFamily="49" charset="-122"/>
                <a:cs typeface="+mn-cs"/>
              </a:endParaRPr>
            </a:p>
          </p:txBody>
        </p:sp>
        <p:sp>
          <p:nvSpPr>
            <p:cNvPr id="30731" name="AutoShape 9"/>
            <p:cNvSpPr>
              <a:spLocks noChangeArrowheads="1"/>
            </p:cNvSpPr>
            <p:nvPr/>
          </p:nvSpPr>
          <p:spPr bwMode="auto">
            <a:xfrm>
              <a:off x="0" y="1361"/>
              <a:ext cx="2720" cy="363"/>
            </a:xfrm>
            <a:prstGeom prst="roundRect">
              <a:avLst>
                <a:gd name="adj" fmla="val 16667"/>
              </a:avLst>
            </a:prstGeom>
            <a:solidFill>
              <a:srgbClr val="00FF00">
                <a:alpha val="29803"/>
              </a:srgbClr>
            </a:solidFill>
            <a:ln w="9525">
              <a:solidFill>
                <a:schemeClr val="tx1"/>
              </a:solidFill>
              <a:round/>
            </a:ln>
            <a:scene3d>
              <a:camera prst="orthographicFront"/>
              <a:lightRig rig="threePt" dir="t"/>
            </a:scene3d>
            <a:sp3d>
              <a:bevelT w="114300" prst="artDeco"/>
            </a:sp3d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3200" b="1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楷体_GB2312" pitchFamily="49" charset="-122"/>
                  <a:ea typeface="楷体_GB2312" pitchFamily="49" charset="-122"/>
                  <a:cs typeface="+mn-cs"/>
                </a:rPr>
                <a:t>无累积误差</a:t>
              </a:r>
              <a:endPara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楷体_GB2312" pitchFamily="49" charset="-122"/>
                <a:ea typeface="楷体_GB2312" pitchFamily="49" charset="-122"/>
                <a:cs typeface="+mn-cs"/>
              </a:endParaRPr>
            </a:p>
          </p:txBody>
        </p:sp>
        <p:sp>
          <p:nvSpPr>
            <p:cNvPr id="30732" name="AutoShape 10"/>
            <p:cNvSpPr>
              <a:spLocks noChangeArrowheads="1"/>
            </p:cNvSpPr>
            <p:nvPr/>
          </p:nvSpPr>
          <p:spPr bwMode="auto">
            <a:xfrm>
              <a:off x="1" y="1815"/>
              <a:ext cx="2720" cy="363"/>
            </a:xfrm>
            <a:prstGeom prst="roundRect">
              <a:avLst>
                <a:gd name="adj" fmla="val 16667"/>
              </a:avLst>
            </a:prstGeom>
            <a:solidFill>
              <a:srgbClr val="00FF00">
                <a:alpha val="29803"/>
              </a:srgbClr>
            </a:solidFill>
            <a:ln w="9525">
              <a:solidFill>
                <a:schemeClr val="tx1"/>
              </a:solidFill>
              <a:round/>
            </a:ln>
            <a:scene3d>
              <a:camera prst="orthographicFront"/>
              <a:lightRig rig="threePt" dir="t"/>
            </a:scene3d>
            <a:sp3d>
              <a:bevelT w="114300" prst="artDeco"/>
            </a:sp3d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3200" b="1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楷体_GB2312" pitchFamily="49" charset="-122"/>
                  <a:ea typeface="楷体_GB2312" pitchFamily="49" charset="-122"/>
                  <a:cs typeface="+mn-cs"/>
                </a:rPr>
                <a:t>精度高</a:t>
              </a:r>
              <a:endPara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楷体_GB2312" pitchFamily="49" charset="-122"/>
                <a:ea typeface="楷体_GB2312" pitchFamily="49" charset="-122"/>
                <a:cs typeface="+mn-cs"/>
              </a:endParaRPr>
            </a:p>
          </p:txBody>
        </p:sp>
        <p:sp>
          <p:nvSpPr>
            <p:cNvPr id="30733" name="AutoShape 11"/>
            <p:cNvSpPr>
              <a:spLocks noChangeArrowheads="1"/>
            </p:cNvSpPr>
            <p:nvPr/>
          </p:nvSpPr>
          <p:spPr bwMode="auto">
            <a:xfrm>
              <a:off x="1" y="2268"/>
              <a:ext cx="2720" cy="363"/>
            </a:xfrm>
            <a:prstGeom prst="roundRect">
              <a:avLst>
                <a:gd name="adj" fmla="val 16667"/>
              </a:avLst>
            </a:prstGeom>
            <a:solidFill>
              <a:srgbClr val="00FF00">
                <a:alpha val="29803"/>
              </a:srgbClr>
            </a:solidFill>
            <a:ln w="9525">
              <a:solidFill>
                <a:schemeClr val="tx1"/>
              </a:solidFill>
              <a:round/>
            </a:ln>
            <a:scene3d>
              <a:camera prst="orthographicFront"/>
              <a:lightRig rig="threePt" dir="t"/>
            </a:scene3d>
            <a:sp3d>
              <a:bevelT w="114300" prst="artDeco"/>
            </a:sp3d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3200" b="1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楷体_GB2312" pitchFamily="49" charset="-122"/>
                  <a:ea typeface="楷体_GB2312" pitchFamily="49" charset="-122"/>
                  <a:cs typeface="+mn-cs"/>
                </a:rPr>
                <a:t>反解简单</a:t>
              </a:r>
              <a:endPara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楷体_GB2312" pitchFamily="49" charset="-122"/>
                <a:ea typeface="楷体_GB2312" pitchFamily="49" charset="-122"/>
                <a:cs typeface="+mn-cs"/>
              </a:endParaRPr>
            </a:p>
          </p:txBody>
        </p:sp>
        <p:sp>
          <p:nvSpPr>
            <p:cNvPr id="9242" name="AutoShape 12"/>
            <p:cNvSpPr/>
            <p:nvPr/>
          </p:nvSpPr>
          <p:spPr>
            <a:xfrm>
              <a:off x="2812" y="91"/>
              <a:ext cx="317" cy="2404"/>
            </a:xfrm>
            <a:prstGeom prst="rightBrace">
              <a:avLst>
                <a:gd name="adj1" fmla="val 63196"/>
                <a:gd name="adj2" fmla="val 50000"/>
              </a:avLst>
            </a:prstGeom>
            <a:noFill/>
            <a:ln w="9525" cap="flat" cmpd="sng">
              <a:solidFill>
                <a:schemeClr val="tx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solidFill>
                  <a:srgbClr val="000000"/>
                </a:solidFill>
                <a:latin typeface="Arial" pitchFamily="34" charset="0"/>
                <a:ea typeface="华文行楷" panose="02010800040101010101" pitchFamily="2" charset="-122"/>
              </a:endParaRPr>
            </a:p>
          </p:txBody>
        </p:sp>
        <p:sp>
          <p:nvSpPr>
            <p:cNvPr id="30735" name="AutoShape 13"/>
            <p:cNvSpPr/>
            <p:nvPr/>
          </p:nvSpPr>
          <p:spPr bwMode="auto">
            <a:xfrm>
              <a:off x="3102" y="1115"/>
              <a:ext cx="454" cy="363"/>
            </a:xfrm>
            <a:custGeom>
              <a:gdLst>
                <a:gd name="T0" fmla="*/ 341 w 21600"/>
                <a:gd name="T1" fmla="*/ 0 h 21600"/>
                <a:gd name="T2" fmla="*/ 341 w 21600"/>
                <a:gd name="T3" fmla="*/ 91 h 21600"/>
                <a:gd name="T4" fmla="*/ 71 w 21600"/>
                <a:gd name="T5" fmla="*/ 91 h 21600"/>
                <a:gd name="T6" fmla="*/ 71 w 21600"/>
                <a:gd name="T7" fmla="*/ 272 h 21600"/>
                <a:gd name="T8" fmla="*/ 341 w 21600"/>
                <a:gd name="T9" fmla="*/ 272 h 21600"/>
                <a:gd name="T10" fmla="*/ 341 w 21600"/>
                <a:gd name="T11" fmla="*/ 363 h 21600"/>
                <a:gd name="T12" fmla="*/ 454 w 21600"/>
                <a:gd name="T13" fmla="*/ 182 h 21600"/>
                <a:gd name="T14" fmla="*/ 341 w 21600"/>
                <a:gd name="T15" fmla="*/ 0 h 21600"/>
                <a:gd name="T16" fmla="*/ 28 w 21600"/>
                <a:gd name="T17" fmla="*/ 91 h 21600"/>
                <a:gd name="T18" fmla="*/ 28 w 21600"/>
                <a:gd name="T19" fmla="*/ 272 h 21600"/>
                <a:gd name="T20" fmla="*/ 57 w 21600"/>
                <a:gd name="T21" fmla="*/ 272 h 21600"/>
                <a:gd name="T22" fmla="*/ 57 w 21600"/>
                <a:gd name="T23" fmla="*/ 91 h 21600"/>
                <a:gd name="T24" fmla="*/ 28 w 21600"/>
                <a:gd name="T25" fmla="*/ 91 h 21600"/>
                <a:gd name="T26" fmla="*/ 0 w 21600"/>
                <a:gd name="T27" fmla="*/ 91 h 21600"/>
                <a:gd name="T28" fmla="*/ 0 w 21600"/>
                <a:gd name="T29" fmla="*/ 272 h 21600"/>
                <a:gd name="T30" fmla="*/ 14 w 21600"/>
                <a:gd name="T31" fmla="*/ 272 h 21600"/>
                <a:gd name="T32" fmla="*/ 14 w 21600"/>
                <a:gd name="T33" fmla="*/ 91 h 21600"/>
                <a:gd name="T34" fmla="*/ 0 w 21600"/>
                <a:gd name="T35" fmla="*/ 91 h 21600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3378 w 21600"/>
                <a:gd name="T55" fmla="*/ 5415 h 21600"/>
                <a:gd name="T56" fmla="*/ 18888 w 21600"/>
                <a:gd name="T57" fmla="*/ 16185 h 21600"/>
              </a:gdLst>
              <a:cxnLst>
                <a:cxn ang="T36">
                  <a:pos x="T0" y="T1"/>
                </a:cxn>
                <a:cxn ang="T37">
                  <a:pos x="T2" y="T3"/>
                </a:cxn>
                <a:cxn ang="T38">
                  <a:pos x="T4" y="T5"/>
                </a:cxn>
                <a:cxn ang="T39">
                  <a:pos x="T6" y="T7"/>
                </a:cxn>
                <a:cxn ang="T40">
                  <a:pos x="T8" y="T9"/>
                </a:cxn>
                <a:cxn ang="T41">
                  <a:pos x="T10" y="T11"/>
                </a:cxn>
                <a:cxn ang="T42">
                  <a:pos x="T12" y="T13"/>
                </a:cxn>
                <a:cxn ang="T43">
                  <a:pos x="T14" y="T15"/>
                </a:cxn>
                <a:cxn ang="T44">
                  <a:pos x="T16" y="T17"/>
                </a:cxn>
                <a:cxn ang="T45">
                  <a:pos x="T18" y="T19"/>
                </a:cxn>
                <a:cxn ang="T46">
                  <a:pos x="T20" y="T21"/>
                </a:cxn>
                <a:cxn ang="T47">
                  <a:pos x="T22" y="T23"/>
                </a:cxn>
                <a:cxn ang="T48">
                  <a:pos x="T24" y="T25"/>
                </a:cxn>
                <a:cxn ang="T49">
                  <a:pos x="T26" y="T27"/>
                </a:cxn>
                <a:cxn ang="T50">
                  <a:pos x="T28" y="T29"/>
                </a:cxn>
                <a:cxn ang="T51">
                  <a:pos x="T30" y="T31"/>
                </a:cxn>
                <a:cxn ang="T52">
                  <a:pos x="T32" y="T33"/>
                </a:cxn>
                <a:cxn ang="T53">
                  <a:pos x="T34" y="T35"/>
                </a:cxn>
              </a:cxnLst>
              <a:rect l="T54" t="T55" r="T56" b="T57"/>
              <a:pathLst>
                <a:path w="21600" h="21600">
                  <a:moveTo>
                    <a:pt x="16200" y="0"/>
                  </a:moveTo>
                  <a:lnTo>
                    <a:pt x="16200" y="5400"/>
                  </a:lnTo>
                  <a:lnTo>
                    <a:pt x="3375" y="5400"/>
                  </a:lnTo>
                  <a:lnTo>
                    <a:pt x="3375" y="16200"/>
                  </a:lnTo>
                  <a:lnTo>
                    <a:pt x="16200" y="16200"/>
                  </a:lnTo>
                  <a:lnTo>
                    <a:pt x="16200" y="21600"/>
                  </a:lnTo>
                  <a:lnTo>
                    <a:pt x="21600" y="10800"/>
                  </a:lnTo>
                  <a:lnTo>
                    <a:pt x="16200" y="0"/>
                  </a:lnTo>
                  <a:close/>
                </a:path>
                <a:path w="21600" h="21600">
                  <a:moveTo>
                    <a:pt x="1350" y="5400"/>
                  </a:moveTo>
                  <a:lnTo>
                    <a:pt x="1350" y="16200"/>
                  </a:lnTo>
                  <a:lnTo>
                    <a:pt x="2700" y="16200"/>
                  </a:lnTo>
                  <a:lnTo>
                    <a:pt x="2700" y="5400"/>
                  </a:lnTo>
                  <a:lnTo>
                    <a:pt x="1350" y="5400"/>
                  </a:lnTo>
                  <a:close/>
                </a:path>
                <a:path w="21600" h="21600">
                  <a:moveTo>
                    <a:pt x="0" y="5400"/>
                  </a:moveTo>
                  <a:lnTo>
                    <a:pt x="0" y="16200"/>
                  </a:lnTo>
                  <a:lnTo>
                    <a:pt x="675" y="16200"/>
                  </a:lnTo>
                  <a:lnTo>
                    <a:pt x="675" y="5400"/>
                  </a:lnTo>
                  <a:lnTo>
                    <a:pt x="0" y="5400"/>
                  </a:lnTo>
                  <a:close/>
                </a:path>
              </a:pathLst>
            </a:custGeom>
            <a:solidFill>
              <a:schemeClr val="accent1"/>
            </a:solidFill>
            <a:ln w="9525" cmpd="sng">
              <a:solidFill>
                <a:schemeClr val="tx1"/>
              </a:solidFill>
              <a:round/>
            </a:ln>
            <a:scene3d>
              <a:camera prst="orthographicFront"/>
              <a:lightRig rig="threePt" dir="t"/>
            </a:scene3d>
            <a:sp3d>
              <a:bevelT prst="convex"/>
            </a:sp3d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lvl="1" indent="-28575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lvl="2" indent="-22860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lvl="3" indent="-22860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lvl="4" indent="-22860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lvl="5" indent="-22860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lvl="6" indent="-22860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lvl="7" indent="-22860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lvl="8" indent="-22860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endParaRPr>
            </a:p>
          </p:txBody>
        </p:sp>
      </p:grpSp>
      <p:sp>
        <p:nvSpPr>
          <p:cNvPr id="9222" name="Rectangle 14"/>
          <p:cNvSpPr/>
          <p:nvPr/>
        </p:nvSpPr>
        <p:spPr>
          <a:xfrm>
            <a:off x="254000" y="276225"/>
            <a:ext cx="8616950" cy="6461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 algn="ctr">
              <a:spcBef>
                <a:spcPct val="20000"/>
              </a:spcBef>
              <a:buClr>
                <a:srgbClr val="99CC00"/>
              </a:buClr>
              <a:buSzPct val="90000"/>
              <a:buFont typeface="Wingdings" panose="05000000000000000000" pitchFamily="2" charset="2"/>
              <a:buNone/>
            </a:pPr>
            <a:r>
              <a:rPr lang="zh-CN" altLang="en-US" sz="3600" b="1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传统的</a:t>
            </a:r>
            <a:r>
              <a:rPr lang="en-US" altLang="zh-CN" sz="3600" b="1">
                <a:solidFill>
                  <a:srgbClr val="FF0000"/>
                </a:solidFill>
                <a:latin typeface="Times New Roman" panose="02020603050405020304" pitchFamily="18" charset="0"/>
                <a:ea typeface="隶书" panose="02010509060101010101" pitchFamily="49" charset="-122"/>
              </a:rPr>
              <a:t>Stewart </a:t>
            </a:r>
            <a:r>
              <a:rPr lang="zh-CN" altLang="en-US" sz="3600" b="1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力传感器</a:t>
            </a:r>
            <a:endParaRPr lang="zh-CN" altLang="en-US" sz="3600" b="1">
              <a:solidFill>
                <a:srgbClr val="FF0000"/>
              </a:solidFill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pic>
        <p:nvPicPr>
          <p:cNvPr id="30727" name="WordArt 15"/>
          <p:cNvPicPr>
            <a:picLocks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6608763" y="3614738"/>
            <a:ext cx="2187575" cy="993775"/>
          </a:xfrm>
          <a:prstGeom prst="rect">
            <a:avLst/>
          </a:prstGeom>
          <a:noFill/>
          <a:ln>
            <a:noFill/>
          </a:ln>
          <a:effectLst>
            <a:reflection blurRad="6350" stA="50000" endA="300" endPos="90000" dist="50800" dir="5400000" sy="-100000" algn="bl" rotWithShape="0"/>
          </a:effectLst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2" name="Rectangle 2"/>
          <p:cNvSpPr/>
          <p:nvPr/>
        </p:nvSpPr>
        <p:spPr>
          <a:xfrm>
            <a:off x="719138" y="-365125"/>
            <a:ext cx="7772400" cy="733425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en-US" altLang="zh-CN" sz="4400">
              <a:solidFill>
                <a:srgbClr val="000000"/>
              </a:solidFill>
              <a:latin typeface="Arial" pitchFamily="34" charset="0"/>
              <a:ea typeface="华文行楷" panose="02010800040101010101" pitchFamily="2" charset="-122"/>
            </a:endParaRPr>
          </a:p>
        </p:txBody>
      </p:sp>
      <p:sp>
        <p:nvSpPr>
          <p:cNvPr id="31747" name="Rectangle 3"/>
          <p:cNvSpPr>
            <a:spLocks noChangeArrowheads="1"/>
          </p:cNvSpPr>
          <p:nvPr/>
        </p:nvSpPr>
        <p:spPr bwMode="auto">
          <a:xfrm>
            <a:off x="720314" y="1196752"/>
            <a:ext cx="1475422" cy="738187"/>
          </a:xfrm>
          <a:prstGeom prst="rect">
            <a:avLst/>
          </a:prstGeom>
          <a:noFill/>
          <a:ln>
            <a:noFill/>
          </a:ln>
          <a:effectLst>
            <a:reflection blurRad="6350" stA="50000" endA="300" endPos="55500" dist="101600" dir="5400000" sy="-100000" algn="bl" rotWithShape="0"/>
          </a:effectLst>
        </p:spPr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600" b="1" i="0" u="none" strike="noStrike" kern="1200" cap="none" spc="0" normalizeH="0" baseline="0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华文行楷" panose="02010800040101010101" pitchFamily="2" charset="-122"/>
                <a:ea typeface="华文行楷" panose="02010800040101010101" pitchFamily="2" charset="-122"/>
                <a:cs typeface="+mn-cs"/>
              </a:rPr>
              <a:t>缺点</a:t>
            </a:r>
            <a:endParaRPr kumimoji="0" lang="en-US" altLang="zh-CN" sz="3600" b="1" i="0" u="none" strike="noStrike" kern="1200" cap="none" spc="0" normalizeH="0" baseline="0" noProof="0">
              <a:ln>
                <a:noFill/>
              </a:ln>
              <a:solidFill>
                <a:srgbClr val="0000FF"/>
              </a:solidFill>
              <a:effectLst/>
              <a:uLnTx/>
              <a:uFillTx/>
              <a:latin typeface="华文行楷" panose="02010800040101010101" pitchFamily="2" charset="-122"/>
              <a:ea typeface="华文行楷" panose="02010800040101010101" pitchFamily="2" charset="-122"/>
              <a:cs typeface="+mn-cs"/>
            </a:endParaRPr>
          </a:p>
        </p:txBody>
      </p:sp>
      <p:sp>
        <p:nvSpPr>
          <p:cNvPr id="10244" name="Rectangle 4"/>
          <p:cNvSpPr/>
          <p:nvPr/>
        </p:nvSpPr>
        <p:spPr>
          <a:xfrm>
            <a:off x="266700" y="314325"/>
            <a:ext cx="8651875" cy="6461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 algn="ctr">
              <a:spcBef>
                <a:spcPct val="20000"/>
              </a:spcBef>
              <a:buClr>
                <a:srgbClr val="99CC00"/>
              </a:buClr>
              <a:buSzPct val="90000"/>
              <a:buFont typeface="Wingdings" panose="05000000000000000000" pitchFamily="2" charset="2"/>
            </a:pPr>
            <a:r>
              <a:rPr lang="zh-CN" altLang="en-US" sz="3600" b="1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传统的</a:t>
            </a:r>
            <a:r>
              <a:rPr lang="en-US" altLang="zh-CN" sz="3600" b="1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Stewart </a:t>
            </a:r>
            <a:r>
              <a:rPr lang="zh-CN" altLang="en-US" sz="3600" b="1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力传感器</a:t>
            </a:r>
            <a:endParaRPr lang="zh-CN" altLang="en-US" sz="3600" b="1">
              <a:solidFill>
                <a:srgbClr val="FF0000"/>
              </a:solidFill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sp>
        <p:nvSpPr>
          <p:cNvPr id="10245" name="Rectangle 5"/>
          <p:cNvSpPr/>
          <p:nvPr/>
        </p:nvSpPr>
        <p:spPr>
          <a:xfrm>
            <a:off x="1547813" y="4530725"/>
            <a:ext cx="5111750" cy="20320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  <a:buBlip>
                <a:blip r:embed="rId2"/>
              </a:buBlip>
            </a:pPr>
            <a:r>
              <a:rPr lang="zh-CN" altLang="en-US" sz="2800" b="1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关节摩擦力矩较大</a:t>
            </a:r>
            <a:endParaRPr lang="zh-CN" altLang="en-US" sz="2800" b="1">
              <a:solidFill>
                <a:srgbClr val="0000FF"/>
              </a:solidFill>
              <a:latin typeface="楷体_GB2312" pitchFamily="49" charset="-122"/>
              <a:ea typeface="楷体_GB2312" pitchFamily="49" charset="-122"/>
            </a:endParaRPr>
          </a:p>
          <a:p>
            <a:pPr>
              <a:lnSpc>
                <a:spcPct val="150000"/>
              </a:lnSpc>
              <a:buBlip>
                <a:blip r:embed="rId2"/>
              </a:buBlip>
            </a:pPr>
            <a:r>
              <a:rPr lang="zh-CN" altLang="en-US" sz="2800" b="1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易产生机械间隙和迟滞现象</a:t>
            </a:r>
            <a:endParaRPr lang="zh-CN" altLang="en-US" sz="2800" b="1">
              <a:solidFill>
                <a:srgbClr val="0000FF"/>
              </a:solidFill>
              <a:latin typeface="楷体_GB2312" pitchFamily="49" charset="-122"/>
              <a:ea typeface="楷体_GB2312" pitchFamily="49" charset="-122"/>
            </a:endParaRPr>
          </a:p>
          <a:p>
            <a:pPr>
              <a:lnSpc>
                <a:spcPct val="150000"/>
              </a:lnSpc>
              <a:buBlip>
                <a:blip r:embed="rId2"/>
              </a:buBlip>
            </a:pPr>
            <a:r>
              <a:rPr lang="zh-CN" altLang="en-US" sz="2800" b="1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很难使各预紧力一致</a:t>
            </a:r>
            <a:endParaRPr lang="zh-CN" altLang="en-US" sz="2800" b="1">
              <a:solidFill>
                <a:srgbClr val="0000FF"/>
              </a:solidFill>
              <a:latin typeface="楷体_GB2312" pitchFamily="49" charset="-122"/>
              <a:ea typeface="楷体_GB2312" pitchFamily="49" charset="-122"/>
            </a:endParaRPr>
          </a:p>
        </p:txBody>
      </p:sp>
      <p:pic>
        <p:nvPicPr>
          <p:cNvPr id="10246" name="Picture 6" descr="sensor112"/>
          <p:cNvPicPr>
            <a:picLocks noGrp="1" noChangeAspect="1"/>
          </p:cNvPicPr>
          <p:nvPr>
            <p:ph type="body" idx="4294967295"/>
          </p:nvPr>
        </p:nvPicPr>
        <p:blipFill>
          <a:blip r:embed="rId3"/>
          <a:stretch>
            <a:fillRect/>
          </a:stretch>
        </p:blipFill>
        <p:spPr>
          <a:xfrm>
            <a:off x="1331913" y="2349500"/>
            <a:ext cx="3203575" cy="2090738"/>
          </a:xfrm>
        </p:spPr>
      </p:pic>
      <p:sp>
        <p:nvSpPr>
          <p:cNvPr id="10247" name="AutoShape 7"/>
          <p:cNvSpPr/>
          <p:nvPr/>
        </p:nvSpPr>
        <p:spPr>
          <a:xfrm>
            <a:off x="4248150" y="2349500"/>
            <a:ext cx="4284663" cy="576263"/>
          </a:xfrm>
          <a:prstGeom prst="wedgeRoundRectCallout">
            <a:avLst>
              <a:gd name="adj1" fmla="val -52333"/>
              <a:gd name="adj2" fmla="val 183884"/>
              <a:gd name="adj3" fmla="val 16667"/>
            </a:avLst>
          </a:prstGeom>
          <a:solidFill>
            <a:srgbClr val="00FFFF">
              <a:alpha val="36078"/>
            </a:srgbClr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8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传统的采用球副</a:t>
            </a:r>
            <a:endParaRPr lang="zh-CN" altLang="en-US" sz="28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54000" y="555625"/>
            <a:ext cx="8637588" cy="738188"/>
          </a:xfrm>
        </p:spPr>
        <p:txBody>
          <a:bodyPr vert="horz" wrap="square" lIns="91440" tIns="45720" rIns="91440" bIns="45720" numCol="1" anchor="ctr" anchorCtr="0" compatLnSpc="1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600" b="1" i="0" u="none" strike="noStrike" kern="0" cap="none" spc="0" normalizeH="0" baseline="0" noProof="0" smtClean="0">
                <a:ln>
                  <a:noFill/>
                </a:ln>
                <a:solidFill>
                  <a:srgbClr val="FD0903"/>
                </a:solidFill>
                <a:effectLst/>
                <a:uLnTx/>
                <a:uFillTx/>
                <a:latin typeface="+mj-ea"/>
                <a:ea typeface="+mj-ea"/>
                <a:cs typeface="+mj-cs"/>
              </a:rPr>
              <a:t>预紧式传感器的结构分析</a:t>
            </a:r>
            <a:endParaRPr kumimoji="0" lang="zh-CN" altLang="en-US" sz="3600" b="1" i="0" u="none" strike="noStrike" kern="0" cap="none" spc="0" normalizeH="0" baseline="0" noProof="0" smtClean="0">
              <a:ln>
                <a:noFill/>
              </a:ln>
              <a:solidFill>
                <a:srgbClr val="FD0903"/>
              </a:solidFill>
              <a:effectLst/>
              <a:uLnTx/>
              <a:uFillTx/>
              <a:latin typeface="+mj-ea"/>
              <a:ea typeface="+mj-ea"/>
              <a:cs typeface="+mj-cs"/>
            </a:endParaRPr>
          </a:p>
        </p:txBody>
      </p:sp>
      <p:sp>
        <p:nvSpPr>
          <p:cNvPr id="11267" name="Rectangle 3"/>
          <p:cNvSpPr/>
          <p:nvPr/>
        </p:nvSpPr>
        <p:spPr>
          <a:xfrm>
            <a:off x="2700338" y="5157788"/>
            <a:ext cx="6059487" cy="1284287"/>
          </a:xfrm>
          <a:prstGeom prst="rect">
            <a:avLst/>
          </a:prstGeom>
          <a:noFill/>
          <a:ln w="9525">
            <a:noFill/>
          </a:ln>
        </p:spPr>
        <p:txBody>
          <a:bodyPr anchor="ctr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  <a:buBlip>
                <a:blip r:embed="rId2"/>
              </a:buBlip>
            </a:pPr>
            <a:r>
              <a:rPr lang="zh-CN" altLang="en-US" sz="2800" b="1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大大降低了关节摩擦力矩的影响</a:t>
            </a:r>
            <a:endParaRPr lang="en-AU" altLang="en-US" sz="2800" b="1">
              <a:solidFill>
                <a:srgbClr val="0000FF"/>
              </a:solidFill>
              <a:latin typeface="楷体_GB2312" pitchFamily="49" charset="-122"/>
              <a:ea typeface="楷体_GB2312" pitchFamily="49" charset="-122"/>
            </a:endParaRPr>
          </a:p>
          <a:p>
            <a:pPr>
              <a:lnSpc>
                <a:spcPct val="150000"/>
              </a:lnSpc>
              <a:buBlip>
                <a:blip r:embed="rId2"/>
              </a:buBlip>
            </a:pPr>
            <a:r>
              <a:rPr lang="zh-CN" altLang="en-US" sz="2800" b="1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减小了机械滞后现象</a:t>
            </a:r>
            <a:endParaRPr lang="en-AU" altLang="en-US" sz="2800" b="1">
              <a:solidFill>
                <a:srgbClr val="0000FF"/>
              </a:solidFill>
              <a:latin typeface="楷体_GB2312" pitchFamily="49" charset="-122"/>
              <a:ea typeface="楷体_GB2312" pitchFamily="49" charset="-122"/>
            </a:endParaRPr>
          </a:p>
        </p:txBody>
      </p:sp>
      <p:pic>
        <p:nvPicPr>
          <p:cNvPr id="11268" name="Picture 4" descr="sensor22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74788" y="2101850"/>
            <a:ext cx="3562350" cy="287972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1269" name="AutoShape 5"/>
          <p:cNvSpPr/>
          <p:nvPr/>
        </p:nvSpPr>
        <p:spPr>
          <a:xfrm rot="10800000">
            <a:off x="4211638" y="1258888"/>
            <a:ext cx="4486275" cy="1008062"/>
          </a:xfrm>
          <a:prstGeom prst="wedgeRoundRectCallout">
            <a:avLst>
              <a:gd name="adj1" fmla="val 37755"/>
              <a:gd name="adj2" fmla="val -211106"/>
              <a:gd name="adj3" fmla="val 16667"/>
            </a:avLst>
          </a:prstGeom>
          <a:solidFill>
            <a:srgbClr val="00FFFF">
              <a:alpha val="41176"/>
            </a:srgbClr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rot="1080000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8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修正后具有单一约束的球副</a:t>
            </a:r>
            <a:endParaRPr lang="zh-CN" altLang="en-US" sz="28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1270" name="AutoShape 6"/>
          <p:cNvSpPr/>
          <p:nvPr/>
        </p:nvSpPr>
        <p:spPr>
          <a:xfrm>
            <a:off x="481013" y="4567238"/>
            <a:ext cx="2157412" cy="828675"/>
          </a:xfrm>
          <a:prstGeom prst="wedgeRoundRectCallout">
            <a:avLst>
              <a:gd name="adj1" fmla="val 82333"/>
              <a:gd name="adj2" fmla="val -103065"/>
              <a:gd name="adj3" fmla="val 16667"/>
            </a:avLst>
          </a:prstGeom>
          <a:solidFill>
            <a:schemeClr val="accent1">
              <a:alpha val="47058"/>
            </a:schemeClr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8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预紧分支</a:t>
            </a:r>
            <a:endParaRPr lang="zh-CN" altLang="en-US" sz="28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290" name="Picture 4" descr="传感器模型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6263" y="1881188"/>
            <a:ext cx="4645025" cy="359092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2291" name="Rectangle 5"/>
          <p:cNvSpPr/>
          <p:nvPr/>
        </p:nvSpPr>
        <p:spPr>
          <a:xfrm>
            <a:off x="5283200" y="1941513"/>
            <a:ext cx="1666875" cy="523875"/>
          </a:xfrm>
          <a:prstGeom prst="rect">
            <a:avLst/>
          </a:prstGeom>
          <a:noFill/>
          <a:ln w="9525">
            <a:noFill/>
          </a:ln>
        </p:spPr>
        <p:txBody>
          <a:bodyPr anchor="ctr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457200" indent="-457200"/>
            <a:r>
              <a:rPr lang="zh-CN" altLang="en-US" sz="28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预紧螺母</a:t>
            </a:r>
            <a:r>
              <a:rPr lang="en-AU" altLang="en-US" sz="28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</a:t>
            </a:r>
            <a:endParaRPr lang="en-AU" altLang="en-US" sz="2800" b="1">
              <a:solidFill>
                <a:srgbClr val="00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2292" name="Rectangle 6"/>
          <p:cNvSpPr/>
          <p:nvPr/>
        </p:nvSpPr>
        <p:spPr>
          <a:xfrm>
            <a:off x="254000" y="504825"/>
            <a:ext cx="8650288" cy="6477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 b="1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有中间预紧分支的预紧式传感器</a:t>
            </a:r>
            <a:endParaRPr lang="zh-CN" altLang="en-US" sz="3600" b="1">
              <a:solidFill>
                <a:srgbClr val="FF0000"/>
              </a:solidFill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sp>
        <p:nvSpPr>
          <p:cNvPr id="12293" name="Rectangle 7"/>
          <p:cNvSpPr/>
          <p:nvPr/>
        </p:nvSpPr>
        <p:spPr>
          <a:xfrm>
            <a:off x="5297488" y="3021013"/>
            <a:ext cx="1412875" cy="523875"/>
          </a:xfrm>
          <a:prstGeom prst="rect">
            <a:avLst/>
          </a:prstGeom>
          <a:noFill/>
          <a:ln w="9525">
            <a:noFill/>
          </a:ln>
        </p:spPr>
        <p:txBody>
          <a:bodyPr anchor="ctr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457200" indent="-457200"/>
            <a:r>
              <a:rPr lang="zh-CN" altLang="en-US" sz="28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上平台</a:t>
            </a:r>
            <a:endParaRPr lang="zh-CN" altLang="en-US" sz="2800" b="1">
              <a:solidFill>
                <a:srgbClr val="00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2294" name="Rectangle 8"/>
          <p:cNvSpPr/>
          <p:nvPr/>
        </p:nvSpPr>
        <p:spPr>
          <a:xfrm>
            <a:off x="5318125" y="3560763"/>
            <a:ext cx="1631950" cy="523875"/>
          </a:xfrm>
          <a:prstGeom prst="rect">
            <a:avLst/>
          </a:prstGeom>
          <a:noFill/>
          <a:ln w="9525">
            <a:noFill/>
          </a:ln>
        </p:spPr>
        <p:txBody>
          <a:bodyPr anchor="ctr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457200" indent="-457200"/>
            <a:r>
              <a:rPr lang="zh-CN" altLang="en-US" sz="28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弹性分支</a:t>
            </a:r>
            <a:endParaRPr lang="zh-CN" altLang="en-US" sz="2800" b="1">
              <a:solidFill>
                <a:srgbClr val="00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2295" name="Rectangle 9"/>
          <p:cNvSpPr/>
          <p:nvPr/>
        </p:nvSpPr>
        <p:spPr>
          <a:xfrm>
            <a:off x="5332413" y="4143375"/>
            <a:ext cx="1620837" cy="523875"/>
          </a:xfrm>
          <a:prstGeom prst="rect">
            <a:avLst/>
          </a:prstGeom>
          <a:noFill/>
          <a:ln w="9525">
            <a:noFill/>
          </a:ln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457200" indent="-457200"/>
            <a:r>
              <a:rPr lang="zh-CN" altLang="en-US" sz="28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预紧支路</a:t>
            </a:r>
            <a:endParaRPr lang="zh-CN" altLang="en-US" sz="2800" b="1">
              <a:solidFill>
                <a:srgbClr val="00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2296" name="Rectangle 10"/>
          <p:cNvSpPr/>
          <p:nvPr/>
        </p:nvSpPr>
        <p:spPr>
          <a:xfrm>
            <a:off x="5318125" y="4713288"/>
            <a:ext cx="1262063" cy="522287"/>
          </a:xfrm>
          <a:prstGeom prst="rect">
            <a:avLst/>
          </a:prstGeom>
          <a:noFill/>
          <a:ln w="9525">
            <a:noFill/>
          </a:ln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457200" indent="-457200"/>
            <a:r>
              <a:rPr lang="zh-CN" altLang="en-US" sz="28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下平台</a:t>
            </a:r>
            <a:endParaRPr lang="zh-CN" altLang="en-US" sz="2800" b="1">
              <a:solidFill>
                <a:srgbClr val="00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79400" y="430213"/>
            <a:ext cx="8605838" cy="738188"/>
          </a:xfrm>
        </p:spPr>
        <p:txBody>
          <a:bodyPr vert="horz" wrap="square" lIns="91440" tIns="45720" rIns="91440" bIns="45720" numCol="1" anchor="ctr" anchorCtr="0" compatLnSpc="1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600" b="1" i="0" u="none" strike="noStrike" kern="0" cap="none" spc="0" normalizeH="0" baseline="0" noProof="0" smtClean="0">
                <a:ln>
                  <a:noFill/>
                </a:ln>
                <a:solidFill>
                  <a:srgbClr val="FD0903"/>
                </a:solidFill>
                <a:effectLst/>
                <a:uLnTx/>
                <a:uFillTx/>
                <a:latin typeface="+mj-ea"/>
                <a:ea typeface="+mj-ea"/>
                <a:cs typeface="+mj-cs"/>
              </a:rPr>
              <a:t>双层预紧式力传感器</a:t>
            </a:r>
            <a:endParaRPr kumimoji="0" lang="zh-CN" altLang="en-US" sz="3600" b="1" i="0" u="none" strike="noStrike" kern="0" cap="none" spc="0" normalizeH="0" baseline="0" noProof="0" smtClean="0">
              <a:ln>
                <a:noFill/>
              </a:ln>
              <a:solidFill>
                <a:srgbClr val="FD0903"/>
              </a:solidFill>
              <a:effectLst/>
              <a:uLnTx/>
              <a:uFillTx/>
              <a:latin typeface="+mj-ea"/>
              <a:ea typeface="+mj-ea"/>
              <a:cs typeface="+mj-cs"/>
            </a:endParaRPr>
          </a:p>
        </p:txBody>
      </p:sp>
      <p:pic>
        <p:nvPicPr>
          <p:cNvPr id="13315" name="Picture 3" descr="sensor22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84888" y="1490663"/>
            <a:ext cx="2800350" cy="1954212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3316" name="AutoShape 4"/>
          <p:cNvSpPr/>
          <p:nvPr/>
        </p:nvSpPr>
        <p:spPr>
          <a:xfrm rot="10800000">
            <a:off x="279400" y="1322388"/>
            <a:ext cx="5554663" cy="1314450"/>
          </a:xfrm>
          <a:prstGeom prst="wedgeRoundRectCallout">
            <a:avLst>
              <a:gd name="adj1" fmla="val -79866"/>
              <a:gd name="adj2" fmla="val -54130"/>
              <a:gd name="adj3" fmla="val 16667"/>
            </a:avLst>
          </a:prstGeom>
          <a:solidFill>
            <a:schemeClr val="accent1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rot="1080000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  <a:buBlip>
                <a:blip r:embed="rId3"/>
              </a:buBlip>
            </a:pPr>
            <a:r>
              <a:rPr lang="zh-CN" altLang="en-US" sz="24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中间预紧分支的结构相对比较复杂</a:t>
            </a:r>
            <a:endParaRPr lang="zh-CN" altLang="en-US" sz="24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lnSpc>
                <a:spcPct val="150000"/>
              </a:lnSpc>
              <a:buBlip>
                <a:blip r:embed="rId3"/>
              </a:buBlip>
            </a:pPr>
            <a:r>
              <a:rPr lang="zh-CN" altLang="en-US" sz="24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施加预紧力比较困难</a:t>
            </a:r>
            <a:endParaRPr lang="zh-CN" altLang="en-US" sz="24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3317" name="AutoShape 5"/>
          <p:cNvSpPr/>
          <p:nvPr/>
        </p:nvSpPr>
        <p:spPr>
          <a:xfrm flipH="1" flipV="1">
            <a:off x="6273800" y="3656013"/>
            <a:ext cx="1512888" cy="1079500"/>
          </a:xfrm>
          <a:custGeom>
            <a:gdLst>
              <a:gd name="txL" fmla="*/ 12427 w 21600"/>
              <a:gd name="txT" fmla="*/ 2912 h 21600"/>
              <a:gd name="txR" fmla="*/ 18227 w 21600"/>
              <a:gd name="txB" fmla="*/ 9246 h 21600"/>
            </a:gdLst>
            <a:cxnLst>
              <a:cxn ang="0">
                <a:pos x="2147483647" y="2147483647"/>
              </a:cxn>
              <a:cxn ang="0">
                <a:pos x="2147483647" y="0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0" y="2147483647"/>
              </a:cxn>
              <a:cxn ang="0">
                <a:pos x="0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</a:cxnLst>
            <a:rect l="txL" t="txT" r="txR" b="txB"/>
            <a:pathLst>
              <a:path w="21600" h="21600">
                <a:moveTo>
                  <a:pt x="21600" y="6079"/>
                </a:moveTo>
                <a:lnTo>
                  <a:pt x="15126" y="0"/>
                </a:lnTo>
                <a:lnTo>
                  <a:pt x="15126" y="2912"/>
                </a:lnTo>
                <a:lnTo>
                  <a:pt x="12427" y="2912"/>
                </a:lnTo>
                <a:cubicBezTo>
                  <a:pt x="5564" y="2912"/>
                  <a:pt x="0" y="7052"/>
                  <a:pt x="0" y="12158"/>
                </a:cubicBezTo>
                <a:lnTo>
                  <a:pt x="0" y="21600"/>
                </a:lnTo>
                <a:lnTo>
                  <a:pt x="6474" y="21600"/>
                </a:lnTo>
                <a:lnTo>
                  <a:pt x="6474" y="12158"/>
                </a:lnTo>
                <a:cubicBezTo>
                  <a:pt x="6474" y="10550"/>
                  <a:pt x="9139" y="9246"/>
                  <a:pt x="12427" y="9246"/>
                </a:cubicBezTo>
                <a:lnTo>
                  <a:pt x="15126" y="9246"/>
                </a:lnTo>
                <a:lnTo>
                  <a:pt x="15126" y="12158"/>
                </a:lnTo>
                <a:lnTo>
                  <a:pt x="21600" y="607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9525" cap="flat" cmpd="sng">
            <a:solidFill>
              <a:schemeClr val="tx1">
                <a:alpha val="100000"/>
              </a:schemeClr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318" name="Rectangle 6"/>
          <p:cNvSpPr/>
          <p:nvPr/>
        </p:nvSpPr>
        <p:spPr>
          <a:xfrm>
            <a:off x="1127125" y="5899150"/>
            <a:ext cx="4672013" cy="461963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具有</a:t>
            </a:r>
            <a:r>
              <a:rPr lang="en-US" altLang="zh-CN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7</a:t>
            </a:r>
            <a:r>
              <a:rPr lang="zh-CN" altLang="en-US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分支的双层预紧式力传感器</a:t>
            </a:r>
            <a:endParaRPr lang="zh-CN" altLang="en-US" sz="24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pic>
        <p:nvPicPr>
          <p:cNvPr id="13319" name="Picture 7" descr="整体图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4213" y="3033713"/>
            <a:ext cx="5545137" cy="2814637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3320" name="Picture 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7025" y="293688"/>
            <a:ext cx="614363" cy="595312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https://d.book118.com/488100130041006033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SUU">
  <a:themeElements>
    <a:clrScheme name="SUU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SUU">
      <a:majorFont>
        <a:latin typeface="隶书"/>
        <a:ea typeface="隶书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SUU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UU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UU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UU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UU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UU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UU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UU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UU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UU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UU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UU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2">
      <vt:lpstr>Arial</vt:lpstr>
      <vt:lpstr>Calibri</vt:lpstr>
      <vt:lpstr>隶书</vt:lpstr>
      <vt:lpstr>宋体</vt:lpstr>
      <vt:lpstr>楷体_GB2312</vt:lpstr>
      <vt:lpstr>黑体</vt:lpstr>
      <vt:lpstr>华文行楷</vt:lpstr>
      <vt:lpstr>Wingdings</vt:lpstr>
      <vt:lpstr>Times New Roman</vt:lpstr>
      <vt:lpstr>楷体</vt:lpstr>
      <vt:lpstr>Office Theme</vt:lpstr>
      <vt:lpstr>案例：六维力传感器的原理与设计</vt:lpstr>
      <vt:lpstr>六维力传感器</vt:lpstr>
      <vt:lpstr>六维力传感器的结构</vt:lpstr>
      <vt:lpstr>6维力传感器的结构</vt:lpstr>
      <vt:lpstr>PowerPoint Presentation</vt:lpstr>
      <vt:lpstr>PowerPoint Presentation</vt:lpstr>
      <vt:lpstr>PowerPoint Presentation</vt:lpstr>
      <vt:lpstr>预紧式传感器的结构分析</vt:lpstr>
      <vt:lpstr>PowerPoint Presentation</vt:lpstr>
      <vt:lpstr>双层预紧式力传感器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2024-09-11T05:31:37.898</cp:lastPrinted>
  <dcterms:created xsi:type="dcterms:W3CDTF">2024-09-10T21:31:37Z</dcterms:created>
  <dcterms:modified xsi:type="dcterms:W3CDTF">2024-09-10T21:31:39Z</dcterms:modified>
</cp:coreProperties>
</file>