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0E3F7-955A-4F5F-8D70-1EA1EB34A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C47DE-96F1-4677-A56A-9E1188996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B3787-2727-4A88-9703-F2708834D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EDB0F8-48CE-485A-9FA0-5B57BFEB9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7D30EE-B54D-42DE-8673-9965B2731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3923CA-659F-4A58-8733-79EF8EF1E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DDA7F5-E8AF-4914-BC68-05D75A48C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E179F1-4043-4C3C-9CE3-BC15D2A05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0C489-F00B-4B27-B257-0804C2F31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9CF91-7F70-42EE-8C3E-5B29C2807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ADCCB-155E-4022-AC2E-35FB993F2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71" r:id="rId2"/>
    <p:sldLayoutId id="2147485172" r:id="rId3"/>
    <p:sldLayoutId id="2147485173" r:id="rId4"/>
    <p:sldLayoutId id="2147485174" r:id="rId5"/>
    <p:sldLayoutId id="2147485175" r:id="rId6"/>
    <p:sldLayoutId id="2147485176" r:id="rId7"/>
    <p:sldLayoutId id="2147485177" r:id="rId8"/>
    <p:sldLayoutId id="2147485178" r:id="rId9"/>
    <p:sldLayoutId id="2147485179" r:id="rId10"/>
    <p:sldLayoutId id="214748518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ags" Target="../tags/tag197.xml" /><Relationship Id="rId27" Type="http://schemas.openxmlformats.org/officeDocument/2006/relationships/tags" Target="../tags/tag198.xml" /><Relationship Id="rId28" Type="http://schemas.openxmlformats.org/officeDocument/2006/relationships/tags" Target="../tags/tag199.xml" /><Relationship Id="rId29" Type="http://schemas.openxmlformats.org/officeDocument/2006/relationships/tags" Target="../tags/tag200.xml" /><Relationship Id="rId3" Type="http://schemas.openxmlformats.org/officeDocument/2006/relationships/tags" Target="../tags/tag174.xml" /><Relationship Id="rId30" Type="http://schemas.openxmlformats.org/officeDocument/2006/relationships/tags" Target="../tags/tag201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tags" Target="../tags/tag238.xml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10204712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群众满意的村卫生室创建活动指导方案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创建活动的背景和意义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创建活动的保障措施和政策支持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创建活动的预期成果和影响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创建活动的目标和任务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创建活动的工作步骤和时间安排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创建活动的背景和意义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村卫生室在农村医疗卫生服务中的地位</a:t>
            </a:r>
            <a:endParaRPr lang="zh-CN" altLang="en-US"/>
          </a:p>
        </p:txBody>
      </p:sp>
      <p:sp>
        <p:nvSpPr>
          <p:cNvPr id="104910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村卫生室是农村医疗卫生服务的基础，承担着预防、保健、医疗、康复、健康教育等任务。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村卫生室是农村居民健康保障的重要场所，为农村居民提供基本医疗和公共卫生服务。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村卫生室是农村医疗卫生服务的重要组成部分，与乡镇卫生院、县级医院共同构成农村医疗卫生服务体系。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村卫生室在农村医疗卫生服务中发挥着不可替代的作用，是农村居民健康的重要保障。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当前村卫生室存在的问题和不足</a:t>
            </a:r>
            <a:endParaRPr lang="zh-CN" altLang="en-US"/>
          </a:p>
        </p:txBody>
      </p:sp>
      <p:sp>
        <p:nvSpPr>
          <p:cNvPr id="104917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卫生室设施简陋，医疗设备不足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卫生室人员不足，服务能力有限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卫生室管理不规范，服务质量有待提高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卫生室缺乏信息化建设，无法满足群众需求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创建群众满意的村卫生室的意义</a:t>
            </a:r>
            <a:endParaRPr lang="zh-CN" altLang="en-US"/>
          </a:p>
        </p:txBody>
      </p:sp>
      <p:sp>
        <p:nvSpPr>
          <p:cNvPr id="1049246" name="任意多边形 20"/>
          <p:cNvSpPr/>
          <p:nvPr>
            <p:custDataLst>
              <p:tags r:id="rId2"/>
            </p:custDataLst>
          </p:nvPr>
        </p:nvSpPr>
        <p:spPr>
          <a:xfrm rot="2700000">
            <a:off x="944672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提高农村医疗卫生服务水平，满足群众基本医疗需求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4"/>
            </p:custDataLst>
          </p:nvPr>
        </p:nvSpPr>
        <p:spPr>
          <a:xfrm>
            <a:off x="733361" y="2896286"/>
            <a:ext cx="1635727" cy="11583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5"/>
            </p:custDataLst>
          </p:nvPr>
        </p:nvSpPr>
        <p:spPr>
          <a:xfrm rot="5400000">
            <a:off x="321643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79463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改善农村卫生环境，提高群众健康水平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7"/>
            </p:custDataLst>
          </p:nvPr>
        </p:nvSpPr>
        <p:spPr>
          <a:xfrm>
            <a:off x="3004424" y="2896286"/>
            <a:ext cx="1635727" cy="11583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49824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促进农村经济发展，提高群众生活水平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4"/>
          <p:cNvSpPr/>
          <p:nvPr>
            <p:custDataLst>
              <p:tags r:id="rId10"/>
            </p:custDataLst>
          </p:nvPr>
        </p:nvSpPr>
        <p:spPr>
          <a:xfrm>
            <a:off x="5275488" y="2896286"/>
            <a:ext cx="1635727" cy="11583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20888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加强农村卫生队伍建设，提高卫生服务能力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5"/>
          <p:cNvSpPr/>
          <p:nvPr>
            <p:custDataLst>
              <p:tags r:id="rId13"/>
            </p:custDataLst>
          </p:nvPr>
        </p:nvSpPr>
        <p:spPr>
          <a:xfrm>
            <a:off x="7545849" y="2896286"/>
            <a:ext cx="1635727" cy="11583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0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691951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提高群众满意度，促进社会和谐稳定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16"/>
            </p:custDataLst>
          </p:nvPr>
        </p:nvSpPr>
        <p:spPr>
          <a:xfrm>
            <a:off x="9816912" y="2896286"/>
            <a:ext cx="1635727" cy="11583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32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创建活动的目标和任务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总体目标</a:t>
            </a:r>
            <a:endParaRPr lang="zh-CN" altLang="en-US"/>
          </a:p>
        </p:txBody>
      </p:sp>
      <p:sp>
        <p:nvSpPr>
          <p:cNvPr id="104941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5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5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5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提高村卫生室的服务质量和水平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提高村民对村卫生室的满意度和认可度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促进村卫生室的规范化管理和可持续发展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提升村民的健康意识和健康素养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具体任务</a:t>
            </a:r>
            <a:endParaRPr lang="zh-CN" altLang="en-US"/>
          </a:p>
        </p:txBody>
      </p:sp>
      <p:sp>
        <p:nvSpPr>
          <p:cNvPr id="1049508" name="正文"/>
          <p:cNvSpPr txBox="1"/>
          <p:nvPr>
            <p:custDataLst>
              <p:tags r:id="rId2"/>
            </p:custDataLst>
          </p:nvPr>
        </p:nvSpPr>
        <p:spPr>
          <a:xfrm>
            <a:off x="2880868" y="1490400"/>
            <a:ext cx="6424264" cy="84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提高村卫生室的硬件设施水平，如改善医疗设备、增加床位等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3"/>
            </p:custDataLst>
          </p:nvPr>
        </p:nvSpPr>
        <p:spPr>
          <a:xfrm>
            <a:off x="2880868" y="2467879"/>
            <a:ext cx="6424264" cy="84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提高村卫生室的软件设施水平，如提高医护人员的医疗技能、加强卫生管理、提高服务质量等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4"/>
            </p:custDataLst>
          </p:nvPr>
        </p:nvSpPr>
        <p:spPr>
          <a:xfrm>
            <a:off x="2880868" y="3445358"/>
            <a:ext cx="6424264" cy="84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提高村卫生室的服务范围，如增加医疗服务项目、开展健康教育等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5"/>
            </p:custDataLst>
          </p:nvPr>
        </p:nvSpPr>
        <p:spPr>
          <a:xfrm>
            <a:off x="2880868" y="4422836"/>
            <a:ext cx="6424264" cy="84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提高村卫生室的服务效率，如优化服务流程、缩短等待时间等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6"/>
            </p:custDataLst>
          </p:nvPr>
        </p:nvSpPr>
        <p:spPr>
          <a:xfrm>
            <a:off x="2880868" y="5400315"/>
            <a:ext cx="6424264" cy="84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提高村卫生室的服务满意度，如加强医患沟通、提高患者满意度等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创建标准</a:t>
            </a:r>
            <a:endParaRPr lang="zh-CN" altLang="en-US"/>
          </a:p>
        </p:txBody>
      </p:sp>
      <p:sp>
        <p:nvSpPr>
          <p:cNvPr id="104956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提供基本医疗服务，包括常见病、多发病的诊治和预防保健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卫生室环境整洁，设施齐全，服务态度良好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建立健康档案，定期进行健康检查和健康教育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加强卫生室管理，提高服务质量和水平，确保群众满意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2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62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创建活动的工作步骤和时间安排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制定方案阶段</a:t>
            </a:r>
            <a:endParaRPr lang="zh-CN" altLang="en-US"/>
          </a:p>
        </p:txBody>
      </p:sp>
      <p:sp>
        <p:nvSpPr>
          <p:cNvPr id="1049722" name="椭圆 28"/>
          <p:cNvSpPr/>
          <p:nvPr>
            <p:custDataLst>
              <p:tags r:id="rId2"/>
            </p:custDataLst>
          </p:nvPr>
        </p:nvSpPr>
        <p:spPr>
          <a:xfrm>
            <a:off x="9411472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4" name="椭圆 29"/>
          <p:cNvSpPr/>
          <p:nvPr>
            <p:custDataLst>
              <p:tags r:id="rId3"/>
            </p:custDataLst>
          </p:nvPr>
        </p:nvSpPr>
        <p:spPr>
          <a:xfrm>
            <a:off x="9632661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6" name="正文"/>
          <p:cNvSpPr txBox="1"/>
          <p:nvPr>
            <p:custDataLst>
              <p:tags r:id="rId4"/>
            </p:custDataLst>
          </p:nvPr>
        </p:nvSpPr>
        <p:spPr>
          <a:xfrm>
            <a:off x="9677789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制定创建活动的总结和反馈机制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8" name="弧形 58"/>
          <p:cNvSpPr/>
          <p:nvPr>
            <p:custDataLst>
              <p:tags r:id="rId5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0" name="椭圆 30"/>
          <p:cNvSpPr/>
          <p:nvPr>
            <p:custDataLst>
              <p:tags r:id="rId6"/>
            </p:custDataLst>
          </p:nvPr>
        </p:nvSpPr>
        <p:spPr>
          <a:xfrm>
            <a:off x="7574586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2" name="椭圆 31"/>
          <p:cNvSpPr/>
          <p:nvPr>
            <p:custDataLst>
              <p:tags r:id="rId7"/>
            </p:custDataLst>
          </p:nvPr>
        </p:nvSpPr>
        <p:spPr>
          <a:xfrm>
            <a:off x="783645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4" name="正文"/>
          <p:cNvSpPr txBox="1"/>
          <p:nvPr>
            <p:custDataLst>
              <p:tags r:id="rId8"/>
            </p:custDataLst>
          </p:nvPr>
        </p:nvSpPr>
        <p:spPr>
          <a:xfrm>
            <a:off x="788158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制定创建活动的评估和考核标准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弧形 57"/>
          <p:cNvSpPr/>
          <p:nvPr>
            <p:custDataLst>
              <p:tags r:id="rId9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8" name="椭圆 22"/>
          <p:cNvSpPr/>
          <p:nvPr>
            <p:custDataLst>
              <p:tags r:id="rId10"/>
            </p:custDataLst>
          </p:nvPr>
        </p:nvSpPr>
        <p:spPr>
          <a:xfrm>
            <a:off x="5925201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0" name="椭圆 23"/>
          <p:cNvSpPr/>
          <p:nvPr>
            <p:custDataLst>
              <p:tags r:id="rId11"/>
            </p:custDataLst>
          </p:nvPr>
        </p:nvSpPr>
        <p:spPr>
          <a:xfrm>
            <a:off x="618643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2" name="正文"/>
          <p:cNvSpPr txBox="1"/>
          <p:nvPr>
            <p:custDataLst>
              <p:tags r:id="rId12"/>
            </p:custDataLst>
          </p:nvPr>
        </p:nvSpPr>
        <p:spPr>
          <a:xfrm>
            <a:off x="6232197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制定创建活动的宣传和推广计划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4" name="椭圆 24"/>
          <p:cNvSpPr/>
          <p:nvPr>
            <p:custDataLst>
              <p:tags r:id="rId13"/>
            </p:custDataLst>
          </p:nvPr>
        </p:nvSpPr>
        <p:spPr>
          <a:xfrm>
            <a:off x="4275817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6" name="椭圆 25"/>
          <p:cNvSpPr/>
          <p:nvPr>
            <p:custDataLst>
              <p:tags r:id="rId14"/>
            </p:custDataLst>
          </p:nvPr>
        </p:nvSpPr>
        <p:spPr>
          <a:xfrm>
            <a:off x="4537049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8" name="正文"/>
          <p:cNvSpPr txBox="1"/>
          <p:nvPr>
            <p:custDataLst>
              <p:tags r:id="rId15"/>
            </p:custDataLst>
          </p:nvPr>
        </p:nvSpPr>
        <p:spPr>
          <a:xfrm>
            <a:off x="458281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确定创建活动的责任人和参与人员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椭圆 7"/>
          <p:cNvSpPr/>
          <p:nvPr>
            <p:custDataLst>
              <p:tags r:id="rId16"/>
            </p:custDataLst>
          </p:nvPr>
        </p:nvSpPr>
        <p:spPr>
          <a:xfrm>
            <a:off x="2625797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2" name="椭圆 9"/>
          <p:cNvSpPr/>
          <p:nvPr>
            <p:custDataLst>
              <p:tags r:id="rId17"/>
            </p:custDataLst>
          </p:nvPr>
        </p:nvSpPr>
        <p:spPr>
          <a:xfrm>
            <a:off x="2887665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4" name="正文"/>
          <p:cNvSpPr txBox="1"/>
          <p:nvPr>
            <p:custDataLst>
              <p:tags r:id="rId18"/>
            </p:custDataLst>
          </p:nvPr>
        </p:nvSpPr>
        <p:spPr>
          <a:xfrm>
            <a:off x="293279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制定创建活动的具体方案和时间安排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6" name="椭圆 5"/>
          <p:cNvSpPr/>
          <p:nvPr>
            <p:custDataLst>
              <p:tags r:id="rId19"/>
            </p:custDataLst>
          </p:nvPr>
        </p:nvSpPr>
        <p:spPr>
          <a:xfrm>
            <a:off x="789546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8" name="椭圆 4"/>
          <p:cNvSpPr/>
          <p:nvPr>
            <p:custDataLst>
              <p:tags r:id="rId20"/>
            </p:custDataLst>
          </p:nvPr>
        </p:nvSpPr>
        <p:spPr>
          <a:xfrm>
            <a:off x="1050778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0" name="正文"/>
          <p:cNvSpPr txBox="1"/>
          <p:nvPr>
            <p:custDataLst>
              <p:tags r:id="rId21"/>
            </p:custDataLst>
          </p:nvPr>
        </p:nvSpPr>
        <p:spPr>
          <a:xfrm>
            <a:off x="109654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确定创建活动的目标和要求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组织实施阶段</a:t>
            </a:r>
            <a:endParaRPr lang="zh-CN" altLang="en-US"/>
          </a:p>
        </p:txBody>
      </p:sp>
      <p:sp>
        <p:nvSpPr>
          <p:cNvPr id="1049808" name="任意多边形 3"/>
          <p:cNvSpPr/>
          <p:nvPr>
            <p:custDataLst>
              <p:tags r:id="rId2"/>
            </p:custDataLst>
          </p:nvPr>
        </p:nvSpPr>
        <p:spPr>
          <a:xfrm>
            <a:off x="679075" y="2470524"/>
            <a:ext cx="10827851" cy="1871206"/>
          </a:xfrm>
          <a:custGeom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10" name="圆角矩形 14"/>
          <p:cNvSpPr/>
          <p:nvPr>
            <p:custDataLst>
              <p:tags r:id="rId3"/>
            </p:custDataLst>
          </p:nvPr>
        </p:nvSpPr>
        <p:spPr>
          <a:xfrm>
            <a:off x="1826154" y="2629622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812" name="椭圆 1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509687" y="3501717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14" name="圆角矩形 18"/>
          <p:cNvSpPr/>
          <p:nvPr>
            <p:custDataLst>
              <p:tags r:id="rId5"/>
            </p:custDataLst>
          </p:nvPr>
        </p:nvSpPr>
        <p:spPr>
          <a:xfrm>
            <a:off x="6645588" y="3239827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816" name="椭圆 19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329122" y="4111921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18" name="椭圆 20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3699324" y="3918777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20" name="圆角矩形 21"/>
          <p:cNvSpPr/>
          <p:nvPr>
            <p:custDataLst>
              <p:tags r:id="rId8"/>
            </p:custDataLst>
          </p:nvPr>
        </p:nvSpPr>
        <p:spPr>
          <a:xfrm>
            <a:off x="3015790" y="4685461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822" name="椭圆 22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127701" y="4214058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24" name="圆角矩形 23"/>
          <p:cNvSpPr/>
          <p:nvPr>
            <p:custDataLst>
              <p:tags r:id="rId10"/>
            </p:custDataLst>
          </p:nvPr>
        </p:nvSpPr>
        <p:spPr>
          <a:xfrm>
            <a:off x="5444167" y="4980742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826" name="圆角矩形 24"/>
          <p:cNvSpPr/>
          <p:nvPr>
            <p:custDataLst>
              <p:tags r:id="rId11"/>
            </p:custDataLst>
          </p:nvPr>
        </p:nvSpPr>
        <p:spPr>
          <a:xfrm>
            <a:off x="4222449" y="3279110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828" name="椭圆 25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4905983" y="4151205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30" name="椭圆 26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8480784" y="3853304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32" name="圆角矩形 27"/>
          <p:cNvSpPr/>
          <p:nvPr>
            <p:custDataLst>
              <p:tags r:id="rId14"/>
            </p:custDataLst>
          </p:nvPr>
        </p:nvSpPr>
        <p:spPr>
          <a:xfrm>
            <a:off x="7797251" y="4619988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834" name="圆角矩形 28"/>
          <p:cNvSpPr/>
          <p:nvPr>
            <p:custDataLst>
              <p:tags r:id="rId15"/>
            </p:custDataLst>
          </p:nvPr>
        </p:nvSpPr>
        <p:spPr>
          <a:xfrm>
            <a:off x="9018314" y="2551055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836" name="椭圆 2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9701847" y="3423150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17"/>
            </p:custDataLst>
          </p:nvPr>
        </p:nvSpPr>
        <p:spPr>
          <a:xfrm>
            <a:off x="1503374" y="1580097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成立创建活动领导小组，明确职责分工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18"/>
            </p:custDataLst>
          </p:nvPr>
        </p:nvSpPr>
        <p:spPr>
          <a:xfrm>
            <a:off x="3899670" y="2229585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开展创建活动宣传，提高群众参与度和知晓度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19"/>
            </p:custDataLst>
          </p:nvPr>
        </p:nvSpPr>
        <p:spPr>
          <a:xfrm>
            <a:off x="6322809" y="2160839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定期检查创建活动进展情况，及时解决问题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0"/>
            </p:custDataLst>
          </p:nvPr>
        </p:nvSpPr>
        <p:spPr>
          <a:xfrm>
            <a:off x="8695534" y="1490400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完成创建活动总结报告，上报上级部门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1"/>
            </p:custDataLst>
          </p:nvPr>
        </p:nvSpPr>
        <p:spPr>
          <a:xfrm>
            <a:off x="2693010" y="5225609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制定创建活动实施方案，明确工作目标和任务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2"/>
            </p:custDataLst>
          </p:nvPr>
        </p:nvSpPr>
        <p:spPr>
          <a:xfrm>
            <a:off x="5121387" y="5521545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开展创建活动培训，提高工作人员的业务能力和服务水平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3"/>
            </p:custDataLst>
          </p:nvPr>
        </p:nvSpPr>
        <p:spPr>
          <a:xfrm>
            <a:off x="7474471" y="5169303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总结创建活动经验，推广成功案例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https://d.book118.com/488102047121006023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5_1"/>
  <p:tag name="KSO_WM_UNIT_INDEX" val="1_5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i*1_1"/>
  <p:tag name="KSO_WM_UNIT_INDEX" val="1_1"/>
  <p:tag name="KSO_WM_UNIT_LAYERLEVEL" val="1_1"/>
  <p:tag name="KSO_WM_UNIT_TYPE" val="m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1_1"/>
  <p:tag name="KSO_WM_UNIT_INDEX" val="1_1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5_1"/>
  <p:tag name="KSO_WM_UNIT_INDEX" val="1_5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5_1"/>
  <p:tag name="KSO_WM_UNIT_INDEX" val="1_5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2_1"/>
  <p:tag name="KSO_WM_UNIT_INDEX" val="1_2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  <p:tag name="KSO_WM_UNIT_VALUE" val="6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4_1"/>
  <p:tag name="KSO_WM_UNIT_INDEX" val="1_4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3_1"/>
  <p:tag name="KSO_WM_UNIT_INDEX" val="1_3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6_1"/>
  <p:tag name="KSO_WM_UNIT_INDEX" val="1_6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6_1"/>
  <p:tag name="KSO_WM_UNIT_INDEX" val="1_6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7_1"/>
  <p:tag name="KSO_WM_UNIT_INDEX" val="1_7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7_1"/>
  <p:tag name="KSO_WM_UNIT_INDEX" val="1_7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1_1"/>
  <p:tag name="KSO_WM_UNIT_INDEX" val="1_1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3_1"/>
  <p:tag name="KSO_WM_UNIT_INDEX" val="1_3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5_1"/>
  <p:tag name="KSO_WM_UNIT_INDEX" val="1_5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7_1"/>
  <p:tag name="KSO_WM_UNIT_INDEX" val="1_7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2_1"/>
  <p:tag name="KSO_WM_UNIT_INDEX" val="1_2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4_1"/>
  <p:tag name="KSO_WM_UNIT_INDEX" val="1_4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6_1"/>
  <p:tag name="KSO_WM_UNIT_INDEX" val="1_6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6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Calibri Light</vt:lpstr>
      <vt:lpstr>Office Theme</vt:lpstr>
      <vt:lpstr>群众满意的村卫生室创建活动指导方案</vt:lpstr>
      <vt:lpstr>目录</vt:lpstr>
      <vt:lpstr>单击添加章节标题</vt:lpstr>
      <vt:lpstr>创建活动的背景和意义</vt:lpstr>
      <vt:lpstr>村卫生室在农村医疗卫生服务中的地位</vt:lpstr>
      <vt:lpstr>当前村卫生室存在的问题和不足</vt:lpstr>
      <vt:lpstr>创建群众满意的村卫生室的意义</vt:lpstr>
      <vt:lpstr>创建活动的目标和任务</vt:lpstr>
      <vt:lpstr>总体目标</vt:lpstr>
      <vt:lpstr>具体任务</vt:lpstr>
      <vt:lpstr>创建标准</vt:lpstr>
      <vt:lpstr>创建活动的工作步骤和时间安排</vt:lpstr>
      <vt:lpstr>制定方案阶段</vt:lpstr>
      <vt:lpstr>组织实施阶段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2024-08-30T13:48:22.587</cp:lastPrinted>
  <dcterms:created xsi:type="dcterms:W3CDTF">2024-08-30T05:48:22Z</dcterms:created>
  <dcterms:modified xsi:type="dcterms:W3CDTF">2024-08-30T05:48:24Z</dcterms:modified>
</cp:coreProperties>
</file>