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CNKDR+MS-UIGothic"/>
      <p:regular r:id="rId18"/>
    </p:embeddedFont>
    <p:embeddedFont>
      <p:font typeface="VVFBRJ+JVBINJ+ArialMT"/>
      <p:regular r:id="rId19"/>
    </p:embeddedFont>
    <p:embeddedFont>
      <p:font typeface="UVIWHP+ANSLEC+MicrosoftYaHei-Bold"/>
      <p:regular r:id="rId20"/>
    </p:embeddedFont>
    <p:embeddedFont>
      <p:font typeface="LNWAJG+LEFUK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9A1DD-7850-468F-841C-56C75CB9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4FAD9-2531-4BC9-B5AF-BC6DA3F6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F78CD-BC12-44B2-B665-86D2E789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53E8A-EC02-49B3-A37E-FC2F5D8B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3DBF8-1178-4CF0-B3CC-D2EE7902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AD709-75C0-40B1-945A-CFF61088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3046E-E9A0-4C8A-8B2F-F814D2AF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5B63A-55BF-45B4-828A-25674177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9EEDA-668B-41A1-AF1D-3F0FCD46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21E7-C54E-4868-85A8-F1D7E045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62CEE-B327-4EC3-A85B-5681225F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207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84245" y="2567372"/>
            <a:ext cx="5553951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ACNKDR+MS-UIGothic"/>
                <a:cs typeface="ACNKDR+MS-UIGothic"/>
              </a:rPr>
              <a:t>方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剂</a:t>
            </a:r>
            <a:r>
              <a:rPr sz="4050">
                <a:solidFill>
                  <a:srgbClr val="42656C"/>
                </a:solidFill>
                <a:latin typeface="ACNKDR+MS-UIGothic"/>
                <a:cs typeface="ACNKDR+MS-UIGothic"/>
              </a:rPr>
              <a:t>学</a:t>
            </a:r>
            <a:r>
              <a:rPr sz="4050" spc="194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归护</a:t>
            </a:r>
            <a:r>
              <a:rPr sz="4050">
                <a:solidFill>
                  <a:srgbClr val="42656C"/>
                </a:solidFill>
                <a:latin typeface="ACNKDR+MS-UIGothic"/>
                <a:cs typeface="ACNKDR+MS-UIGothic"/>
              </a:rPr>
              <a:t>理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ACNKDR+MS-UIGothic"/>
                <a:cs typeface="ACNKD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14903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VFBRJ+JVBINJ+ArialMT"/>
                <a:cs typeface="VVFBRJ+JVBIN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3246310"/>
            <a:ext cx="3738821" cy="13323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VFBRJ+JVBINJ+ArialMT"/>
                <a:cs typeface="VVFBRJ+JVBIN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在方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学中的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VFBRJ+JVBINJ+ArialMT"/>
                <a:cs typeface="VVFBRJ+JVBIN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理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2795" y="43435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VFBRJ+JVBINJ+ArialMT"/>
                <a:cs typeface="VVFBRJ+JVBIN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鉴别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选购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82795" y="489223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VVFBRJ+JVBINJ+ArialMT"/>
                <a:cs typeface="VVFBRJ+JVBINJ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的使用注意事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42656C"/>
                </a:solidFill>
                <a:latin typeface="ACNKDR+MS-UIGothic"/>
                <a:cs typeface="ACNKDR+MS-UIGothic"/>
              </a:rPr>
              <a:t>与禁忌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UVIWHP+ANSLEC+MicrosoftYaHei-Bold"/>
                <a:cs typeface="UVIWHP+ANSLE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8534" y="384680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的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史与文化背景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VIWHP+ANSLEC+MicrosoftYaHei-Bold"/>
                <a:cs typeface="UVIWHP+ANSLE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在中医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学中具有悠久的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史，最早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记载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于《神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本草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UVIWHP+ANSLEC+MicrosoftYaHei-Bold"/>
                <a:cs typeface="UVIWHP+ANSLE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在古代文献中，当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予了丰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富的文化意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，常被用作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血、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调经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等方面的良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地与分布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主要分布于中国的甘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肃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、四川、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云南等地区，其中甘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肃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的岷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县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被誉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NWAJG+LEFUKV+MicrosoftYaHei"/>
                <a:cs typeface="LNWAJG+LEFUKV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中国当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LNWAJG+LEFUKV+MicrosoftYaHei"/>
                <a:cs typeface="LNWAJG+LEFUKV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地的当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在品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效上存在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一定差异，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选购时应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地信息。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的形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42364" y="2407022"/>
            <a:ext cx="351155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归为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多年生草本植物，高</a:t>
            </a:r>
            <a:r>
              <a:rPr sz="1500">
                <a:solidFill>
                  <a:srgbClr val="FFFDFD"/>
                </a:solidFill>
                <a:latin typeface="LNWAJG+LEFUKV+MicrosoftYaHei"/>
                <a:cs typeface="LNWAJG+LEFUKV+MicrosoftYaHei"/>
              </a:rPr>
              <a:t>40-100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04809" y="2407022"/>
            <a:ext cx="334527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NWAJG+LEFUKV+MicrosoftYaHei"/>
                <a:cs typeface="LNWAJG+LEFUKV+MicrosoftYaHei"/>
              </a:rPr>
              <a:t>2-3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回羽状分裂，最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裂片卵形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或卵状披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42364" y="274992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379333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柱状，棕黄色，直径</a:t>
            </a:r>
            <a:r>
              <a:rPr sz="1500">
                <a:solidFill>
                  <a:srgbClr val="FFFDFD"/>
                </a:solidFill>
                <a:latin typeface="LNWAJG+LEFUKV+MicrosoftYaHei"/>
                <a:cs typeface="LNWAJG+LEFUKV+MicrosoftYaHei"/>
              </a:rPr>
              <a:t>2-3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厘米。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茎直立，表面有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，密被白色短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NKDR+MS-UIGothic"/>
                <a:cs typeface="ACNKDR+MS-UIGothic"/>
              </a:rPr>
              <a:t>柔毛。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UVIWHP+ANSLEC+MicrosoftYaHei-Bold"/>
                <a:cs typeface="UVIWHP+ANSLE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7034" y="384680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的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理作用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血作用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304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够补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充血液，改善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血症状，提高血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蛋白含量。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ACNKDR+MS-UIGothic"/>
                <a:cs typeface="ACNK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含有丰富的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元素和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LNWAJG+LEFUKV+MicrosoftYaHei"/>
                <a:cs typeface="LNWAJG+LEFUKV+MicrosoftYaHei"/>
              </a:rPr>
              <a:t>B12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胞的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主要成分，有助于促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蛋白的合成。当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归还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含有一些能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刺激骨髓造血功能的成分，从而有效提升血液中的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胞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数量和血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蛋白含量，改善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血症状。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活血作用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具有活血化瘀的作用，能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解疼痛和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ACNKDR+MS-UIGothic"/>
                <a:cs typeface="ACNK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够扩张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血管、降低血液黏稠度、增加血液循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解疼痛和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等症状。在中医理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中，活血化瘀是治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多种疾病的常用方法，如关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炎、肌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CNKDR+MS-UIGothic"/>
                <a:cs typeface="ACNKDR+MS-UIGothic"/>
              </a:rPr>
              <a:t>肉疼痛等。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止痛作用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痛作用，能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够缓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解各种疼痛症状。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CNKDR+MS-UIGothic"/>
                <a:cs typeface="ACNK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归还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含有一些具有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痛作用的成分，如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油、有机酸等。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些成分能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抑制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前列腺素的合成和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放，从而起到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痛作用。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于一些慢性疼痛和炎症性疼痛，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如关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炎、肌肉疼痛等，当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具有一定的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ACNKDR+MS-UIGothic"/>
                <a:cs typeface="ACNKDR+MS-UIGothic"/>
              </a:rPr>
              <a:t>解作用。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润肠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通便作用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通便的作用，能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道蠕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解便秘症状。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ACNKDR+MS-UIGothic"/>
                <a:cs typeface="ACNK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7382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归还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含有一些能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刺激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道蠕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的成分，如多糖等。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些成分能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道内的水分和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含量，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粪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便，从而起到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润肠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通便的作用。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于一些便秘患者，适当使用当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ACNKDR+MS-UIGothic"/>
                <a:cs typeface="ACNKDR+MS-UIGothic"/>
              </a:rPr>
              <a:t>解便秘症状。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UVIWHP+ANSLEC+MicrosoftYaHei-Bold"/>
                <a:cs typeface="UVIWHP+ANSLE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59784" y="384680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当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归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在方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剂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学中的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42656C"/>
                </a:solidFill>
                <a:latin typeface="ACNKDR+MS-UIGothic"/>
                <a:cs typeface="ACNKD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中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方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中当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00A5B2"/>
                </a:solidFill>
                <a:latin typeface="ACNKDR+MS-UIGothic"/>
                <a:cs typeface="ACNKDR+MS-UIGothic"/>
              </a:rPr>
              <a:t>的配伍原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CNKDR+MS-UIGothic"/>
                <a:cs typeface="ACNKDR+MS-UIGothic"/>
              </a:rPr>
              <a:t>配伍原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在中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中常与其它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物配伍使用，以达到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同作用，增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强疗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效。常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的配伍原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血养血、活血化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NKDR+MS-UIGothic"/>
                <a:cs typeface="ACNKDR+MS-UIGothic"/>
              </a:rPr>
              <a:t>瘀、行气止痛等。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ACNKDR+MS-UIGothic"/>
                <a:cs typeface="ACNKDR+MS-UIGothic"/>
              </a:rPr>
              <a:t>配伍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举</a:t>
            </a:r>
            <a:r>
              <a:rPr sz="2000">
                <a:solidFill>
                  <a:srgbClr val="00A5B2"/>
                </a:solidFill>
                <a:latin typeface="ACNKDR+MS-UIGothic"/>
                <a:cs typeface="ACNKDR+MS-UIGothic"/>
              </a:rPr>
              <a:t>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40263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当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常与熟地黄、白芍、川芎等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血养血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物配伍，以增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强补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血效果；与桃仁、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花、赤芍等活血化瘀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物配伍，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以促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血液循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；与柴胡、香附、延胡索等行气止痛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物配伍，以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5359"/>
                </a:solidFill>
                <a:latin typeface="ACNKDR+MS-UIGothic"/>
                <a:cs typeface="ACNKDR+MS-UIGothic"/>
              </a:rPr>
              <a:t>解疼痛。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https://d.book118.com/488102072070006042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ACNKDR+MS-UIGothic</vt:lpstr>
      <vt:lpstr>SimSun</vt:lpstr>
      <vt:lpstr>Times New Roman</vt:lpstr>
      <vt:lpstr>VVFBRJ+JVBINJ+ArialMT</vt:lpstr>
      <vt:lpstr>UVIWHP+ANSLEC+MicrosoftYaHei-Bold</vt:lpstr>
      <vt:lpstr>LNWAJG+LEFUKV+MicrosoftYaHei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2024-09-21T16:37:30.122</cp:lastPrinted>
  <dcterms:created xsi:type="dcterms:W3CDTF">2024-09-21T08:37:30Z</dcterms:created>
  <dcterms:modified xsi:type="dcterms:W3CDTF">2024-09-21T08:37:31Z</dcterms:modified>
</cp:coreProperties>
</file>