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VDELPV+MS-UIGothic"/>
      <p:regular r:id="rId16"/>
    </p:embeddedFont>
    <p:embeddedFont>
      <p:font typeface="KTKLLC+RGPJED+ArialMT"/>
      <p:regular r:id="rId17"/>
    </p:embeddedFont>
    <p:embeddedFont>
      <p:font typeface="PQWVSQ+GDGPGV+Arial-BoldMT"/>
      <p:regular r:id="rId18"/>
    </p:embeddedFont>
    <p:embeddedFont>
      <p:font typeface="MISQOK+ONISBB+MicrosoftYaHei"/>
      <p:regular r:id="rId19"/>
    </p:embeddedFont>
    <p:embeddedFont>
      <p:font typeface="DNJVNW+CFBIUA+MicrosoftYaHei-Bold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126B0-E212-4893-BF78-57A03A9D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8D0E4-7A6B-4540-823B-904CFEC54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E9575-3E81-467B-AD46-2696D5574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1A4B2-9F38-4B27-95EF-0470CE45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2F9BA-90EA-40F3-983E-F0104B864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757CB-BF01-4750-AFED-4EE53DB1F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1501D0-F8C7-43F5-96E3-61C9F6A47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217A7-64AF-4327-9ADF-5ED9A9843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D8878-ADD4-4F85-A310-98F254088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7F53E-1A5F-4627-9F0D-127A7A834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0270B-4BE2-41B3-9B4C-2C64BF7F7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040730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426113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8">
                <a:solidFill>
                  <a:srgbClr val="816BB7"/>
                </a:solidFill>
                <a:latin typeface="VDELPV+MS-UIGothic"/>
                <a:cs typeface="VDELPV+MS-UIGothic"/>
              </a:rPr>
              <a:t>呼吸困的件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TKLLC+RGPJED+ArialMT"/>
                <a:cs typeface="KTKLLC+RGPJE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呼吸困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738822" cy="24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TKLLC+RGPJED+ArialMT"/>
                <a:cs typeface="KTKLLC+RGPJE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呼吸困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鉴别诊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断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TKLLC+RGPJED+ArialMT"/>
                <a:cs typeface="KTKLLC+RGPJE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呼吸困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理方法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TKLLC+RGPJED+ArialMT"/>
                <a:cs typeface="KTKLLC+RGPJE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呼吸困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防与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TKLLC+RGPJED+ArialMT"/>
                <a:cs typeface="KTKLLC+RGPJED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呼吸困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AF79DE"/>
                </a:solidFill>
                <a:latin typeface="VDELPV+MS-UIGothic"/>
                <a:cs typeface="VDELPV+MS-UIGothic"/>
              </a:rPr>
              <a:t>的案例分析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AF79DE"/>
                </a:solidFill>
                <a:latin typeface="VDELPV+MS-UIGothic"/>
                <a:cs typeface="VDELPV+MS-UIGothic"/>
              </a:rPr>
              <a:t>目</a:t>
            </a:r>
            <a:r>
              <a:rPr sz="9200">
                <a:solidFill>
                  <a:srgbClr val="AF79D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PQWVSQ+GDGPGV+Arial-BoldMT"/>
                <a:cs typeface="PQWVSQ+GDGPGV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VDELPV+MS-UIGothic"/>
                <a:cs typeface="VDELPV+MS-UIGothic"/>
              </a:rPr>
              <a:t>呼吸困的概述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呼吸困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1267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呼吸困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是指个体在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呼吸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感到空气不足、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呼吸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力的主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感受。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呼吸困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可能是由于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多种原因引起的，包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括生理和病理因素。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呼吸困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可表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率加快、呼吸深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度增加或呼吸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律异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DELPV+MS-UIGothic"/>
                <a:cs typeface="VDELPV+MS-UIGothic"/>
              </a:rPr>
              <a:t>常。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呼吸困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的分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251936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生速度：急性与慢性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302939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重程度：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度、中度、重度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368662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根据病因：心源性、肺源性、神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源性等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呼吸困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DELPV+MS-UIGothic"/>
                <a:cs typeface="VDELPV+MS-UIGothic"/>
              </a:rPr>
              <a:t>呼吸道阻塞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DELPV+MS-UIGothic"/>
                <a:cs typeface="VDELPV+MS-UIGothic"/>
              </a:rPr>
              <a:t>心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2000" spc="25">
                <a:solidFill>
                  <a:srgbClr val="FFFFFF"/>
                </a:solidFill>
                <a:latin typeface="VDELPV+MS-UIGothic"/>
                <a:cs typeface="VDELPV+MS-UIGothic"/>
              </a:rPr>
              <a:t>疾病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DELPV+MS-UIGothic"/>
                <a:cs typeface="VDELPV+MS-UIGothic"/>
              </a:rPr>
              <a:t>神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2000" spc="25">
                <a:solidFill>
                  <a:srgbClr val="FFFFFF"/>
                </a:solidFill>
                <a:latin typeface="VDELPV+MS-UIGothic"/>
                <a:cs typeface="VDELPV+MS-UIGothic"/>
              </a:rPr>
              <a:t>肌肉疾病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DELPV+MS-UIGothic"/>
                <a:cs typeface="VDELPV+MS-UIGothic"/>
              </a:rPr>
              <a:t>其他原因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DELPV+MS-UIGothic"/>
                <a:cs typeface="VDELPV+MS-UIGothic"/>
              </a:rPr>
              <a:t>如哮喘、慢性阻塞性肺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55740" y="5011158"/>
            <a:ext cx="22120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DELPV+MS-UIGothic"/>
                <a:cs typeface="VDELPV+MS-UIGothic"/>
              </a:rPr>
              <a:t>如重症肌无力、吉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FFFDFD"/>
                </a:solidFill>
                <a:latin typeface="MISQOK+ONISBB+MicrosoftYaHei"/>
                <a:cs typeface="MISQOK+ONISBB+MicrosoftYaHei"/>
              </a:rPr>
              <a:t>-</a:t>
            </a:r>
            <a:r>
              <a:rPr sz="1500">
                <a:solidFill>
                  <a:srgbClr val="FFFDFD"/>
                </a:solidFill>
                <a:latin typeface="VDELPV+MS-UIGothic"/>
                <a:cs typeface="VDELPV+MS-UIGothic"/>
              </a:rPr>
              <a:t>巴</a:t>
            </a:r>
          </a:p>
          <a:p>
            <a:pPr marL="422275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DELPV+MS-UIGothic"/>
                <a:cs typeface="VDELPV+MS-UIGothic"/>
              </a:rPr>
              <a:t>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VDELPV+MS-UIGothic"/>
                <a:cs typeface="VDELPV+MS-UIGothic"/>
              </a:rPr>
              <a:t>合征等。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568065" y="518260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DELPV+MS-UIGothic"/>
                <a:cs typeface="VDELPV+MS-UIGothic"/>
              </a:rPr>
              <a:t>如心力衰竭、心肌梗死等。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18260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DELPV+MS-UIGothic"/>
                <a:cs typeface="VDELPV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DELPV+MS-UIGothic"/>
                <a:cs typeface="VDELPV+MS-UIGothic"/>
              </a:rPr>
              <a:t>度通气、酸中毒等。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457960" y="535405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DELPV+MS-UIGothic"/>
                <a:cs typeface="VDELPV+MS-UIGothic"/>
              </a:rPr>
              <a:t>疾病等。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PQWVSQ+GDGPGV+Arial-BoldMT"/>
                <a:cs typeface="PQWVSQ+GDGPGV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26113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8">
                <a:solidFill>
                  <a:srgbClr val="816BB7"/>
                </a:solidFill>
                <a:latin typeface="VDELPV+MS-UIGothic"/>
                <a:cs typeface="VDELPV+MS-UIGothic"/>
              </a:rPr>
              <a:t>呼吸困的断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断的方法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DELPV+MS-UIGothic"/>
                <a:cs typeface="VDELPV+MS-UIGothic"/>
              </a:rPr>
              <a:t>病史采集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1550" spc="25">
                <a:solidFill>
                  <a:srgbClr val="AF79DE"/>
                </a:solidFill>
                <a:latin typeface="VDELPV+MS-UIGothic"/>
                <a:cs typeface="VDELPV+MS-UIGothic"/>
              </a:rPr>
              <a:t>室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了解患者的病史，包括呼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的起病方式、症状特点、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伴随症状等，有助于判断病因。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根据患者的具体情况，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，如血常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血气分析、心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电图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等，有助于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鉴别诊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断。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DELPV+MS-UIGothic"/>
                <a:cs typeface="VDELPV+MS-UIGothic"/>
              </a:rPr>
              <a:t>体格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DELPV+MS-UIGothic"/>
                <a:cs typeface="VDELPV+MS-UIGothic"/>
              </a:rPr>
              <a:t>影像学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察患者的呼吸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率、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律、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深度等，以及是否有其他异常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体征，如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发绀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、三凹征等。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65769" y="5248762"/>
            <a:ext cx="267220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如</a:t>
            </a:r>
            <a:r>
              <a:rPr sz="1350">
                <a:solidFill>
                  <a:srgbClr val="000000"/>
                </a:solidFill>
                <a:latin typeface="MISQOK+ONISBB+MicrosoftYaHei"/>
                <a:cs typeface="MISQOK+ONISBB+MicrosoftYaHei"/>
              </a:rPr>
              <a:t>X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胸片、</a:t>
            </a:r>
            <a:r>
              <a:rPr sz="1350">
                <a:solidFill>
                  <a:srgbClr val="000000"/>
                </a:solidFill>
                <a:latin typeface="MISQOK+ONISBB+MicrosoftYaHei"/>
                <a:cs typeface="MISQOK+ONISBB+MicrosoftYaHei"/>
              </a:rPr>
              <a:t>CT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等，有助于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32385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肺部及胸部的异常病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VDELPV+MS-UIGothic"/>
                <a:cs typeface="VDELP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常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疾病的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DELPV+MS-UIGothic"/>
                <a:cs typeface="VDELPV+MS-UIGothic"/>
              </a:rPr>
              <a:t>支气管哮喘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DELPV+MS-UIGothic"/>
                <a:cs typeface="VDELPV+MS-UIGothic"/>
              </a:rPr>
              <a:t>慢性阻塞性肺疾病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6506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作性伴有哮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音的呼气性呼吸困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常有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敏原接触史，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肺部可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及哮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慢起病，病程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较长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，活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后气短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主要表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，肺部可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闻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及干湿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啰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DELPV+MS-UIGothic"/>
                <a:cs typeface="VDELPV+MS-UIGothic"/>
              </a:rPr>
              <a:t>心力衰竭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DELPV+MS-UIGothic"/>
                <a:cs typeface="VDELPV+MS-UIGothic"/>
              </a:rPr>
              <a:t>肺栓塞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29892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伴有心悸、气短、乏力、水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等症状，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脏扩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大、心音低弱等体征，心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和超声心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动图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有助于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断。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突然出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的呼吸困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、胸痛、咯血等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症状，可有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期卧床史或下肢手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史。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AF79DE"/>
                </a:solidFill>
                <a:latin typeface="VDELPV+MS-UIGothic"/>
                <a:cs typeface="VDELPV+MS-UIGothic"/>
              </a:rPr>
              <a:t>断的注意事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患者的病史和体征，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于不典型病例，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应进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察，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动态评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估病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于危重患者，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采取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救措施，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定生命体征，待病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定后再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鉴别诊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各种因素，避免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误诊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和漏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VDELPV+MS-UIGothic"/>
                <a:cs typeface="VDELP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PQWVSQ+GDGPGV+Arial-BoldMT"/>
                <a:cs typeface="PQWVSQ+GDGPGV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9151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5">
                <a:solidFill>
                  <a:srgbClr val="816BB7"/>
                </a:solidFill>
                <a:latin typeface="VDELPV+MS-UIGothic"/>
                <a:cs typeface="VDELPV+MS-UIGothic"/>
              </a:rPr>
              <a:t>呼吸困的理法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https://d.book118.com/488104073030006042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VDELPV+MS-UIGothic</vt:lpstr>
      <vt:lpstr>KTKLLC+RGPJED+ArialMT</vt:lpstr>
      <vt:lpstr>Times New Roman</vt:lpstr>
      <vt:lpstr>SimSun</vt:lpstr>
      <vt:lpstr>PQWVSQ+GDGPGV+Arial-BoldMT</vt:lpstr>
      <vt:lpstr>MISQOK+ONISBB+MicrosoftYaHei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2024-09-21T06:23:32.946</cp:lastPrinted>
  <dcterms:created xsi:type="dcterms:W3CDTF">2024-09-20T22:23:32Z</dcterms:created>
  <dcterms:modified xsi:type="dcterms:W3CDTF">2024-09-20T22:23:34Z</dcterms:modified>
</cp:coreProperties>
</file>