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9DCAF9ED-07DC-4A11-8D7F-57B35C25682E}" styleName="Medium Style 1 - Accent 2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fill>
          <a:solidFill>
            <a:schemeClr val="accent2">
              <a:tint val="20000"/>
            </a:schemeClr>
          </a:solidFill>
        </a:fill>
      </a:tcStyle>
    </a:band1H>
    <a:band1V>
      <a:tcStyle>
        <a:fill>
          <a:solidFill>
            <a:schemeClr val="accent2">
              <a:tint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/>
        <a:schemeClr val="lt1"/>
      </a:tcTxStyle>
      <a:tcStyle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2">
              <a:alpha val="20000"/>
            </a:schemeClr>
          </a:solidFill>
        </a:fill>
      </a:tcStyle>
    </a:band1H>
    <a:band1V>
      <a:tcStyle>
        <a:fill>
          <a:solidFill>
            <a:schemeClr val="accent2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fill>
          <a:solidFill>
            <a:schemeClr val="accent2">
              <a:tint val="40000"/>
            </a:schemeClr>
          </a:solidFill>
        </a:fill>
      </a:tcStyle>
    </a:band1H>
    <a:band1V>
      <a:tcStyle>
        <a:fill>
          <a:solidFill>
            <a:schemeClr val="accent2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5671EC-CD90-4C85-9772-5CCFD633C9A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C3EDB-3E28-422C-AE57-BF97BBC484C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FC3EDB-3E28-422C-AE57-BF97BBC484C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FC3EDB-3E28-422C-AE57-BF97BBC484C6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FC3EDB-3E28-422C-AE57-BF97BBC484C6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379FA-92D9-41CC-A82D-3C4CB5232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C75D4-ADC4-41BF-8615-8DF1A4F23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B23DF-3E65-4041-A3A0-032B4B85C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FD24B-4A68-486D-A92C-ED69F8B3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4048D-9469-4748-847F-BC1D4326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54A5E-A302-4E97-B8F3-5EA21C0F2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39568-5B9C-4508-8E45-70E3B477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4653D-CF16-4BDD-B895-EB3EF1A9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9430F-6A1E-4595-B0EC-55CCDB5A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F94A5-7649-4D8A-804C-6776ADAC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65CA4-081B-457C-BED0-56FE02A92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8C85DF3-DCF1-4C8C-A987-8A2FDC07AF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70CADC5-E045-438B-A790-B2158A74DF2C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tags" Target="../tags/tag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11430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3" t="61753" r="10803" b="8529"/>
          <a:stretch>
            <a:fillRect/>
          </a:stretch>
        </p:blipFill>
        <p:spPr>
          <a:xfrm>
            <a:off x="-179450" y="0"/>
            <a:ext cx="125509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-179450" y="1564446"/>
            <a:ext cx="12550900" cy="2733040"/>
          </a:xfrm>
          <a:prstGeom prst="rect">
            <a:avLst/>
          </a:prstGeom>
          <a:solidFill>
            <a:schemeClr val="tx1">
              <a:alpha val="3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310765" y="2042795"/>
            <a:ext cx="80010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盘州</a:t>
            </a:r>
            <a:r>
              <a:rPr lang="en-US" altLang="zh-CN" sz="40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•</a:t>
            </a:r>
            <a:r>
              <a:rPr lang="zh-CN" altLang="en-US" sz="40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西冲河景区市场营销方案</a:t>
            </a:r>
            <a:endParaRPr lang="zh-CN" altLang="en-US" sz="4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322872" y="3060493"/>
            <a:ext cx="3976577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文旅市场营销部</a:t>
            </a:r>
            <a:endParaRPr lang="en-US" altLang="zh-CN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2022</a:t>
            </a:r>
            <a:r>
              <a:rPr lang="zh-CN" altLang="en-US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年</a:t>
            </a:r>
            <a:r>
              <a:rPr lang="en-US" altLang="zh-CN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6</a:t>
            </a:r>
            <a:r>
              <a:rPr lang="zh-CN" altLang="en-US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月</a:t>
            </a:r>
            <a:endParaRPr lang="zh-CN" altLang="en-US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361507" cy="685800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3157447" y="1447919"/>
            <a:ext cx="684736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一、市场营销目标</a:t>
            </a:r>
            <a:endParaRPr lang="en-US" altLang="zh-CN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二、总体思路</a:t>
            </a:r>
            <a:endParaRPr lang="en-US" altLang="zh-CN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三、品牌命名策略</a:t>
            </a:r>
            <a:endParaRPr lang="en-US" altLang="zh-CN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四、市场定位策略</a:t>
            </a:r>
            <a:endParaRPr lang="en-US" altLang="zh-CN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五、营销策略</a:t>
            </a:r>
            <a:endParaRPr lang="en-US" altLang="zh-CN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六、营收预测</a:t>
            </a:r>
            <a:endParaRPr lang="en-US" altLang="zh-CN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90345" y="695919"/>
            <a:ext cx="5922337" cy="830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目录 </a:t>
            </a:r>
            <a:r>
              <a:rPr lang="en-US" altLang="zh-CN" sz="3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/ CONTENTS</a:t>
            </a:r>
            <a:endParaRPr lang="zh-CN" altLang="en-US" sz="3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162411" y="2747979"/>
            <a:ext cx="1207570" cy="56938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553545" y="2286314"/>
            <a:ext cx="9121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1</a:t>
            </a:r>
            <a:endParaRPr lang="zh-CN" altLang="en-US" sz="5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465675" y="2486619"/>
            <a:ext cx="5922337" cy="830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市场营销</a:t>
            </a:r>
            <a:r>
              <a:rPr lang="zh-CN" altLang="en-US" sz="36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目标</a:t>
            </a:r>
            <a:endParaRPr lang="zh-CN" altLang="en-US" sz="3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950229" y="1107865"/>
            <a:ext cx="863363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抢占市场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制高点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，打造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竞争优势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，成为</a:t>
            </a:r>
            <a:r>
              <a:rPr lang="zh-CN" altLang="en-US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盘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州乃至六盘水地区的标志性旅游景区；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整合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古城周边旅游资源形成产业链，突出竞争优势；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形成足够的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消费诱因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促使更多游客对我景区产生足够的兴趣，吸引更多的游客；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确保消费体验有较高的满意度，形成良好的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用户口碑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；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营销推广的曝光率及消费者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有效转化率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的正相关，媒体选择上的有的放矢；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渠道策略</a:t>
            </a:r>
            <a:r>
              <a:rPr lang="en-US" altLang="zh-CN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B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端合作模式及与景区资源的有效结合；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营销活动与景区相关产品的深度有效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结合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。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20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通过营销活动的开展，持续提升景区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经济效益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及</a:t>
            </a:r>
            <a:r>
              <a:rPr lang="zh-CN" altLang="en-US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社会效益</a:t>
            </a:r>
            <a:r>
              <a:rPr lang="zh-CN" altLang="en-US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。</a:t>
            </a:r>
            <a:endParaRPr lang="en-US" altLang="zh-CN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endParaRPr lang="en-US" altLang="zh-CN" sz="1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endParaRPr lang="en-US" altLang="zh-CN" sz="1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buClr>
                <a:schemeClr val="accent2"/>
              </a:buClr>
              <a:buFont typeface="微软雅黑" panose="020b0503020204020204" pitchFamily="34" charset="-122"/>
              <a:buChar char="▉"/>
            </a:pPr>
            <a:endParaRPr lang="zh-CN" altLang="en-US" sz="1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0"/>
            <a:ext cx="361507" cy="685800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966952" y="2490952"/>
            <a:ext cx="1656000" cy="1656000"/>
          </a:xfrm>
          <a:prstGeom prst="ellipse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八大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目标</a:t>
            </a:r>
            <a:endParaRPr lang="zh-CN" altLang="en-US" sz="2400" b="1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162411" y="2747979"/>
            <a:ext cx="1207570" cy="56938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553545" y="2286314"/>
            <a:ext cx="9121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</a:t>
            </a:r>
            <a:endParaRPr lang="zh-CN" altLang="en-US" sz="5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40103" y="2486619"/>
            <a:ext cx="5922337" cy="830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总体思路</a:t>
            </a:r>
            <a:endParaRPr lang="zh-CN" altLang="en-US" sz="3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8570404" y="3640198"/>
            <a:ext cx="2300494" cy="2648841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>
            <a:off x="4803048" y="3659495"/>
            <a:ext cx="2439031" cy="2648841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878048" y="3640199"/>
            <a:ext cx="2537658" cy="2648841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231312" y="3133209"/>
            <a:ext cx="1981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强化落地执行</a:t>
            </a:r>
            <a:endParaRPr lang="en-US" altLang="zh-CN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57380" y="3659495"/>
            <a:ext cx="245832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通过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全年</a:t>
            </a: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营销方案的策划、落地、执行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，加强</a:t>
            </a: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景区产品组合的宣传和市场推广作用，为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景区人流</a:t>
            </a: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产生巨大的拉动作用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，增强</a:t>
            </a: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游客对景区的关注和市场的辐射面；</a:t>
            </a:r>
            <a:endParaRPr lang="zh-CN" altLang="en-US" sz="160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7" name="椭圆 6"/>
          <p:cNvSpPr>
            <a:spLocks noChangeAspect="1"/>
          </p:cNvSpPr>
          <p:nvPr/>
        </p:nvSpPr>
        <p:spPr>
          <a:xfrm>
            <a:off x="1266372" y="871551"/>
            <a:ext cx="2124000" cy="2124000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Oval 25"/>
          <p:cNvSpPr>
            <a:spLocks noChangeAspect="1" noChangeArrowheads="1"/>
          </p:cNvSpPr>
          <p:nvPr/>
        </p:nvSpPr>
        <p:spPr bwMode="auto">
          <a:xfrm>
            <a:off x="1320372" y="919862"/>
            <a:ext cx="2016000" cy="2016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/>
        </p:nvSpPr>
        <p:spPr>
          <a:xfrm>
            <a:off x="5118080" y="871551"/>
            <a:ext cx="2124000" cy="2124000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Oval 25"/>
          <p:cNvSpPr>
            <a:spLocks noChangeAspect="1" noChangeArrowheads="1"/>
          </p:cNvSpPr>
          <p:nvPr/>
        </p:nvSpPr>
        <p:spPr bwMode="auto">
          <a:xfrm>
            <a:off x="5172080" y="919862"/>
            <a:ext cx="2016000" cy="2016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" name="组合 19"/>
          <p:cNvGrpSpPr/>
          <p:nvPr/>
        </p:nvGrpSpPr>
        <p:grpSpPr>
          <a:xfrm>
            <a:off x="8543404" y="919862"/>
            <a:ext cx="2124000" cy="2124000"/>
            <a:chOff x="8208124" y="935249"/>
            <a:chExt cx="2124000" cy="2124000"/>
          </a:xfrm>
        </p:grpSpPr>
        <p:sp>
          <p:nvSpPr>
            <p:cNvPr id="17" name="椭圆 16"/>
            <p:cNvSpPr>
              <a:spLocks noChangeAspect="1"/>
            </p:cNvSpPr>
            <p:nvPr/>
          </p:nvSpPr>
          <p:spPr>
            <a:xfrm>
              <a:off x="8208124" y="935249"/>
              <a:ext cx="2124000" cy="21240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Oval 25"/>
            <p:cNvSpPr>
              <a:spLocks noChangeAspect="1" noChangeArrowheads="1"/>
            </p:cNvSpPr>
            <p:nvPr/>
          </p:nvSpPr>
          <p:spPr bwMode="auto">
            <a:xfrm>
              <a:off x="8262124" y="983560"/>
              <a:ext cx="2016000" cy="2016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5449" y="1381542"/>
            <a:ext cx="1189261" cy="1189261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4803050" y="3190215"/>
            <a:ext cx="2585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挖掘景区产品宣传内涵</a:t>
            </a:r>
            <a:endParaRPr lang="en-US" altLang="zh-CN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4803050" y="3829754"/>
            <a:ext cx="2439029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挖掘产品宣传宣传亮点，增强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景区内涵</a:t>
            </a: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、让游客一路欢笑一路尖叫的场景贯穿体验的全过程，达到舒心、开心和爽心的体验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效果</a:t>
            </a:r>
            <a:r>
              <a:rPr lang="zh-CN" altLang="en-US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，提升品牌口碑。</a:t>
            </a:r>
            <a:endParaRPr lang="zh-CN" altLang="en-US" sz="160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312452" y="3184569"/>
            <a:ext cx="2585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景区收益最大化 </a:t>
            </a:r>
            <a:endParaRPr lang="en-US" altLang="zh-CN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543404" y="3829754"/>
            <a:ext cx="2354494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以核心产品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体验和</a:t>
            </a: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游览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线路</a:t>
            </a:r>
            <a:r>
              <a:rPr lang="zh-CN" altLang="en-US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布局</a:t>
            </a:r>
            <a:r>
              <a:rPr lang="zh-CN" altLang="zh-CN" sz="1600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为</a:t>
            </a:r>
            <a:r>
              <a:rPr lang="zh-CN" altLang="zh-CN" sz="16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主线、不断丰满景区业态的落地、营销活动的执行，实现全年景区的收益最大化。</a:t>
            </a:r>
            <a:endParaRPr lang="zh-CN" altLang="zh-CN" sz="160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792" y="1384628"/>
            <a:ext cx="1099044" cy="1099044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0829" y="1317141"/>
            <a:ext cx="1169147" cy="11691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162411" y="2747979"/>
            <a:ext cx="1207570" cy="56938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553545" y="2286314"/>
            <a:ext cx="9121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3</a:t>
            </a:r>
            <a:endParaRPr lang="zh-CN" altLang="en-US" sz="5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40103" y="2486619"/>
            <a:ext cx="5922337" cy="830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品牌命名思路</a:t>
            </a:r>
            <a:endParaRPr lang="zh-CN" altLang="en-US" sz="3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41434" y="470668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相关工作回顾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cxnSp>
        <p:nvCxnSpPr>
          <p:cNvPr id="11" name="直接连接符 10"/>
          <p:cNvCxnSpPr/>
          <p:nvPr/>
        </p:nvCxnSpPr>
        <p:spPr>
          <a:xfrm flipV="1">
            <a:off x="1949669" y="3429000"/>
            <a:ext cx="8513380" cy="2628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等腰三角形 13"/>
          <p:cNvSpPr/>
          <p:nvPr/>
        </p:nvSpPr>
        <p:spPr>
          <a:xfrm>
            <a:off x="3124200" y="3113690"/>
            <a:ext cx="436179" cy="315310"/>
          </a:xfrm>
          <a:prstGeom prst="triangle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/>
        </p:nvSpPr>
        <p:spPr>
          <a:xfrm>
            <a:off x="5728138" y="3431628"/>
            <a:ext cx="436179" cy="315310"/>
          </a:xfrm>
          <a:prstGeom prst="triangle">
            <a:avLst/>
          </a:prstGeom>
          <a:ln>
            <a:noFill/>
          </a:ln>
          <a:scene3d>
            <a:camera prst="orthographicFront">
              <a:rot lat="0" lon="0" rev="10799999"/>
            </a:camera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2056086" y="2238914"/>
            <a:ext cx="3218793" cy="1145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100"/>
              </a:lnSpc>
              <a:buFont typeface="Arial" pitchFamily="34" charset="0"/>
              <a:buChar char="•"/>
            </a:pPr>
            <a:r>
              <a:rPr lang="en-US" altLang="zh-CN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20XX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年</a:t>
            </a:r>
            <a:r>
              <a:rPr lang="en-US" altLang="zh-CN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6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月，市场营销部曾向业主汇报过品牌命名方案，业主当时选的是“乐爽田园”。</a:t>
            </a:r>
            <a:endParaRPr lang="en-US" altLang="zh-CN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endParaRPr lang="zh-CN" altLang="en-US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708635" y="3854761"/>
            <a:ext cx="4361793" cy="2376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1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20XX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年</a:t>
            </a:r>
            <a:r>
              <a:rPr lang="en-US" altLang="zh-CN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5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月，随着项目建设工程启动，经文旅采购并履行完成了含项目公司的采购流程审批，新选定的供应商“华思设计”。</a:t>
            </a:r>
            <a:endParaRPr lang="en-US" altLang="zh-CN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1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在合同尚未签订的情况下，华思设计出具了一版命名方案，方案效果一般；</a:t>
            </a:r>
            <a:endParaRPr lang="en-US" altLang="zh-CN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1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基于对华思能力的不确定性且对合同条款有异议，现汉兴缘意欲不与华思设计签订合同</a:t>
            </a:r>
            <a:r>
              <a:rPr lang="en-US" altLang="zh-CN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.</a:t>
            </a:r>
            <a:endParaRPr lang="en-US" altLang="zh-CN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endParaRPr lang="zh-CN" altLang="en-US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9" name="等腰三角形 18"/>
          <p:cNvSpPr/>
          <p:nvPr/>
        </p:nvSpPr>
        <p:spPr>
          <a:xfrm>
            <a:off x="9398876" y="3113690"/>
            <a:ext cx="436179" cy="315310"/>
          </a:xfrm>
          <a:prstGeom prst="triangle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7888014" y="2238914"/>
            <a:ext cx="3628696" cy="9002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100"/>
              </a:lnSpc>
              <a:buFont typeface="Arial" pitchFamily="34" charset="0"/>
              <a:buChar char="•"/>
            </a:pPr>
            <a:r>
              <a:rPr lang="zh-CN" altLang="en-US" sz="160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对该项目的品牌命名方案，市场营销部也曾组织设计院、运营管理部组织过讨论。</a:t>
            </a:r>
            <a:endParaRPr lang="en-US" altLang="zh-CN" sz="160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98173" y="427382"/>
            <a:ext cx="8776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品牌命名要点提炼</a:t>
            </a:r>
            <a:endParaRPr lang="zh-CN" altLang="en-US" sz="2800" b="1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1898373" y="1614187"/>
          <a:ext cx="8468140" cy="4199754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4234070"/>
                <a:gridCol w="4234070"/>
              </a:tblGrid>
              <a:tr h="9302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品牌属性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消费者联想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63900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美丽乡村综合田园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自然、生态、乡朴、田园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68583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康养、休闲及度假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怡情、健康、生态、有山有水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70510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民俗文化体验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富有地方特色、富有文化底蕴、有文韵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61979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亲子休闲童玩游学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欢乐、轻松、缤纷、互动、愉悦、趣味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61979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盘州旅游“新生代”、城市发展新名片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好吃、好看、好玩、乐购、新、奇、特</a:t>
                      </a:r>
                      <a:endParaRPr lang="zh-CN" altLang="en-US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98173" y="427382"/>
            <a:ext cx="8776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品牌命名</a:t>
            </a:r>
            <a:r>
              <a:rPr lang="en-US" altLang="zh-CN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—</a:t>
            </a:r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它山之石可以攻玉</a:t>
            </a:r>
            <a:endParaRPr lang="zh-CN" altLang="en-US" sz="2800" b="1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893380" y="1713187"/>
          <a:ext cx="10184523" cy="3399533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804874"/>
                <a:gridCol w="6379649"/>
              </a:tblGrid>
              <a:tr h="641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景区命名方式方法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参考景区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</a:tr>
              <a:tr h="66954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地名</a:t>
                      </a:r>
                      <a:r>
                        <a:rPr lang="en-US" altLang="zh-CN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+</a:t>
                      </a:r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属性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乌蒙大草原、大洞竹海、妥乐古银杏、常州恐龙园、西塘古镇、长隆海洋王国</a:t>
                      </a:r>
                      <a:r>
                        <a:rPr lang="en-US" altLang="zh-CN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/</a:t>
                      </a:r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动物园、平遥古城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63661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体验联想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海上田园、山水田园、</a:t>
                      </a:r>
                      <a:r>
                        <a:rPr lang="zh-CN" altLang="en-US" sz="1800" kern="1200" smtClean="0">
                          <a:solidFill>
                            <a:schemeClr val="tx1"/>
                          </a:solidFill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乐满地度假世界、欢乐谷、云水谣</a:t>
                      </a:r>
                      <a:endParaRPr lang="en-US" altLang="zh-CN" sz="1800" kern="1200" smtClean="0">
                        <a:solidFill>
                          <a:schemeClr val="tx1"/>
                        </a:solidFill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+mn-cs"/>
                      </a:endParaRPr>
                    </a:p>
                  </a:txBody>
                  <a:tcPr anchor="ctr"/>
                </a:tc>
              </a:tr>
              <a:tr h="60369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文化典故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黄果树瀑布、稻城亚丁、南京夫子庙、烟台蓬莱阁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60369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易懂、易记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锦绣中华、天涯海角、东方神话、</a:t>
                      </a:r>
                      <a:r>
                        <a:rPr lang="zh-CN" altLang="en-US" sz="1800" kern="1200" smtClean="0">
                          <a:solidFill>
                            <a:schemeClr val="tx1"/>
                          </a:solidFill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世界之窗、龙宫</a:t>
                      </a:r>
                      <a:endParaRPr lang="en-US" altLang="zh-CN" sz="1800" kern="1200" smtClean="0">
                        <a:solidFill>
                          <a:schemeClr val="tx1"/>
                        </a:solidFill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矩形 61"/>
          <p:cNvSpPr/>
          <p:nvPr/>
        </p:nvSpPr>
        <p:spPr>
          <a:xfrm>
            <a:off x="2843772" y="901475"/>
            <a:ext cx="8259655" cy="219260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矩形 60"/>
          <p:cNvSpPr/>
          <p:nvPr/>
        </p:nvSpPr>
        <p:spPr>
          <a:xfrm>
            <a:off x="8118822" y="3251343"/>
            <a:ext cx="2984605" cy="34738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0" name="矩形 59"/>
          <p:cNvSpPr/>
          <p:nvPr/>
        </p:nvSpPr>
        <p:spPr>
          <a:xfrm>
            <a:off x="5284001" y="3251343"/>
            <a:ext cx="2696167" cy="34738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2814565" y="3251343"/>
            <a:ext cx="2331954" cy="349892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45639" y="378255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品牌命名提议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2840420" y="950295"/>
            <a:ext cx="8535152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zh-CN" altLang="en-US" sz="14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综合</a:t>
            </a:r>
            <a:r>
              <a:rPr lang="zh-CN" altLang="en-US" sz="1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考虑业主诉求及项目特色，命名从如下因素考虑：</a:t>
            </a:r>
            <a:endParaRPr lang="en-US" altLang="zh-CN" sz="1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0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体现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项目定位（田园综合体）；</a:t>
            </a:r>
            <a:endParaRPr lang="en-US" altLang="zh-CN" sz="14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0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借势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项目所在地品牌口碑；</a:t>
            </a:r>
            <a:endParaRPr lang="en-US" altLang="zh-CN" sz="14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顺应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项目地形特性；</a:t>
            </a:r>
            <a:endParaRPr lang="en-US" altLang="zh-CN" sz="14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突出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产品特色、</a:t>
            </a:r>
            <a:r>
              <a:rPr lang="zh-CN" altLang="en-US" sz="14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体现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差异化竞争优势；</a:t>
            </a:r>
            <a:endParaRPr lang="en-US" altLang="zh-CN" sz="14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000"/>
              </a:lnSpc>
              <a:buFont typeface="Arial" pitchFamily="34" charset="0"/>
              <a:buChar char="•"/>
            </a:pP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通过命名</a:t>
            </a:r>
            <a:r>
              <a:rPr lang="zh-CN" altLang="en-US" sz="14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传达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美好愉悦的意境；</a:t>
            </a:r>
            <a:endParaRPr lang="en-US" altLang="zh-CN" sz="14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响应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业主提出的景区</a:t>
            </a:r>
            <a:r>
              <a:rPr lang="en-US" altLang="zh-CN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Slogan: 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金彩盘州、乐爽西冲；</a:t>
            </a:r>
            <a:endParaRPr lang="en-US" altLang="zh-CN" sz="14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ts val="2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依据</a:t>
            </a:r>
            <a:r>
              <a:rPr lang="zh-CN" altLang="en-US" sz="14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业主诉求：名称不要体现度假区，突破西冲提高景区站位，突出古城全域旅游定位发展思路。</a:t>
            </a:r>
            <a:endParaRPr lang="en-US" altLang="zh-CN" sz="14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89933" y="5608627"/>
            <a:ext cx="1959668" cy="825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 b="1" smtClean="0">
                <a:solidFill>
                  <a:schemeClr val="accent5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备注 ： 在尚未外请品牌公司情况下，如上方案仅做提议、仅供参考。</a:t>
            </a:r>
            <a:endParaRPr lang="zh-CN" altLang="en-US" sz="1100" b="1" smtClean="0">
              <a:solidFill>
                <a:schemeClr val="accent5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031455" y="1554263"/>
            <a:ext cx="1635760" cy="522146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命名考虑因素</a:t>
            </a:r>
            <a:endParaRPr lang="zh-CN" altLang="en-US" sz="1600" b="1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1007878" y="4095429"/>
            <a:ext cx="1635760" cy="522146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提议方案</a:t>
            </a:r>
            <a:endParaRPr lang="zh-CN" altLang="en-US" sz="1600" b="1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56" name="文本框 55"/>
          <p:cNvSpPr txBox="1"/>
          <p:nvPr/>
        </p:nvSpPr>
        <p:spPr>
          <a:xfrm>
            <a:off x="837603" y="4651436"/>
            <a:ext cx="2021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一个好的名字需要千锤百炼，甚至千万次碰撞和切磋，请各位领导同事集思广益。</a:t>
            </a:r>
            <a:endParaRPr lang="zh-CN" altLang="en-US" sz="12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944494" y="3094081"/>
            <a:ext cx="205208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乐爽田园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快乐梦想湾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四季小镇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七彩田园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双</a:t>
            </a: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凤生态湾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/>
            <a:endParaRPr lang="zh-CN" altLang="en-US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5502906" y="3077750"/>
            <a:ext cx="22583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七彩双凤湾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新月</a:t>
            </a: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湾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爱丽冲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七彩冲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新悦世界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59" name="文本框 58"/>
          <p:cNvSpPr txBox="1"/>
          <p:nvPr/>
        </p:nvSpPr>
        <p:spPr>
          <a:xfrm>
            <a:off x="8127566" y="3094081"/>
            <a:ext cx="29758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西冲河生态旅游景区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欢乐生态园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水漾</a:t>
            </a: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年华景区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欢乐新世界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algn="dist">
              <a:lnSpc>
                <a:spcPct val="200000"/>
              </a:lnSpc>
            </a:pPr>
            <a:r>
              <a:rPr lang="zh-CN" altLang="en-US" sz="2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盘州西冲侠</a:t>
            </a:r>
            <a:endParaRPr lang="en-US" altLang="zh-CN" sz="2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34753" y="269398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品牌命名形式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1197428" y="1089779"/>
          <a:ext cx="10189028" cy="476958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29914"/>
                <a:gridCol w="7859114"/>
              </a:tblGrid>
              <a:tr h="551820">
                <a:tc>
                  <a:txBody>
                    <a:bodyPr vert="horz" wrap="square"/>
                    <a:lstStyle/>
                    <a:p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形式</a:t>
                      </a:r>
                      <a:r>
                        <a:rPr lang="en-US" altLang="zh-CN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&amp;</a:t>
                      </a:r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方式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8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对    比</a:t>
                      </a:r>
                      <a:endParaRPr lang="zh-CN" altLang="en-US" sz="18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 anchorCtr="1"/>
                </a:tc>
              </a:tr>
              <a:tr h="1569687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外请品牌设计公司</a:t>
                      </a:r>
                      <a:endParaRPr lang="zh-CN" altLang="en-US" sz="1400" b="1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优势：专业性较强、命名更有特色；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不足：耗时较长、成本较高、往返沟通频率较高。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考虑时效性需在</a:t>
                      </a:r>
                      <a:r>
                        <a:rPr lang="en-US" altLang="zh-CN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7</a:t>
                      </a: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月份确定供应商；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备选供应商：正邦品牌咨询公司、景域营销、奥美广告、电通等</a:t>
                      </a:r>
                      <a:endParaRPr lang="zh-CN" altLang="en-US" sz="140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  <a:tr h="2648082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公司自命名</a:t>
                      </a:r>
                      <a:endParaRPr lang="zh-CN" altLang="en-US" sz="1400" b="1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优势：效率较高、沟通便捷；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不足：专业性有限。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solidFill>
                            <a:srgbClr val="FF0000"/>
                          </a:solidFill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待命名方案：</a:t>
                      </a:r>
                      <a:endParaRPr lang="en-US" altLang="zh-CN" sz="1400" smtClean="0">
                        <a:solidFill>
                          <a:srgbClr val="FF0000"/>
                        </a:solidFill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方案一：七彩双凤湾：多彩贵州、金彩盘州、七彩西冲；“双凤”在盘州知名度较高；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方案二：西冲侠：“侠”易于进行品牌延展、</a:t>
                      </a:r>
                      <a:r>
                        <a:rPr lang="en-US" altLang="zh-CN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IP</a:t>
                      </a: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打造、符合较具备悠远历史的古城形象，且明朝徐霞客也曾游历盘州。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方案三：乐爽田园：“乐爽”符合凉都品牌定位。</a:t>
                      </a:r>
                      <a:endParaRPr lang="en-US" altLang="zh-CN" sz="1400" smtClean="0"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66209" y="282527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品牌设计工作推进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10244" y="922199"/>
            <a:ext cx="10958087" cy="2984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据项目公司反馈，因业主方对合同内容有异议（比如坚持将若发生争议，由“双方所在地法院”改为“项目所在地法院”，但此点设计公司不同意；项目公司认为合同条款对乙方设计公司约束过少，比如没有设计效果达不到既定要求的惩罚措施；对于可能发生的外购字体等内容也都有不同程度的异议）；</a:t>
            </a:r>
            <a:endParaRPr lang="en-US" altLang="zh-CN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因各种因素的叠加，现尚无签订合同，故现在尚未启动品牌设计工作（含</a:t>
            </a:r>
            <a:r>
              <a:rPr lang="en-US" altLang="zh-CN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VI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设计、基础形象系统设计、应用系统设计）。</a:t>
            </a:r>
            <a:endParaRPr lang="en-US" altLang="zh-CN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根据景区实际情况及未来发展需求，</a:t>
            </a:r>
            <a:r>
              <a:rPr lang="zh-CN" altLang="en-US" sz="16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按</a:t>
            </a:r>
            <a:r>
              <a:rPr lang="en-US" altLang="zh-CN" sz="16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20XX</a:t>
            </a:r>
            <a:r>
              <a:rPr lang="zh-CN" altLang="en-US" sz="16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年十一试运营时间，建议品牌设计供应商至少在</a:t>
            </a:r>
            <a:r>
              <a:rPr lang="en-US" altLang="zh-CN" sz="16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7</a:t>
            </a:r>
            <a:r>
              <a:rPr lang="zh-CN" altLang="en-US" sz="1600" smtClean="0">
                <a:solidFill>
                  <a:srgbClr val="FF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月份确定；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之后加快推进品牌调研、品牌定位、品牌设计方案、基础形象系统设计、应用系统设计。</a:t>
            </a:r>
            <a:endParaRPr lang="zh-CN" altLang="en-US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1463720" y="4142491"/>
            <a:ext cx="10728280" cy="2810674"/>
            <a:chOff x="712606" y="4323540"/>
            <a:chExt cx="10728280" cy="2810674"/>
          </a:xfrm>
        </p:grpSpPr>
        <p:grpSp>
          <p:nvGrpSpPr>
            <p:cNvPr id="9" name="组合 8"/>
            <p:cNvGrpSpPr/>
            <p:nvPr/>
          </p:nvGrpSpPr>
          <p:grpSpPr>
            <a:xfrm>
              <a:off x="712606" y="4323540"/>
              <a:ext cx="10728280" cy="2810674"/>
              <a:chOff x="1333091" y="5139968"/>
              <a:chExt cx="10728280" cy="2810674"/>
            </a:xfrm>
          </p:grpSpPr>
          <p:cxnSp>
            <p:nvCxnSpPr>
              <p:cNvPr id="4" name="直接连接符 3"/>
              <p:cNvCxnSpPr/>
              <p:nvPr/>
            </p:nvCxnSpPr>
            <p:spPr>
              <a:xfrm flipV="1">
                <a:off x="1416269" y="6259286"/>
                <a:ext cx="8513380" cy="2628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" name="等腰三角形 4"/>
              <p:cNvSpPr/>
              <p:nvPr/>
            </p:nvSpPr>
            <p:spPr>
              <a:xfrm>
                <a:off x="4645081" y="6282064"/>
                <a:ext cx="436179" cy="315310"/>
              </a:xfrm>
              <a:prstGeom prst="triangle">
                <a:avLst/>
              </a:prstGeom>
              <a:ln>
                <a:noFill/>
              </a:ln>
              <a:scene3d>
                <a:camera prst="orthographicFront">
                  <a:rot lat="0" lon="0" rev="10799999"/>
                </a:camera>
                <a:lightRig rig="threePt" dir="t"/>
              </a:scene3d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文本框 5"/>
              <p:cNvSpPr txBox="1"/>
              <p:nvPr/>
            </p:nvSpPr>
            <p:spPr>
              <a:xfrm>
                <a:off x="1333091" y="5378471"/>
                <a:ext cx="3674679" cy="6078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>
                  <a:lnSpc>
                    <a:spcPts val="21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确定品牌设计供应商，启动合作。</a:t>
                </a:r>
                <a:endParaRPr lang="en-US" altLang="zh-CN" sz="12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  <a:p>
                <a:endParaRPr lang="zh-CN" altLang="en-US" sz="16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</p:txBody>
          </p:sp>
          <p:sp>
            <p:nvSpPr>
              <p:cNvPr id="8" name="等腰三角形 7"/>
              <p:cNvSpPr/>
              <p:nvPr/>
            </p:nvSpPr>
            <p:spPr>
              <a:xfrm>
                <a:off x="2089682" y="5943976"/>
                <a:ext cx="436179" cy="315310"/>
              </a:xfrm>
              <a:prstGeom prst="triangle">
                <a:avLst/>
              </a:prstGeom>
              <a:ln>
                <a:noFill/>
              </a:ln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4005996" y="6534870"/>
                <a:ext cx="2216691" cy="14157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>
                  <a:lnSpc>
                    <a:spcPts val="21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品牌调研；</a:t>
                </a:r>
                <a:endParaRPr lang="en-US" altLang="zh-CN" sz="12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  <a:p>
                <a:pPr marL="285750" indent="-285750">
                  <a:lnSpc>
                    <a:spcPts val="2100"/>
                  </a:lnSpc>
                  <a:buFont typeface="Arial" pitchFamily="34" charset="0"/>
                  <a:buChar char="•"/>
                </a:pPr>
                <a:r>
                  <a:rPr lang="zh-CN" altLang="en-US" sz="120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出具</a:t>
                </a: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品牌命名、</a:t>
                </a:r>
                <a:r>
                  <a:rPr lang="en-US" altLang="zh-CN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VI</a:t>
                </a: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设计、基础及应用系统设计；</a:t>
                </a:r>
                <a:endParaRPr lang="en-US" altLang="zh-CN" sz="12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  <a:p>
                <a:pPr marL="285750" indent="-285750">
                  <a:lnSpc>
                    <a:spcPts val="21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业主汇报，确定方案</a:t>
                </a:r>
                <a:endParaRPr lang="en-US" altLang="zh-CN" sz="12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  <a:p>
                <a:endParaRPr lang="zh-CN" altLang="en-US" sz="16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</p:txBody>
          </p:sp>
          <p:sp>
            <p:nvSpPr>
              <p:cNvPr id="14" name="等腰三角形 13"/>
              <p:cNvSpPr/>
              <p:nvPr/>
            </p:nvSpPr>
            <p:spPr>
              <a:xfrm>
                <a:off x="6968754" y="5943976"/>
                <a:ext cx="436179" cy="315310"/>
              </a:xfrm>
              <a:prstGeom prst="triangle">
                <a:avLst/>
              </a:prstGeom>
              <a:ln>
                <a:noFill/>
              </a:ln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文本框 15"/>
              <p:cNvSpPr txBox="1"/>
              <p:nvPr/>
            </p:nvSpPr>
            <p:spPr>
              <a:xfrm>
                <a:off x="6289056" y="5139968"/>
                <a:ext cx="2538506" cy="9002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>
                  <a:lnSpc>
                    <a:spcPts val="21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开园宣传单页、景区导览图等物料的设计及制作。</a:t>
                </a:r>
                <a:endParaRPr lang="en-US" altLang="zh-CN" sz="12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  <a:p>
                <a:pPr marL="285750" indent="-285750">
                  <a:lnSpc>
                    <a:spcPts val="21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市场投放。</a:t>
                </a:r>
                <a:endParaRPr lang="zh-CN" altLang="en-US" sz="12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</p:txBody>
          </p:sp>
          <p:sp>
            <p:nvSpPr>
              <p:cNvPr id="17" name="等腰三角形 16"/>
              <p:cNvSpPr/>
              <p:nvPr/>
            </p:nvSpPr>
            <p:spPr>
              <a:xfrm>
                <a:off x="8978742" y="6270099"/>
                <a:ext cx="436179" cy="315310"/>
              </a:xfrm>
              <a:prstGeom prst="triangle">
                <a:avLst/>
              </a:prstGeom>
              <a:ln>
                <a:noFill/>
              </a:ln>
              <a:scene3d>
                <a:camera prst="orthographicFront">
                  <a:rot lat="0" lon="0" rev="10799999"/>
                </a:camera>
                <a:lightRig rig="threePt" dir="t"/>
              </a:scene3d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文本框 18"/>
              <p:cNvSpPr txBox="1"/>
              <p:nvPr/>
            </p:nvSpPr>
            <p:spPr>
              <a:xfrm>
                <a:off x="8386692" y="6534870"/>
                <a:ext cx="3674679" cy="6078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>
                  <a:lnSpc>
                    <a:spcPts val="21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迎接开园试运营。</a:t>
                </a:r>
                <a:endParaRPr lang="en-US" altLang="zh-CN" sz="12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  <a:p>
                <a:endParaRPr lang="zh-CN" altLang="en-US" sz="16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</p:txBody>
          </p:sp>
        </p:grpSp>
        <p:sp>
          <p:nvSpPr>
            <p:cNvPr id="10" name="文本框 9"/>
            <p:cNvSpPr txBox="1"/>
            <p:nvPr/>
          </p:nvSpPr>
          <p:spPr>
            <a:xfrm>
              <a:off x="1473277" y="5481510"/>
              <a:ext cx="103414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400" b="1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7</a:t>
              </a:r>
              <a:r>
                <a:rPr lang="zh-CN" altLang="en-US" sz="1400" b="1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月</a:t>
              </a:r>
              <a:endParaRPr lang="zh-CN" altLang="en-US" sz="1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4039298" y="5099057"/>
              <a:ext cx="103414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400" b="1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8</a:t>
              </a:r>
              <a:r>
                <a:rPr lang="zh-CN" altLang="en-US" sz="1400" b="1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月</a:t>
              </a:r>
              <a:endParaRPr lang="zh-CN" altLang="en-US" sz="1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6348269" y="5545659"/>
              <a:ext cx="103414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400" b="1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9</a:t>
              </a:r>
              <a:r>
                <a:rPr lang="zh-CN" altLang="en-US" sz="1400" b="1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月</a:t>
              </a:r>
              <a:endParaRPr lang="zh-CN" altLang="en-US" sz="1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8273800" y="5124362"/>
              <a:ext cx="103414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400" b="1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10</a:t>
              </a:r>
              <a:r>
                <a:rPr lang="zh-CN" altLang="en-US" sz="1400" b="1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月</a:t>
              </a:r>
              <a:endParaRPr lang="zh-CN" altLang="en-US" sz="1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5219080" y="839376"/>
            <a:ext cx="1512168" cy="720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35104" y="839376"/>
            <a:ext cx="1303000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金彩盘州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乐爽西冲</a:t>
            </a: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2266752" y="263957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6" name="TextBox 8"/>
          <p:cNvSpPr txBox="1"/>
          <p:nvPr/>
        </p:nvSpPr>
        <p:spPr>
          <a:xfrm>
            <a:off x="558924" y="5742583"/>
            <a:ext cx="11775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备注</a:t>
            </a:r>
            <a:r>
              <a:rPr lang="zh-CN" altLang="en-US" sz="12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：媒体以六盘水、盘州知名线上、线下媒体为主，投放之前通过调研对用户的阅读习惯、当地媒体实力进行调研求证，确保投放效果。其中，电视台</a:t>
            </a:r>
            <a:r>
              <a:rPr lang="en-US" altLang="zh-CN" sz="12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/</a:t>
            </a:r>
            <a:r>
              <a:rPr lang="zh-CN" altLang="en-US" sz="12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广播</a:t>
            </a:r>
            <a:r>
              <a:rPr lang="en-US" altLang="zh-CN" sz="12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/</a:t>
            </a:r>
            <a:r>
              <a:rPr lang="zh-CN" altLang="en-US" sz="12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报纸以当地媒体为主；新媒体以六盘水及周边有影响力媒体为主。</a:t>
            </a:r>
            <a:endParaRPr lang="en-US" altLang="zh-CN" sz="12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7" name="TextBox 9"/>
          <p:cNvSpPr txBox="1"/>
          <p:nvPr/>
        </p:nvSpPr>
        <p:spPr>
          <a:xfrm>
            <a:off x="2338760" y="2711584"/>
            <a:ext cx="1303000" cy="977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电视台</a:t>
            </a:r>
            <a:r>
              <a:rPr lang="en-US" altLang="zh-CN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/</a:t>
            </a: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报纸等传统媒体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3922936" y="263957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9" name="TextBox 11"/>
          <p:cNvSpPr txBox="1"/>
          <p:nvPr/>
        </p:nvSpPr>
        <p:spPr>
          <a:xfrm>
            <a:off x="3927128" y="2886080"/>
            <a:ext cx="1584176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微信大</a:t>
            </a:r>
            <a:r>
              <a:rPr lang="en-US" altLang="zh-CN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v/KOL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5579120" y="263957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1" name="TextBox 13"/>
          <p:cNvSpPr txBox="1"/>
          <p:nvPr/>
        </p:nvSpPr>
        <p:spPr>
          <a:xfrm>
            <a:off x="5723136" y="2927608"/>
            <a:ext cx="1303000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旅行社渠道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7163296" y="263957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3" name="TextBox 15"/>
          <p:cNvSpPr txBox="1"/>
          <p:nvPr/>
        </p:nvSpPr>
        <p:spPr>
          <a:xfrm>
            <a:off x="7307312" y="2927608"/>
            <a:ext cx="1303000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短视频</a:t>
            </a:r>
            <a:r>
              <a:rPr lang="en-US" altLang="zh-CN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/</a:t>
            </a: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抖音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8891488" y="263957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5" name="TextBox 17"/>
          <p:cNvSpPr txBox="1"/>
          <p:nvPr/>
        </p:nvSpPr>
        <p:spPr>
          <a:xfrm>
            <a:off x="9107512" y="2783592"/>
            <a:ext cx="1303000" cy="977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与其它景区资源置换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6" name="虚尾箭头 15"/>
          <p:cNvSpPr/>
          <p:nvPr/>
        </p:nvSpPr>
        <p:spPr>
          <a:xfrm rot="5400000">
            <a:off x="5651128" y="1775480"/>
            <a:ext cx="720080" cy="720080"/>
          </a:xfrm>
          <a:prstGeom prst="striped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2266752" y="4007728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8" name="TextBox 21"/>
          <p:cNvSpPr txBox="1"/>
          <p:nvPr/>
        </p:nvSpPr>
        <p:spPr>
          <a:xfrm>
            <a:off x="2410768" y="4151744"/>
            <a:ext cx="1303000" cy="977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新闻发布会预热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3922936" y="4007728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0" name="TextBox 23"/>
          <p:cNvSpPr txBox="1"/>
          <p:nvPr/>
        </p:nvSpPr>
        <p:spPr>
          <a:xfrm>
            <a:off x="4138960" y="4223752"/>
            <a:ext cx="1303000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促销裂变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1" name="椭圆 20"/>
          <p:cNvSpPr/>
          <p:nvPr/>
        </p:nvSpPr>
        <p:spPr>
          <a:xfrm>
            <a:off x="5651128" y="407973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2" name="TextBox 25"/>
          <p:cNvSpPr txBox="1"/>
          <p:nvPr/>
        </p:nvSpPr>
        <p:spPr>
          <a:xfrm>
            <a:off x="5795144" y="4295760"/>
            <a:ext cx="1303000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景区自媒体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3" name="椭圆 22"/>
          <p:cNvSpPr/>
          <p:nvPr/>
        </p:nvSpPr>
        <p:spPr>
          <a:xfrm>
            <a:off x="7307312" y="407973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4" name="TextBox 27"/>
          <p:cNvSpPr txBox="1"/>
          <p:nvPr/>
        </p:nvSpPr>
        <p:spPr>
          <a:xfrm>
            <a:off x="7523336" y="4295760"/>
            <a:ext cx="1303000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社群营销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5" name="椭圆 24"/>
          <p:cNvSpPr/>
          <p:nvPr/>
        </p:nvSpPr>
        <p:spPr>
          <a:xfrm>
            <a:off x="8891488" y="4079736"/>
            <a:ext cx="1440160" cy="9361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6" name="TextBox 29"/>
          <p:cNvSpPr txBox="1"/>
          <p:nvPr/>
        </p:nvSpPr>
        <p:spPr>
          <a:xfrm>
            <a:off x="9107512" y="4079736"/>
            <a:ext cx="1303000" cy="1118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zh-CN" altLang="en-US" sz="16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场景营销</a:t>
            </a:r>
            <a:endParaRPr lang="en-US" altLang="zh-CN" sz="16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1700"/>
              </a:lnSpc>
            </a:pPr>
            <a:r>
              <a:rPr lang="zh-CN" altLang="en-US" sz="1000" b="1" smtClean="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（高铁站、公交等品牌曝光）</a:t>
            </a:r>
            <a:endParaRPr lang="en-US" altLang="zh-CN" sz="1000" b="1" smtClean="0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  <a:p>
            <a:pPr>
              <a:lnSpc>
                <a:spcPts val="2300"/>
              </a:lnSpc>
            </a:pPr>
            <a:endParaRPr lang="zh-CN" altLang="en-US" sz="1600" b="1">
              <a:solidFill>
                <a:schemeClr val="bg1"/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486529" y="410849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品牌打造策略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cxnSp>
        <p:nvCxnSpPr>
          <p:cNvPr id="36" name="直接连接符 35"/>
          <p:cNvCxnSpPr>
            <a:stCxn id="17" idx="0"/>
          </p:cNvCxnSpPr>
          <p:nvPr/>
        </p:nvCxnSpPr>
        <p:spPr>
          <a:xfrm flipV="1">
            <a:off x="2986832" y="3363665"/>
            <a:ext cx="419157" cy="644063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>
            <a:endCxn id="19" idx="1"/>
          </p:cNvCxnSpPr>
          <p:nvPr/>
        </p:nvCxnSpPr>
        <p:spPr>
          <a:xfrm>
            <a:off x="3341914" y="3526220"/>
            <a:ext cx="791929" cy="618597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>
            <a:stCxn id="19" idx="1"/>
          </p:cNvCxnSpPr>
          <p:nvPr/>
        </p:nvCxnSpPr>
        <p:spPr>
          <a:xfrm flipV="1">
            <a:off x="4133843" y="3451485"/>
            <a:ext cx="798562" cy="693332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连接符 41"/>
          <p:cNvCxnSpPr>
            <a:endCxn id="21" idx="1"/>
          </p:cNvCxnSpPr>
          <p:nvPr/>
        </p:nvCxnSpPr>
        <p:spPr>
          <a:xfrm>
            <a:off x="4967243" y="3480388"/>
            <a:ext cx="894792" cy="736437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>
            <a:stCxn id="21" idx="1"/>
          </p:cNvCxnSpPr>
          <p:nvPr/>
        </p:nvCxnSpPr>
        <p:spPr>
          <a:xfrm flipV="1">
            <a:off x="5862035" y="3491393"/>
            <a:ext cx="745853" cy="725432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/>
          <p:cNvCxnSpPr/>
          <p:nvPr/>
        </p:nvCxnSpPr>
        <p:spPr>
          <a:xfrm>
            <a:off x="6555611" y="3480388"/>
            <a:ext cx="1291570" cy="648072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47"/>
          <p:cNvCxnSpPr/>
          <p:nvPr/>
        </p:nvCxnSpPr>
        <p:spPr>
          <a:xfrm flipV="1">
            <a:off x="7847181" y="3480388"/>
            <a:ext cx="359090" cy="599348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接连接符 49"/>
          <p:cNvCxnSpPr/>
          <p:nvPr/>
        </p:nvCxnSpPr>
        <p:spPr>
          <a:xfrm>
            <a:off x="8207221" y="3568318"/>
            <a:ext cx="1037451" cy="560142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接连接符 51"/>
          <p:cNvCxnSpPr/>
          <p:nvPr/>
        </p:nvCxnSpPr>
        <p:spPr>
          <a:xfrm flipV="1">
            <a:off x="9215497" y="3507518"/>
            <a:ext cx="836584" cy="620942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05900" y="144620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品牌打造策略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09995" y="764322"/>
            <a:ext cx="44458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主题营销活动</a:t>
            </a:r>
            <a:endParaRPr lang="zh-CN" altLang="en-US" sz="1600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872148" y="1135973"/>
            <a:ext cx="1836000" cy="1836000"/>
          </a:xfrm>
          <a:prstGeom prst="ellipse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0148" y="1171973"/>
            <a:ext cx="1800000" cy="1800000"/>
          </a:xfrm>
          <a:prstGeom prst="ellipse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918228" y="2144147"/>
            <a:ext cx="1771919" cy="311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161680" y="2144146"/>
            <a:ext cx="2133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活动营销</a:t>
            </a:r>
            <a:endParaRPr lang="zh-CN" altLang="en-US" sz="1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213168" y="1133330"/>
            <a:ext cx="9315438" cy="1708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利用政府资源，组织进行面对六盘水、贵阳、曲靖等市场的景区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推介会</a:t>
            </a: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；</a:t>
            </a:r>
            <a:endParaRPr lang="en-US" altLang="zh-CN" sz="1400" kern="100" smtClean="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仿宋" panose="02010609060101010101" pitchFamily="49" charset="-122"/>
            </a:endParaRP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百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名旅游达人游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景区</a:t>
            </a: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；</a:t>
            </a:r>
            <a:endParaRPr lang="en-US" altLang="zh-CN" sz="1400" kern="100" smtClean="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仿宋" panose="02010609060101010101" pitchFamily="49" charset="-122"/>
            </a:endParaRP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高校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社团社长游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景区</a:t>
            </a: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；</a:t>
            </a:r>
            <a:endParaRPr lang="en-US" altLang="zh-CN" sz="1400" kern="100" smtClean="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仿宋" panose="02010609060101010101" pitchFamily="49" charset="-122"/>
            </a:endParaRP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最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美企业职工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代表</a:t>
            </a: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；</a:t>
            </a:r>
            <a:endParaRPr lang="en-US" altLang="zh-CN" sz="1400" kern="100" smtClean="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仿宋" panose="02010609060101010101" pitchFamily="49" charset="-122"/>
            </a:endParaRP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景区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形象代言人评选活动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等景区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年度营销预热活动。</a:t>
            </a:r>
            <a:endParaRPr lang="zh-CN" altLang="zh-CN" sz="1400" kern="10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 descr="https://timgsa.baidu.com/timg?image&amp;quality=80&amp;size=b9999_10000&amp;sec=1561975906048&amp;di=54fbbb8b272225393a7ec94ce2862b60&amp;imgtype=0&amp;src=http%3A%2F%2Fs1.sinaimg.cn%2Fmw690%2F006wfYs7zy7eAOMznb2b0%2669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08" r="17308"/>
          <a:stretch>
            <a:fillRect/>
          </a:stretch>
        </p:blipFill>
        <p:spPr bwMode="auto">
          <a:xfrm>
            <a:off x="2036024" y="3088516"/>
            <a:ext cx="1654629" cy="1654629"/>
          </a:xfrm>
          <a:prstGeom prst="ellipse">
            <a:avLst/>
          </a:prstGeom>
          <a:noFill/>
          <a:ln w="34925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timgsa.baidu.com/timg?image&amp;quality=80&amp;size=b9999_10000&amp;sec=1561975987029&amp;di=b1efa11c373d98d321eaa8db56621fe6&amp;imgtype=0&amp;src=http%3A%2F%2Fhbimg.b0.upaiyun.com%2F7cdc428c5dfcf341a7b65b8e3b424cd5f928bf9fbbdf-UF4FGN_fw65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1" r="16641"/>
          <a:stretch>
            <a:fillRect/>
          </a:stretch>
        </p:blipFill>
        <p:spPr bwMode="auto">
          <a:xfrm>
            <a:off x="1890148" y="4859688"/>
            <a:ext cx="1862918" cy="186291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矩形 12"/>
          <p:cNvSpPr/>
          <p:nvPr/>
        </p:nvSpPr>
        <p:spPr>
          <a:xfrm>
            <a:off x="2079568" y="3981586"/>
            <a:ext cx="1545376" cy="336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2314671" y="3979781"/>
            <a:ext cx="10054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事件</a:t>
            </a:r>
            <a:r>
              <a:rPr lang="zh-CN" altLang="en-US" sz="1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营销</a:t>
            </a:r>
            <a:endParaRPr lang="zh-CN" altLang="en-US" sz="1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800921" y="5975852"/>
            <a:ext cx="1800000" cy="3994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2079568" y="6036773"/>
            <a:ext cx="2133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   网红直播</a:t>
            </a:r>
            <a:endParaRPr lang="zh-CN" altLang="en-US" sz="1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136572" y="3430032"/>
            <a:ext cx="6096000" cy="106182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以文字攻略类、图片视频类，来表现和美化景区历史展演及事件报道为主的各类事件，进行宣传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播报</a:t>
            </a: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；</a:t>
            </a:r>
            <a:endParaRPr lang="en-US" altLang="zh-CN" sz="1400" kern="100" smtClean="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仿宋" panose="02010609060101010101" pitchFamily="49" charset="-122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对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各月的节假日民俗活动及其他特殊活动的营销宣传。</a:t>
            </a:r>
            <a:endParaRPr lang="zh-CN" altLang="zh-CN" sz="1400" kern="10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仿宋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213168" y="5329482"/>
            <a:ext cx="6096000" cy="106182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  <a:tabLst>
                <a:tab pos="198120"/>
              </a:tabLst>
            </a:pP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借势景区开园试运营进行网红</a:t>
            </a:r>
            <a:r>
              <a:rPr lang="en-US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/KOL</a:t>
            </a:r>
            <a:r>
              <a:rPr lang="zh-CN" altLang="en-US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的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直播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活动，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邀请</a:t>
            </a:r>
            <a:r>
              <a:rPr lang="en-US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2</a:t>
            </a:r>
            <a:r>
              <a:rPr lang="en-US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0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名贵州网红进行现场直播活动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，</a:t>
            </a:r>
            <a:r>
              <a:rPr lang="zh-CN" altLang="en-US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六盘水</a:t>
            </a:r>
            <a:r>
              <a:rPr lang="zh-CN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网红</a:t>
            </a:r>
            <a:r>
              <a:rPr lang="en-US" altLang="zh-CN" sz="1400" kern="1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10</a:t>
            </a:r>
            <a:r>
              <a:rPr lang="zh-CN" altLang="zh-CN" sz="1400" kern="100"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仿宋" panose="02010609060101010101" pitchFamily="49" charset="-122"/>
              </a:rPr>
              <a:t>名直播活动同时开播，依据活动效应不断延伸和炒作。</a:t>
            </a:r>
            <a:endParaRPr lang="zh-CN" altLang="zh-CN" sz="1400" kern="100">
              <a:latin typeface="方正清刻本悦宋简体" panose="02000000000000000000" pitchFamily="2" charset="-122"/>
              <a:ea typeface="方正清刻本悦宋简体" panose="02000000000000000000" pitchFamily="2" charset="-122"/>
              <a:cs typeface="仿宋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162411" y="2747979"/>
            <a:ext cx="1207570" cy="56938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553545" y="2286314"/>
            <a:ext cx="9121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4</a:t>
            </a:r>
            <a:endParaRPr lang="zh-CN" altLang="en-US" sz="5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40103" y="2486619"/>
            <a:ext cx="5922337" cy="830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市场定位策略</a:t>
            </a:r>
            <a:endParaRPr lang="zh-CN" altLang="en-US" sz="3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/>
        </p:nvGrpSpPr>
        <p:grpSpPr>
          <a:xfrm>
            <a:off x="984310" y="1368860"/>
            <a:ext cx="10358604" cy="4955740"/>
            <a:chOff x="1283346" y="1462702"/>
            <a:chExt cx="9390062" cy="3932595"/>
          </a:xfrm>
        </p:grpSpPr>
        <p:grpSp>
          <p:nvGrpSpPr>
            <p:cNvPr id="2" name="组合 1"/>
            <p:cNvGrpSpPr/>
            <p:nvPr/>
          </p:nvGrpSpPr>
          <p:grpSpPr>
            <a:xfrm>
              <a:off x="1283346" y="1462702"/>
              <a:ext cx="9390062" cy="3932595"/>
              <a:chOff x="1350963" y="1765300"/>
              <a:chExt cx="9390062" cy="3932595"/>
            </a:xfrm>
          </p:grpSpPr>
          <p:sp>
            <p:nvSpPr>
              <p:cNvPr id="3" name="矩形 2"/>
              <p:cNvSpPr/>
              <p:nvPr/>
            </p:nvSpPr>
            <p:spPr>
              <a:xfrm>
                <a:off x="1460500" y="1765300"/>
                <a:ext cx="4610100" cy="1968500"/>
              </a:xfrm>
              <a:prstGeom prst="rect">
                <a:avLst/>
              </a:prstGeom>
              <a:solidFill>
                <a:srgbClr val="F0D2A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" name="矩形 3"/>
              <p:cNvSpPr/>
              <p:nvPr/>
            </p:nvSpPr>
            <p:spPr>
              <a:xfrm>
                <a:off x="6070600" y="3729395"/>
                <a:ext cx="4610100" cy="1968500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矩形 4"/>
              <p:cNvSpPr/>
              <p:nvPr/>
            </p:nvSpPr>
            <p:spPr>
              <a:xfrm>
                <a:off x="6070600" y="1765300"/>
                <a:ext cx="4610100" cy="1968500"/>
              </a:xfrm>
              <a:prstGeom prst="rect">
                <a:avLst/>
              </a:prstGeom>
              <a:solidFill>
                <a:srgbClr val="D7673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矩形 5"/>
              <p:cNvSpPr/>
              <p:nvPr/>
            </p:nvSpPr>
            <p:spPr>
              <a:xfrm>
                <a:off x="1460500" y="3729395"/>
                <a:ext cx="4610100" cy="1968500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等腰三角形 6"/>
              <p:cNvSpPr/>
              <p:nvPr/>
            </p:nvSpPr>
            <p:spPr>
              <a:xfrm rot="5400000">
                <a:off x="5372100" y="2603500"/>
                <a:ext cx="1689100" cy="292100"/>
              </a:xfrm>
              <a:prstGeom prst="triangle">
                <a:avLst/>
              </a:prstGeom>
              <a:solidFill>
                <a:srgbClr val="F0D2A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等腰三角形 7"/>
              <p:cNvSpPr/>
              <p:nvPr/>
            </p:nvSpPr>
            <p:spPr>
              <a:xfrm rot="10800000">
                <a:off x="7531100" y="3729395"/>
                <a:ext cx="1689100" cy="292100"/>
              </a:xfrm>
              <a:prstGeom prst="triangle">
                <a:avLst/>
              </a:prstGeom>
              <a:solidFill>
                <a:srgbClr val="D7673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" name="等腰三角形 8"/>
              <p:cNvSpPr/>
              <p:nvPr/>
            </p:nvSpPr>
            <p:spPr>
              <a:xfrm rot="16200000">
                <a:off x="5080000" y="4573945"/>
                <a:ext cx="1689100" cy="292100"/>
              </a:xfrm>
              <a:prstGeom prst="triangle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" name="等腰三角形 9"/>
              <p:cNvSpPr/>
              <p:nvPr/>
            </p:nvSpPr>
            <p:spPr>
              <a:xfrm>
                <a:off x="2921000" y="3437295"/>
                <a:ext cx="1689100" cy="292100"/>
              </a:xfrm>
              <a:prstGeom prst="triangl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1350963" y="2099746"/>
                <a:ext cx="1231900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7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S</a:t>
                </a:r>
                <a:endParaRPr lang="zh-CN" altLang="en-US" sz="7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9509125" y="2202576"/>
                <a:ext cx="1231900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7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W</a:t>
                </a:r>
                <a:endParaRPr lang="zh-CN" altLang="en-US" sz="7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" name="文本框 12"/>
              <p:cNvSpPr txBox="1"/>
              <p:nvPr/>
            </p:nvSpPr>
            <p:spPr>
              <a:xfrm>
                <a:off x="9483725" y="4157046"/>
                <a:ext cx="1231900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7200" kern="12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/>
                  <a:t>T</a:t>
                </a:r>
                <a:endParaRPr lang="zh-CN" altLang="en-US"/>
              </a:p>
            </p:txBody>
          </p:sp>
          <p:sp>
            <p:nvSpPr>
              <p:cNvPr id="14" name="文本框 13"/>
              <p:cNvSpPr txBox="1"/>
              <p:nvPr/>
            </p:nvSpPr>
            <p:spPr>
              <a:xfrm>
                <a:off x="1385888" y="4207957"/>
                <a:ext cx="1231900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7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O</a:t>
                </a:r>
                <a:endParaRPr lang="zh-CN" altLang="en-US" sz="7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5" name="矩形 14"/>
              <p:cNvSpPr/>
              <p:nvPr/>
            </p:nvSpPr>
            <p:spPr>
              <a:xfrm>
                <a:off x="2736850" y="1916351"/>
                <a:ext cx="2495550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00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我们的优势有哪些？</a:t>
                </a:r>
                <a:endParaRPr lang="zh-CN" altLang="en-US" sz="20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" name="矩形 15"/>
              <p:cNvSpPr/>
              <p:nvPr/>
            </p:nvSpPr>
            <p:spPr>
              <a:xfrm>
                <a:off x="6699250" y="1854160"/>
                <a:ext cx="2495550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0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我们的劣势有哪些？</a:t>
                </a:r>
                <a:endPara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" name="矩形 16"/>
              <p:cNvSpPr/>
              <p:nvPr/>
            </p:nvSpPr>
            <p:spPr>
              <a:xfrm>
                <a:off x="2712605" y="5129172"/>
                <a:ext cx="2495550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0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我们的机会有哪些？</a:t>
                </a:r>
                <a:endParaRPr lang="zh-CN" altLang="en-US" sz="20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" name="矩形 17"/>
              <p:cNvSpPr/>
              <p:nvPr/>
            </p:nvSpPr>
            <p:spPr>
              <a:xfrm>
                <a:off x="6648449" y="5158474"/>
                <a:ext cx="2495550" cy="4996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00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我们的威胁有哪些？</a:t>
                </a:r>
                <a:endParaRPr lang="zh-CN" altLang="en-US" sz="20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矩形 18"/>
              <p:cNvSpPr/>
              <p:nvPr/>
            </p:nvSpPr>
            <p:spPr>
              <a:xfrm>
                <a:off x="6393249" y="2388151"/>
                <a:ext cx="3213100" cy="12609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盘州市人口基数较低；</a:t>
                </a:r>
                <a:endParaRPr lang="en-US" altLang="zh-CN" sz="12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盘州市场淡旺季明显，全年平均气温</a:t>
                </a:r>
                <a:r>
                  <a:rPr lang="en-US" altLang="zh-CN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15</a:t>
                </a: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度，淡季时间较长；</a:t>
                </a:r>
                <a:endParaRPr lang="en-US" altLang="zh-CN" sz="12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市内交通</a:t>
                </a:r>
                <a:r>
                  <a:rPr lang="zh-CN" altLang="en-US" sz="12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通达</a:t>
                </a: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性较差；</a:t>
                </a:r>
                <a:endParaRPr lang="en-US" altLang="zh-CN" sz="12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消费能力不足。</a:t>
                </a:r>
                <a:endPara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1" name="矩形 20"/>
              <p:cNvSpPr/>
              <p:nvPr/>
            </p:nvSpPr>
            <p:spPr>
              <a:xfrm>
                <a:off x="2558333" y="3853882"/>
                <a:ext cx="3298825" cy="12609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古城改造，带来的人流量、曝光量以及发展机遇；</a:t>
                </a:r>
                <a:endParaRPr lang="en-US" altLang="zh-CN" sz="12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盘州旅游市场持续增长；</a:t>
                </a:r>
                <a:endParaRPr lang="en-US" altLang="zh-CN" sz="12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国内旅游消费持续增长；</a:t>
                </a:r>
                <a:endParaRPr lang="en-US" altLang="zh-CN" sz="12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国家政策的扶持及政府的重视。</a:t>
                </a:r>
                <a:endPara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cxnSp>
            <p:nvCxnSpPr>
              <p:cNvPr id="22" name="直接连接符 21"/>
              <p:cNvCxnSpPr/>
              <p:nvPr/>
            </p:nvCxnSpPr>
            <p:spPr>
              <a:xfrm flipH="1">
                <a:off x="2428875" y="1916351"/>
                <a:ext cx="0" cy="1516539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 flipH="1">
                <a:off x="9461500" y="2039461"/>
                <a:ext cx="0" cy="1516539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 flipH="1">
                <a:off x="2492375" y="4043005"/>
                <a:ext cx="0" cy="1516539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矩形 24"/>
              <p:cNvSpPr/>
              <p:nvPr/>
            </p:nvSpPr>
            <p:spPr>
              <a:xfrm>
                <a:off x="6222283" y="4041367"/>
                <a:ext cx="3048000" cy="10245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产品同质化严重；</a:t>
                </a:r>
                <a:endParaRPr lang="en-US" altLang="zh-CN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周边成熟景区的激烈竞争，如刘官胜境温泉水乐园已于去年开放、乌蒙大草原、娘娘山国家公园的品牌知名度已较高。</a:t>
                </a:r>
                <a:endParaRPr lang="zh-CN" altLang="en-US"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cxnSp>
            <p:nvCxnSpPr>
              <p:cNvPr id="26" name="直接连接符 25"/>
              <p:cNvCxnSpPr/>
              <p:nvPr/>
            </p:nvCxnSpPr>
            <p:spPr>
              <a:xfrm flipH="1">
                <a:off x="9483725" y="3955375"/>
                <a:ext cx="0" cy="1516539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7" name="文本框 26"/>
            <p:cNvSpPr txBox="1"/>
            <p:nvPr/>
          </p:nvSpPr>
          <p:spPr>
            <a:xfrm>
              <a:off x="2481684" y="2059188"/>
              <a:ext cx="3746500" cy="1173390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lnSpc>
                  <a:spcPts val="2000"/>
                </a:lnSpc>
                <a:buFont typeface="Arial" pitchFamily="34" charset="0"/>
                <a:buChar char="•"/>
              </a:pPr>
              <a:r>
                <a:rPr lang="zh-CN" altLang="en-US"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政策优势明显</a:t>
              </a: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；</a:t>
              </a:r>
              <a:endParaRPr lang="en-US" altLang="zh-CN"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>
                <a:lnSpc>
                  <a:spcPts val="2000"/>
                </a:lnSpc>
                <a:buFont typeface="Arial" pitchFamily="34" charset="0"/>
                <a:buChar char="•"/>
              </a:pP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景区集</a:t>
              </a:r>
              <a:r>
                <a:rPr lang="zh-CN" altLang="en-US"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体验性、娱乐性、观赏和科普为一体</a:t>
              </a: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；</a:t>
              </a:r>
              <a:endParaRPr lang="en-US" altLang="zh-CN"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>
                <a:lnSpc>
                  <a:spcPts val="2000"/>
                </a:lnSpc>
                <a:buFont typeface="Arial" pitchFamily="34" charset="0"/>
                <a:buChar char="•"/>
              </a:pP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气候</a:t>
              </a:r>
              <a:r>
                <a:rPr lang="zh-CN" altLang="en-US"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优势</a:t>
              </a: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；</a:t>
              </a:r>
              <a:endParaRPr lang="en-US" altLang="zh-CN"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>
                <a:lnSpc>
                  <a:spcPts val="2000"/>
                </a:lnSpc>
                <a:buFont typeface="Arial" pitchFamily="34" charset="0"/>
                <a:buChar char="•"/>
              </a:pP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交通</a:t>
              </a:r>
              <a:r>
                <a:rPr lang="zh-CN" altLang="en-US"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优势已经</a:t>
              </a: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突显（距离高铁站</a:t>
              </a:r>
              <a:r>
                <a:rPr lang="en-US" altLang="zh-CN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15</a:t>
              </a: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分钟车程）；</a:t>
              </a:r>
              <a:endParaRPr lang="en-US" altLang="zh-CN"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>
                <a:lnSpc>
                  <a:spcPts val="2000"/>
                </a:lnSpc>
                <a:buFont typeface="Arial" pitchFamily="34" charset="0"/>
                <a:buChar char="•"/>
              </a:pPr>
              <a:r>
                <a:rPr lang="zh-CN" altLang="en-US" sz="12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文化教育资源。</a:t>
              </a:r>
              <a:endPara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8" name="文本框 27"/>
          <p:cNvSpPr txBox="1"/>
          <p:nvPr/>
        </p:nvSpPr>
        <p:spPr>
          <a:xfrm>
            <a:off x="456271" y="505845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市场分析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04766" y="221104"/>
            <a:ext cx="4445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项目市场定位</a:t>
            </a:r>
            <a:endParaRPr lang="zh-CN" altLang="en-US" sz="28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05305" y="897396"/>
            <a:ext cx="10888718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客群定位：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以</a:t>
            </a:r>
            <a:r>
              <a:rPr lang="zh-CN" altLang="en-US" sz="160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游憩、游学、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娱乐、</a:t>
            </a:r>
            <a:r>
              <a:rPr lang="zh-CN" altLang="en-US" sz="160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养生为主要目的，强调休息、娱乐和保健，可重复消费及</a:t>
            </a:r>
            <a:r>
              <a:rPr lang="zh-CN" altLang="en-US" sz="1600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家庭化为特征。</a:t>
            </a:r>
            <a:endParaRPr lang="en-US" altLang="zh-CN" sz="160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56423" y="1405227"/>
            <a:ext cx="11765609" cy="2869372"/>
            <a:chOff x="167486" y="1727239"/>
            <a:chExt cx="11765609" cy="2869372"/>
          </a:xfrm>
        </p:grpSpPr>
        <p:grpSp>
          <p:nvGrpSpPr>
            <p:cNvPr id="11" name="组合 10"/>
            <p:cNvGrpSpPr/>
            <p:nvPr/>
          </p:nvGrpSpPr>
          <p:grpSpPr>
            <a:xfrm>
              <a:off x="676514" y="1890803"/>
              <a:ext cx="1492469" cy="479708"/>
              <a:chOff x="798786" y="2154622"/>
              <a:chExt cx="1492469" cy="479708"/>
            </a:xfrm>
          </p:grpSpPr>
          <p:sp>
            <p:nvSpPr>
              <p:cNvPr id="5" name="矩形 4"/>
              <p:cNvSpPr/>
              <p:nvPr/>
            </p:nvSpPr>
            <p:spPr>
              <a:xfrm>
                <a:off x="798786" y="2154622"/>
                <a:ext cx="1492469" cy="479708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文本框 5"/>
              <p:cNvSpPr txBox="1"/>
              <p:nvPr/>
            </p:nvSpPr>
            <p:spPr>
              <a:xfrm>
                <a:off x="1051033" y="2240587"/>
                <a:ext cx="987973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 b="1" smtClean="0">
                    <a:solidFill>
                      <a:schemeClr val="bg1"/>
                    </a:solidFill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亲子家庭</a:t>
                </a:r>
                <a:endParaRPr lang="zh-CN" altLang="en-US" sz="1400" b="1" smtClean="0">
                  <a:solidFill>
                    <a:schemeClr val="bg1"/>
                  </a:solidFill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</p:txBody>
          </p:sp>
        </p:grpSp>
        <p:cxnSp>
          <p:nvCxnSpPr>
            <p:cNvPr id="8" name="直接连接符 7"/>
            <p:cNvCxnSpPr/>
            <p:nvPr/>
          </p:nvCxnSpPr>
          <p:spPr>
            <a:xfrm flipH="1">
              <a:off x="2462341" y="1890803"/>
              <a:ext cx="1" cy="479708"/>
            </a:xfrm>
            <a:prstGeom prst="line">
              <a:avLst/>
            </a:prstGeom>
            <a:ln w="31750">
              <a:solidFill>
                <a:schemeClr val="accent2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矩形 9"/>
            <p:cNvSpPr/>
            <p:nvPr/>
          </p:nvSpPr>
          <p:spPr>
            <a:xfrm>
              <a:off x="2567449" y="1773691"/>
              <a:ext cx="9365646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400" b="1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群体描述：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有私家车的中高等收入、有小孩的</a:t>
              </a:r>
              <a:r>
                <a:rPr lang="zh-CN" altLang="en-US" sz="14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家庭、情侣；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出游时间多在周末和节假日，以</a:t>
              </a:r>
              <a:r>
                <a:rPr lang="en-US" altLang="zh-CN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1-2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天自驾游短途出游为主；</a:t>
              </a:r>
              <a:endParaRPr lang="en-US" altLang="zh-CN" sz="140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 b="1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群体需求：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偏好儿童乐园、</a:t>
              </a:r>
              <a:r>
                <a:rPr lang="zh-CN" altLang="en-US" sz="14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亲子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娱乐</a:t>
              </a:r>
              <a:r>
                <a:rPr lang="zh-CN" altLang="en-US" sz="14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、浪漫湿地等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特色旅游产品。</a:t>
              </a:r>
              <a:endParaRPr lang="zh-CN" altLang="en-US" sz="140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717242" y="2883741"/>
              <a:ext cx="1524001" cy="523220"/>
              <a:chOff x="839511" y="2039611"/>
              <a:chExt cx="1524001" cy="523220"/>
            </a:xfrm>
          </p:grpSpPr>
          <p:sp>
            <p:nvSpPr>
              <p:cNvPr id="13" name="矩形 12"/>
              <p:cNvSpPr/>
              <p:nvPr/>
            </p:nvSpPr>
            <p:spPr>
              <a:xfrm>
                <a:off x="871043" y="2063157"/>
                <a:ext cx="1492469" cy="479708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" name="文本框 13"/>
              <p:cNvSpPr txBox="1"/>
              <p:nvPr/>
            </p:nvSpPr>
            <p:spPr>
              <a:xfrm>
                <a:off x="839511" y="2039611"/>
                <a:ext cx="14714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 smtClean="0">
                    <a:solidFill>
                      <a:schemeClr val="bg1"/>
                    </a:solidFill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企事业团体、</a:t>
                </a:r>
                <a:endParaRPr lang="en-US" altLang="zh-CN" sz="1400" b="1" smtClean="0">
                  <a:solidFill>
                    <a:schemeClr val="bg1"/>
                  </a:solidFill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  <a:p>
                <a:pPr algn="ctr"/>
                <a:r>
                  <a:rPr lang="zh-CN" altLang="en-US" sz="1400" b="1" smtClean="0">
                    <a:solidFill>
                      <a:schemeClr val="bg1"/>
                    </a:solidFill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研学教育</a:t>
                </a:r>
                <a:endParaRPr lang="zh-CN" altLang="en-US" sz="1400" b="1" smtClean="0">
                  <a:solidFill>
                    <a:schemeClr val="bg1"/>
                  </a:solidFill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</p:txBody>
          </p:sp>
        </p:grpSp>
        <p:cxnSp>
          <p:nvCxnSpPr>
            <p:cNvPr id="15" name="直接连接符 14"/>
            <p:cNvCxnSpPr/>
            <p:nvPr/>
          </p:nvCxnSpPr>
          <p:spPr>
            <a:xfrm flipH="1">
              <a:off x="2462341" y="2885088"/>
              <a:ext cx="1" cy="479708"/>
            </a:xfrm>
            <a:prstGeom prst="line">
              <a:avLst/>
            </a:prstGeom>
            <a:ln w="31750">
              <a:solidFill>
                <a:schemeClr val="accent2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矩形 15"/>
            <p:cNvSpPr/>
            <p:nvPr/>
          </p:nvSpPr>
          <p:spPr>
            <a:xfrm>
              <a:off x="2567449" y="2784304"/>
              <a:ext cx="9049407" cy="7026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400" b="1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群体描述：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事业单位和公司组织的拓展活动，包括；包括学生的素质拓展培训、游学等培训及商务会议、年会；</a:t>
              </a:r>
              <a:endParaRPr lang="en-US" altLang="zh-CN" sz="140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 b="1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群体需求：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对能够接待多人团队的素质教育基地、科普教育基地、露营基地、度假村等设施需求较高。</a:t>
              </a:r>
              <a:endParaRPr lang="zh-CN" altLang="en-US" sz="140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676516" y="3969407"/>
              <a:ext cx="1492469" cy="479708"/>
              <a:chOff x="798786" y="2154622"/>
              <a:chExt cx="1492469" cy="479708"/>
            </a:xfrm>
          </p:grpSpPr>
          <p:sp>
            <p:nvSpPr>
              <p:cNvPr id="18" name="矩形 17"/>
              <p:cNvSpPr/>
              <p:nvPr/>
            </p:nvSpPr>
            <p:spPr>
              <a:xfrm>
                <a:off x="798786" y="2154622"/>
                <a:ext cx="1492469" cy="479708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文本框 18"/>
              <p:cNvSpPr txBox="1"/>
              <p:nvPr/>
            </p:nvSpPr>
            <p:spPr>
              <a:xfrm>
                <a:off x="1081250" y="2259721"/>
                <a:ext cx="987973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 b="1" smtClean="0">
                    <a:solidFill>
                      <a:schemeClr val="bg1"/>
                    </a:solidFill>
                    <a:latin typeface="方正清刻本悦宋简体" panose="02000000000000000000" pitchFamily="2" charset="-122"/>
                    <a:ea typeface="方正清刻本悦宋简体" panose="02000000000000000000" pitchFamily="2" charset="-122"/>
                  </a:rPr>
                  <a:t>康健养生</a:t>
                </a:r>
                <a:endParaRPr lang="zh-CN" altLang="en-US" sz="1400" b="1" smtClean="0">
                  <a:solidFill>
                    <a:schemeClr val="bg1"/>
                  </a:solidFill>
                  <a:latin typeface="方正清刻本悦宋简体" panose="02000000000000000000" pitchFamily="2" charset="-122"/>
                  <a:ea typeface="方正清刻本悦宋简体" panose="02000000000000000000" pitchFamily="2" charset="-122"/>
                </a:endParaRPr>
              </a:p>
            </p:txBody>
          </p:sp>
        </p:grpSp>
        <p:cxnSp>
          <p:nvCxnSpPr>
            <p:cNvPr id="21" name="直接连接符 20"/>
            <p:cNvCxnSpPr/>
            <p:nvPr/>
          </p:nvCxnSpPr>
          <p:spPr>
            <a:xfrm flipH="1">
              <a:off x="2462341" y="3969407"/>
              <a:ext cx="1" cy="479708"/>
            </a:xfrm>
            <a:prstGeom prst="line">
              <a:avLst/>
            </a:prstGeom>
            <a:ln w="31750">
              <a:solidFill>
                <a:schemeClr val="accent2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矩形 21"/>
            <p:cNvSpPr/>
            <p:nvPr/>
          </p:nvSpPr>
          <p:spPr>
            <a:xfrm>
              <a:off x="2567449" y="3857947"/>
              <a:ext cx="8923283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400" b="1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群体描述：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有较高的学历，经济条件良好，有能力、有资源，</a:t>
              </a:r>
              <a:r>
                <a:rPr lang="zh-CN" altLang="en-US" sz="14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喜爱保健养生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；</a:t>
              </a:r>
              <a:endParaRPr lang="en-US" altLang="zh-CN" sz="140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400" b="1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群体需求：</a:t>
              </a:r>
              <a:r>
                <a:rPr lang="zh-CN" altLang="en-US" sz="140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慢城生活</a:t>
              </a:r>
              <a:r>
                <a:rPr lang="zh-CN" altLang="en-US" sz="1400" smtClean="0">
                  <a:latin typeface="方正清刻本悦宋简体" panose="02000000000000000000" pitchFamily="2" charset="-122"/>
                  <a:ea typeface="方正清刻本悦宋简体" panose="02000000000000000000" pitchFamily="2" charset="-122"/>
                </a:rPr>
                <a:t>体验、对环境要求较高、倡导生态环保生活理念。</a:t>
              </a:r>
              <a:endParaRPr lang="zh-CN" altLang="en-US" sz="1400">
                <a:latin typeface="方正清刻本悦宋简体" panose="02000000000000000000" pitchFamily="2" charset="-122"/>
                <a:ea typeface="方正清刻本悦宋简体" panose="02000000000000000000" pitchFamily="2" charset="-122"/>
              </a:endParaRPr>
            </a:p>
          </p:txBody>
        </p:sp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724" y="1727239"/>
              <a:ext cx="749017" cy="749017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7486" y="2789026"/>
              <a:ext cx="720754" cy="720754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5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5050" y="3828014"/>
              <a:ext cx="713930" cy="713930"/>
            </a:xfrm>
            <a:prstGeom prst="rect">
              <a:avLst/>
            </a:prstGeom>
          </p:spPr>
        </p:pic>
      </p:grpSp>
      <p:graphicFrame>
        <p:nvGraphicFramePr>
          <p:cNvPr id="27" name="表格 26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590952" y="4281341"/>
          <a:ext cx="10166058" cy="2567384"/>
        </p:xfrm>
        <a:graphic>
          <a:graphicData uri="http://schemas.openxmlformats.org/drawingml/2006/table">
            <a:tbl>
              <a:tblPr firstRow="1" firstCol="1" bandRow="1">
                <a:tableStyleId>{0E3FDE45-AF77-4B5C-9715-49D594BDF05E}</a:tableStyleId>
              </a:tblPr>
              <a:tblGrid>
                <a:gridCol w="1344251"/>
                <a:gridCol w="3864307"/>
                <a:gridCol w="1806711"/>
                <a:gridCol w="3150789"/>
              </a:tblGrid>
              <a:tr h="314681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类别</a:t>
                      </a:r>
                      <a:endParaRPr lang="zh-CN" sz="1050" kern="100">
                        <a:solidFill>
                          <a:schemeClr val="bg1"/>
                        </a:solidFill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内容</a:t>
                      </a:r>
                      <a:endParaRPr lang="zh-CN" sz="1050" kern="100">
                        <a:solidFill>
                          <a:schemeClr val="bg1"/>
                        </a:solidFill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类别</a:t>
                      </a:r>
                      <a:endParaRPr lang="zh-CN" sz="1050" kern="100">
                        <a:solidFill>
                          <a:schemeClr val="bg1"/>
                        </a:solidFill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内容</a:t>
                      </a:r>
                      <a:endParaRPr lang="zh-CN" sz="1050" kern="100">
                        <a:solidFill>
                          <a:schemeClr val="bg1"/>
                        </a:solidFill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07063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总人口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105.34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万（常住人口为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104.6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万人）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盘州</a:t>
                      </a: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GDP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（</a:t>
                      </a: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20XX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）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596.44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亿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35998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少数民族</a:t>
                      </a:r>
                      <a:endParaRPr lang="en-US" altLang="zh-CN" sz="1200" kern="100" smtClean="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人口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约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19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</a:t>
                      </a:r>
                      <a:r>
                        <a:rPr 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人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（有汉、彝、布依、回、苗、白等</a:t>
                      </a: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28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个民族）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人均</a:t>
                      </a: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GDP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56236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元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167999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人口性质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农业人口约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96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万人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旅游收入（</a:t>
                      </a: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20XX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）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54.31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亿，同比增长</a:t>
                      </a: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  <a:cs typeface="+mn-cs"/>
                        </a:rPr>
                        <a:t>65%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921188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建成区人口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双凤镇老城：总人口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8.7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万；建成区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8.1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平方公里，建成区人口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4.8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红果新城：总人口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23.3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万；建成区约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18.7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平方公里，建成区人口约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21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项目地周边人口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双凤镇常驻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+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流动人口约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11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万，双凤镇周边一小时车程内人口约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21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万；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3-5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岁儿童占总人口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7%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，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6-16</a:t>
                      </a:r>
                      <a:r>
                        <a:rPr lang="zh-CN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岁青少年占</a:t>
                      </a:r>
                      <a:r>
                        <a:rPr lang="en-US" sz="1200" kern="10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10</a:t>
                      </a:r>
                      <a:r>
                        <a:rPr 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%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；双凤镇高中生约占全市学生的</a:t>
                      </a:r>
                      <a:r>
                        <a:rPr lang="en-US" altLang="zh-CN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40%</a:t>
                      </a:r>
                      <a:r>
                        <a:rPr lang="zh-CN" altLang="en-US" sz="1200" kern="100" smtClean="0">
                          <a:effectLst/>
                          <a:latin typeface="方正清刻本悦宋简体" panose="02000000000000000000" pitchFamily="2" charset="-122"/>
                          <a:ea typeface="方正清刻本悦宋简体" panose="02000000000000000000" pitchFamily="2" charset="-122"/>
                        </a:rPr>
                        <a:t>。</a:t>
                      </a:r>
                      <a:endParaRPr lang="zh-CN" sz="105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10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10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10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100" kern="100">
                        <a:effectLst/>
                        <a:latin typeface="方正清刻本悦宋简体" panose="02000000000000000000" pitchFamily="2" charset="-122"/>
                        <a:ea typeface="方正清刻本悦宋简体" panose="02000000000000000000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162411" y="2747979"/>
            <a:ext cx="1207570" cy="569380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553545" y="2286314"/>
            <a:ext cx="9121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5</a:t>
            </a:r>
            <a:endParaRPr lang="zh-CN" altLang="en-US" sz="54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40103" y="2486619"/>
            <a:ext cx="5922337" cy="830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营销</a:t>
            </a:r>
            <a:r>
              <a:rPr lang="zh-CN" altLang="en-US" sz="3600" b="1" smtClean="0"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策略</a:t>
            </a:r>
            <a:endParaRPr lang="zh-CN" altLang="en-US" sz="3600" b="1" smtClean="0"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https://d.book118.com/488111143016006036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cccea4cb-69bd-4294-88ae-1261e7ce5e1f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sz="2800" b="1" dirty="0" smtClean="0">
            <a:latin typeface="方正清刻本悦宋简体" panose="02000000000000000000" pitchFamily="2" charset="-122"/>
            <a:ea typeface="方正清刻本悦宋简体" panose="02000000000000000000" pitchFamily="2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20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Calibri Light</vt:lpstr>
      <vt:lpstr>宋体</vt:lpstr>
      <vt:lpstr>微软雅黑</vt:lpstr>
      <vt:lpstr>方正清刻本悦宋简体</vt:lpstr>
      <vt:lpstr>仿宋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2024-09-15T06:16:19.820</cp:lastPrinted>
  <dcterms:created xsi:type="dcterms:W3CDTF">2024-09-14T22:16:19Z</dcterms:created>
  <dcterms:modified xsi:type="dcterms:W3CDTF">2024-09-14T22:16:22Z</dcterms:modified>
</cp:coreProperties>
</file>