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A82B32D-2C47-498B-B0C3-CB0372CBE7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61DCF2-BD46-4105-A853-42F459C81A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36776C9-DB3B-4F39-B955-E583C5168D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58EEE39-7CA7-410F-87FC-301998D9DD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9557B63-9C0B-4523-A7CE-BBD4283933F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D7DA82D-53B8-493F-A757-61E7FFB125E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52A7484-48A2-4DA7-B39C-2938764C25C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224983F-960A-4087-9805-9DA02228E82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6D77560-FBBB-49FA-914E-87B8C11033F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277893-E376-4766-BEB9-48F18735E2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A98725-6990-42F8-9951-02EE7C9C7F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endParaRPr lang="en-US" smtClean="0"/>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88112035006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微软雅黑" panose="020b0503020204020204" charset="-122"/>
                <a:ea typeface="微软雅黑" panose="020b0503020204020204" charset="-122"/>
                <a:cs typeface="微软雅黑" panose="020b0503020204020204" charset="-122"/>
              </a:rPr>
              <a:t>《医疗反腐》专题</a:t>
            </a:r>
            <a:endParaRPr lang="en-US" sz="517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790127" y="5145145"/>
            <a:ext cx="8024774"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微软雅黑" panose="020b0503020204020204" charset="-122"/>
                <a:ea typeface="微软雅黑" panose="020b0503020204020204" charset="-122"/>
                <a:cs typeface="微软雅黑" panose="020b0503020204020204" charset="-122"/>
              </a:rPr>
              <a:t>汇报人：AA</a:t>
            </a:r>
            <a:endParaRPr lang="en-US" sz="2025">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790127" y="5566988"/>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微软雅黑" panose="020b0503020204020204" charset="-122"/>
                <a:ea typeface="微软雅黑" panose="020b0503020204020204" charset="-122"/>
                <a:cs typeface="微软雅黑" panose="020b0503020204020204" charset="-122"/>
              </a:rPr>
              <a:t>2024-01-17</a:t>
            </a:r>
            <a:endParaRPr lang="en-US" sz="2025">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医疗反腐背景与意义</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典型案例分析与警示教育</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治理措施与实践经验分享</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挑战与困境：当前存在问题和困难分析</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创新思路与方法探讨：如何深化医疗反腐工作</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总结与展望：构建清朗医疗行业环境</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微软雅黑" panose="020b0503020204020204" charset="-122"/>
                <a:ea typeface="微软雅黑" panose="020b0503020204020204" charset="-122"/>
                <a:cs typeface="微软雅黑" panose="020b0503020204020204" charset="-122"/>
              </a:rPr>
              <a:t>contents</a:t>
            </a:r>
            <a:endParaRPr lang="en-US" sz="5775" b="1">
              <a:solidFill>
                <a:schemeClr val="accent3">
                  <a:lumMod val="40000"/>
                  <a:lumOff val="60000"/>
                  <a:alpha val="34000"/>
                </a:schemeClr>
              </a:solidFill>
              <a:latin typeface="微软雅黑" panose="020b0503020204020204" charset="-122"/>
              <a:ea typeface="微软雅黑" panose="020b0503020204020204" charset="-122"/>
              <a:cs typeface="微软雅黑" panose="020b0503020204020204" charset="-122"/>
            </a:endParaRP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微软雅黑" panose="020b0503020204020204" charset="-122"/>
                <a:ea typeface="微软雅黑" panose="020b0503020204020204" charset="-122"/>
                <a:cs typeface="微软雅黑" panose="020b0503020204020204" charset="-122"/>
              </a:rPr>
              <a:t>目</a:t>
            </a:r>
            <a:endParaRPr lang="en-US" sz="7650" b="1">
              <a:solidFill>
                <a:srgbClr val="FFFFFF">
                  <a:alpha val="100000"/>
                </a:srgbClr>
              </a:solidFill>
              <a:latin typeface="微软雅黑" panose="020b0503020204020204" charset="-122"/>
              <a:ea typeface="微软雅黑" panose="020b0503020204020204" charset="-122"/>
              <a:cs typeface="微软雅黑" panose="020b0503020204020204" charset="-122"/>
            </a:endParaRPr>
          </a:p>
          <a:p>
            <a:pPr algn="ctr">
              <a:lnSpc>
                <a:spcPct val="125000"/>
              </a:lnSpc>
            </a:pPr>
            <a:r>
              <a:rPr lang="en-US" sz="7650" b="1">
                <a:solidFill>
                  <a:srgbClr val="FFFFFF">
                    <a:alpha val="100000"/>
                  </a:srgbClr>
                </a:solidFill>
                <a:latin typeface="微软雅黑" panose="020b0503020204020204" charset="-122"/>
                <a:ea typeface="微软雅黑" panose="020b0503020204020204" charset="-122"/>
                <a:cs typeface="微软雅黑" panose="020b0503020204020204" charset="-122"/>
              </a:rPr>
              <a:t>录</a:t>
            </a:r>
            <a:endParaRPr lang="en-US" sz="7650"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微软雅黑" panose="020b0503020204020204" charset="-122"/>
                <a:ea typeface="微软雅黑" panose="020b0503020204020204" charset="-122"/>
                <a:cs typeface="微软雅黑" panose="020b0503020204020204" charset="-122"/>
              </a:rPr>
              <a:t>医疗反腐背景与意义</a:t>
            </a:r>
            <a:endParaRPr lang="en-US" sz="5175" b="1">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微软雅黑" panose="020b0503020204020204" charset="-122"/>
                <a:ea typeface="微软雅黑" panose="020b0503020204020204" charset="-122"/>
                <a:cs typeface="微软雅黑" panose="020b0503020204020204" charset="-122"/>
              </a:rPr>
              <a:t>01</a:t>
            </a:r>
            <a:endParaRPr lang="en-US" sz="7650" b="1">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31041" r="3104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6939" r="26939"/>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9536" r="2953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在医疗行业中，腐败现象普遍存在于药品采购、设备采购、工程建设、选人用人等领域。</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rPr>
              <a:t>腐败现象普遍</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医疗腐败不仅损害了国家和人民的利益，还严重影响了医疗行业的公信力和形象，破坏了医疗市场的公平竞争秩序。</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rPr>
              <a:t>危害严重</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医疗行业腐败现象概述</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t="2687" b="268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医疗反腐斗争的深入开展，有利于保障人民群众的健康权益，维护社会公平正义。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微软雅黑" panose="020b0503020204020204" charset="-122"/>
                <a:ea typeface="微软雅黑" panose="020b0503020204020204" charset="-122"/>
                <a:cs typeface="微软雅黑" panose="020b0503020204020204" charset="-122"/>
              </a:rPr>
              <a:t>通过反腐斗争，可以清除医疗行业中的腐败分子和腐败行为，为医疗行业的健康发展创造良好的环境。</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反腐斗争在医疗领域重要性</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微软雅黑" panose="020b0503020204020204" charset="-122"/>
                <a:ea typeface="微软雅黑" panose="020b0503020204020204" charset="-122"/>
                <a:cs typeface="微软雅黑" panose="020b0503020204020204" charset="-122"/>
              </a:rPr>
              <a:t>促进医疗行业健康发展</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rPr>
              <a:t>保障人民健康权益</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国家不断完善医疗领域的法律法规，加大对医疗腐败行为的惩处力度，为医疗反腐提供有力的法律保障。</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pic>
        <p:nvPicPr>
          <p:cNvPr id="6" name="Picture 6"/>
          <p:cNvPicPr>
            <a:picLocks noChangeAspect="1"/>
          </p:cNvPicPr>
          <p:nvPr/>
        </p:nvPicPr>
        <p:blipFill>
          <a:blip r:embed="rId2"/>
          <a:srcRect l="13792" r="1379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完善法律法规</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各级监管部门加强对医疗机构的监管力度，建立健全的监管机制，确保医疗行业的规范有序发展。</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加强监管力度</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pic>
        <p:nvPicPr>
          <p:cNvPr id="10" name="Picture 10"/>
          <p:cNvPicPr>
            <a:picLocks noChangeAspect="1"/>
          </p:cNvPicPr>
          <p:nvPr/>
        </p:nvPicPr>
        <p:blipFill>
          <a:blip r:embed="rId3"/>
          <a:srcRect l="3292" r="3292"/>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29761" r="29761"/>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医疗行业内部积极推动行业自律机制建设，加强医德医风建设，提高医务人员的职业素养和道德水平。</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推动行业自律</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政策法规及监管体系建设</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微软雅黑" panose="020b0503020204020204" charset="-122"/>
                <a:ea typeface="微软雅黑" panose="020b0503020204020204" charset="-122"/>
                <a:cs typeface="微软雅黑" panose="020b0503020204020204" charset="-122"/>
              </a:rPr>
              <a:t>典型案例分析与警示教育</a:t>
            </a:r>
            <a:endParaRPr lang="en-US" sz="5175" b="1">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微软雅黑" panose="020b0503020204020204" charset="-122"/>
                <a:ea typeface="微软雅黑" panose="020b0503020204020204" charset="-122"/>
                <a:cs typeface="微软雅黑" panose="020b0503020204020204" charset="-122"/>
              </a:rPr>
              <a:t>02</a:t>
            </a:r>
            <a:endParaRPr lang="en-US" sz="7650" b="1">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panose="020f0502020204030204"/>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6399" b="6399"/>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2817" b="12817"/>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6549" b="6549"/>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药品采购环节腐败案例剖析</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微软雅黑" panose="020b0503020204020204" charset="-122"/>
                <a:ea typeface="微软雅黑" panose="020b0503020204020204" charset="-122"/>
                <a:cs typeface="微软雅黑" panose="020b0503020204020204" charset="-122"/>
              </a:rPr>
              <a:t>药品采购中的利益输送</a:t>
            </a:r>
            <a:endParaRPr lang="en-US" sz="2025" b="1">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rPr>
              <a:t>揭示医药代表通过行贿手段，影响医院药品采购决策，获取不正当利益的典型案例。</a:t>
            </a:r>
            <a:endPar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微软雅黑" panose="020b0503020204020204" charset="-122"/>
                <a:ea typeface="微软雅黑" panose="020b0503020204020204" charset="-122"/>
                <a:cs typeface="微软雅黑" panose="020b0503020204020204" charset="-122"/>
              </a:rPr>
              <a:t>药品价格虚高问题</a:t>
            </a:r>
            <a:endParaRPr lang="en-US" sz="2025" b="1">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rPr>
              <a:t>分析药品采购过程中存在的价格虚高现象，以及背后的腐败链条和利益共同体。</a:t>
            </a:r>
            <a:endPar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微软雅黑" panose="020b0503020204020204" charset="-122"/>
                <a:ea typeface="微软雅黑" panose="020b0503020204020204" charset="-122"/>
                <a:cs typeface="微软雅黑" panose="020b0503020204020204" charset="-122"/>
              </a:rPr>
              <a:t>监管漏洞与制度缺陷</a:t>
            </a:r>
            <a:endParaRPr lang="en-US" sz="2025" b="1">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rPr>
              <a:t>探讨药品采购监管存在的漏洞和制度缺陷，提出完善药品采购制度和加强监管的建议。</a:t>
            </a:r>
            <a:endPar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虚假宣传与误导消费者</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分析医疗设备厂商通过虚假宣传、误导消费者等手段获取市场份额的案例。</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加强医疗设备采购监管</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探讨如何加强医疗设备采购的监管力度，建立公正透明的采购机制。</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医疗设备采购中的暗箱操作</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揭露医疗设备采购过程中存在的暗箱操作、权钱交易等不正当竞争行为。</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pic>
        <p:nvPicPr>
          <p:cNvPr id="10" name="Picture 10"/>
          <p:cNvPicPr>
            <a:picLocks noChangeAspect="1"/>
          </p:cNvPicPr>
          <p:nvPr/>
        </p:nvPicPr>
        <p:blipFill>
          <a:blip r:embed="rId2"/>
          <a:srcRect l="5875" r="5875"/>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医疗设备采购中不正当竞争行为曝光</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5000" r="150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03</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加强医德医风建设与监管</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探讨如何加强医德医风建设，提高医务人员职业道德水平，同时加强监管力度，遏制红包、回扣等问题的发生。</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01</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医务人员收受红包现象</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揭示医务人员收受患者红包的普遍现象，分析其背后的医德医风问题。</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02</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医务人员参与药品回扣</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揭露医务人员利用处方权参与药品回扣等不正当利益输送行为的案例。</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医务人员收受红包、回扣等问题揭示</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微软雅黑" panose="020b0503020204020204" charset="-122"/>
                <a:ea typeface="微软雅黑" panose="020b0503020204020204" charset="-122"/>
                <a:cs typeface="微软雅黑" panose="020b0503020204020204" charset="-122"/>
              </a:rPr>
              <a:t>治理措施与实践经验分享</a:t>
            </a:r>
            <a:endParaRPr lang="en-US" sz="5175" b="1">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微软雅黑" panose="020b0503020204020204" charset="-122"/>
                <a:ea typeface="微软雅黑" panose="020b0503020204020204" charset="-122"/>
                <a:cs typeface="微软雅黑" panose="020b0503020204020204" charset="-122"/>
              </a:rPr>
              <a:t>03</a:t>
            </a:r>
            <a:endParaRPr lang="en-US" sz="7650" b="1">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建立健全医疗反腐制度体系</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制定完善的法律法规和规章制度，明确医疗反腐的原则、要求和措施，为医疗反腐提供制度保障。</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4667" r="14667"/>
          <a:stretch>
            <a:fillRect/>
          </a:stretch>
        </p:blipFill>
        <p:spPr>
          <a:xfrm>
            <a:off x="-344549" y="2654723"/>
            <a:ext cx="3468837"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加强权力运行制约和监督</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建立科学合理的权力运行机制，加强对医疗机构和医务人员的监督，防止权力滥用和腐败行为的发生。</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推进医药分开和医疗服务价格改革</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通过医药分开、医疗服务价格改革等措施，切断医疗机构与药品、医疗器械等供应商之间的利益链条，减少腐败行为的发生。</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完善制度设计，加强源头治理</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5208" r="5208"/>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微软雅黑" panose="020b0503020204020204" charset="-122"/>
                <a:ea typeface="微软雅黑" panose="020b0503020204020204" charset="-122"/>
                <a:cs typeface="微软雅黑" panose="020b0503020204020204" charset="-122"/>
              </a:rPr>
              <a:t>1</a:t>
            </a:r>
            <a:endParaRPr lang="en-US" sz="577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微软雅黑" panose="020b0503020204020204" charset="-122"/>
                <a:ea typeface="微软雅黑" panose="020b0503020204020204" charset="-122"/>
                <a:cs typeface="微软雅黑" panose="020b0503020204020204" charset="-122"/>
              </a:rPr>
              <a:t>2</a:t>
            </a:r>
            <a:endParaRPr lang="en-US" sz="577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微软雅黑" panose="020b0503020204020204" charset="-122"/>
                <a:ea typeface="微软雅黑" panose="020b0503020204020204" charset="-122"/>
                <a:cs typeface="微软雅黑" panose="020b0503020204020204" charset="-122"/>
              </a:rPr>
              <a:t>3</a:t>
            </a:r>
            <a:endParaRPr lang="en-US" sz="577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加大对医疗机构和医务人员的日常监管力度，定期开展专项检查，及时发现和纠正存在的问题。</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加强日常监管和专项检查</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对发现的违法违规行为，依法依规进行严肃查处，对涉案人员进行严厉惩处，形成有效的震慑力。</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严肃查处违法违规行为</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鼓励社会各界积极参与医疗反腐工作，加强社会监督和舆论引导，营造良好的社会氛围。</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加强社会监督和舆论引导</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强化监督检查，加大惩处力度</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https://d.book118.com/488112035006006032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2024-09-09T06:13:44.748</cp:lastPrinted>
  <dcterms:created xsi:type="dcterms:W3CDTF">2024-09-08T22:13:44Z</dcterms:created>
  <dcterms:modified xsi:type="dcterms:W3CDTF">2024-09-08T22:13:46Z</dcterms:modified>
</cp:coreProperties>
</file>