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3020DE-4BEF-49AE-A3FF-30E8AD4C8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D9134E-6573-4A82-B15D-2BE9FAF34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40C1ED-4F4D-4BEF-AEF2-E3C0E3D59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718EB6-0185-4611-AEAB-5B16C9818E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D422D2-8CA0-49D0-86A1-CA274B0CA4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DF8A5A-E2AF-4EB7-8A0A-CBAD3C644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24439B-C4A3-4CCF-B46A-3964B75884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57B602-0BE7-40A8-B23B-0F468719D4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999B32-2797-4053-B766-72416FC17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A7C144-CDF0-4ECC-933C-16F6E0070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E06696-844B-4002-9045-FB6CF0B66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4294967295"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1"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1207413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个人所得税专项附加扣除政策培训\n## 1.个人所得税专项附加扣除政策背景及意义\n### 1.1个人所得税专项附加扣除政策出台背景\n### 1.2个人所得税专项附加扣除政策意义\n### 1.3个人所得税专项附加扣除政策对纳税人的影响\n## 2.个人所得税专项附加扣除政策具体内容\n### 2.1专项附加扣除项目及标准\n### 2.2专项附加扣除政策的适用对象\n### 2.3专项附加扣除政策的申报与扣除方式\n## 3.个人所得税专项附加扣除政策的实际操作\n### 3.1专项附加扣除政策的申报流程\n### 3.2专项附加扣除政策的注意事项\n### 3.3专项附加扣除政策的常见问题及解答\n## 4.个人所得税专项附加扣除政策的监管与惩罚\n### 4.1专项附加扣除政策监管措施\n### 4.2专项附加扣除政策违规行为及惩罚\n### 4.3提高专项附加扣除政策遵从度的建议\n## 5.个人所得税专项附加扣除政策的发展趋势与展望\n### 5.1专项附加扣除政策的未来发展趋势\n### 5.2专项附加扣除政策对税收制度的影响\n### 5.3进一步完善专项附加扣除政策的建议\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46865" y="1846430"/>
            <a:ext cx="11518900" cy="914400"/>
          </a:xfrm>
        </p:spPr>
        <p:txBody>
          <a:bodyPr vert="horz" wrap="square" lIns="91440" tIns="45720" rIns="91440" bIns="45720" anchor="t">
            <a:normAutofit/>
          </a:bodyPr>
          <a:lstStyle/>
          <a:p>
            <a:pPr>
              <a:buNone/>
            </a:pPr>
            <a:r>
              <a:rPr lang="zh-CN" sz="5600"/>
              <a:t>个人所得税专项附加扣除政策培训</a:t>
            </a:r>
            <a:endParaRPr/>
          </a:p>
        </p:txBody>
      </p:sp>
      <p:sp>
        <p:nvSpPr>
          <p:cNvPr id="3" name="文本占位符 3" descr="{&quot;isTemplate&quot;:false,&quot;type&quot;:&quot;content&quot;,&quot;canOmit&quot;:true,&quot;range&quot;:0}"/>
          <p:cNvSpPr>
            <a:spLocks noGrp="1"/>
          </p:cNvSpPr>
          <p:nvPr>
            <p:ph type="body" sz="quarter" idx="10"/>
          </p:nvPr>
        </p:nvSpPr>
        <p:spPr>
          <a:xfrm>
            <a:off x="5930728" y="1272759"/>
            <a:ext cx="330539" cy="480131"/>
          </a:xfrm>
        </p:spPr>
        <p:txBody>
          <a:bodyPr/>
          <a:lstStyle/>
          <a:p>
            <a:r>
              <a:rPr lang="en-US" smtClean="0"/>
              <a:t> </a:t>
            </a:r>
            <a:endParaRPr lang="zh-CN" b="1"/>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0"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31"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个人所得税专项附加扣除政策背景及意义</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75"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76"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77" name="Group 2"/>
            <p:cNvGrpSpPr/>
            <p:nvPr/>
          </p:nvGrpSpPr>
          <p:grpSpPr>
            <a:xfrm>
              <a:off x="5982796" y="3116804"/>
              <a:ext cx="5783287" cy="1610798"/>
              <a:chOff x="5982796" y="3116804"/>
              <a:chExt cx="5783287" cy="1610798"/>
            </a:xfrm>
          </p:grpSpPr>
          <p:sp>
            <p:nvSpPr>
              <p:cNvPr id="178"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减轻纳税人负担</a:t>
                </a:r>
                <a:endParaRPr/>
              </a:p>
            </p:txBody>
          </p:sp>
          <p:sp>
            <p:nvSpPr>
              <p:cNvPr id="179"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随着经济的发展，居民收入水平提高，个人所得税负担逐渐加重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为减轻纳税人负担，提高居民消费能力，政府出台专项附加扣除政策</a:t>
                </a:r>
                <a:endParaRPr/>
              </a:p>
            </p:txBody>
          </p:sp>
        </p:grpSp>
        <p:grpSp>
          <p:nvGrpSpPr>
            <p:cNvPr id="180" name="Group 5"/>
            <p:cNvGrpSpPr/>
            <p:nvPr/>
          </p:nvGrpSpPr>
          <p:grpSpPr>
            <a:xfrm>
              <a:off x="5982796" y="4769459"/>
              <a:ext cx="5783287" cy="1610798"/>
              <a:chOff x="5982796" y="4769459"/>
              <a:chExt cx="5783287" cy="1610798"/>
            </a:xfrm>
          </p:grpSpPr>
          <p:sp>
            <p:nvSpPr>
              <p:cNvPr id="181"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进一步完善税收制度</a:t>
                </a:r>
                <a:endParaRPr/>
              </a:p>
            </p:txBody>
          </p:sp>
          <p:sp>
            <p:nvSpPr>
              <p:cNvPr id="182"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个人所得税专项附加扣除政策是对现有税收制度的完善和补充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有助于发挥税收调节收入分配的作用，促进社会公平</a:t>
                </a:r>
                <a:endParaRPr/>
              </a:p>
            </p:txBody>
          </p:sp>
        </p:grpSp>
        <p:grpSp>
          <p:nvGrpSpPr>
            <p:cNvPr id="183" name="Group 407"/>
            <p:cNvGrpSpPr/>
            <p:nvPr/>
          </p:nvGrpSpPr>
          <p:grpSpPr>
            <a:xfrm>
              <a:off x="5982796" y="1468163"/>
              <a:ext cx="5700871" cy="1610798"/>
              <a:chOff x="5982796" y="1468163"/>
              <a:chExt cx="5700871" cy="1610798"/>
            </a:xfrm>
          </p:grpSpPr>
          <p:sp>
            <p:nvSpPr>
              <p:cNvPr id="184"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促进消费和经济发展</a:t>
                </a:r>
                <a:endParaRPr/>
              </a:p>
            </p:txBody>
          </p:sp>
          <p:sp>
            <p:nvSpPr>
              <p:cNvPr id="185"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专项附加扣除政策有助于降低居民税收负担，提高消费能力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增加居民消费，进而推动经济发展</a:t>
                </a:r>
                <a:endParaRPr/>
              </a:p>
            </p:txBody>
          </p:sp>
        </p:grpSp>
      </p:grpSp>
      <p:sp>
        <p:nvSpPr>
          <p:cNvPr id="18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个人所得税专项附加扣除政策出台背景</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88" name="组合 187"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89" name="组合 188"/>
            <p:cNvGrpSpPr/>
            <p:nvPr/>
          </p:nvGrpSpPr>
          <p:grpSpPr>
            <a:xfrm>
              <a:off x="4252327" y="1207692"/>
              <a:ext cx="8485777" cy="1440001"/>
              <a:chOff x="4252327" y="1207692"/>
              <a:chExt cx="8485777" cy="1440001"/>
            </a:xfrm>
          </p:grpSpPr>
          <p:sp>
            <p:nvSpPr>
              <p:cNvPr id="19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公平性</a:t>
                </a:r>
                <a:endParaRPr lang="en-US" altLang="zh-CN" sz="2000" b="1">
                  <a:latin typeface="Microsoft YaHei" panose="020b0503020204020204" pitchFamily="34" charset="-122"/>
                  <a:ea typeface="Microsoft YaHei" panose="020b0503020204020204" pitchFamily="34" charset="-122"/>
                </a:endParaRPr>
              </a:p>
            </p:txBody>
          </p:sp>
          <p:sp>
            <p:nvSpPr>
              <p:cNvPr id="19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专项附加扣除政策考虑了家庭负担、子女教育等因素，使税收更加公平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有助于减少贫富差距，促进社会公平</a:t>
                </a:r>
                <a:endParaRPr/>
              </a:p>
            </p:txBody>
          </p:sp>
          <p:pic>
            <p:nvPicPr>
              <p:cNvPr id="19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94" name="组合 193"/>
            <p:cNvGrpSpPr/>
            <p:nvPr/>
          </p:nvGrpSpPr>
          <p:grpSpPr>
            <a:xfrm>
              <a:off x="4252325" y="2998393"/>
              <a:ext cx="8485779" cy="1440000"/>
              <a:chOff x="4252325" y="2998393"/>
              <a:chExt cx="8485779" cy="1440000"/>
            </a:xfrm>
          </p:grpSpPr>
          <p:sp>
            <p:nvSpPr>
              <p:cNvPr id="19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刺激性</a:t>
                </a:r>
                <a:endParaRPr lang="en-US" altLang="zh-CN" sz="2000" b="1">
                  <a:latin typeface="Microsoft YaHei" panose="020b0503020204020204" pitchFamily="34" charset="-122"/>
                  <a:ea typeface="Microsoft YaHei" panose="020b0503020204020204" pitchFamily="34" charset="-122"/>
                </a:endParaRPr>
              </a:p>
            </p:txBody>
          </p:sp>
          <p:sp>
            <p:nvSpPr>
              <p:cNvPr id="19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专项附加扣除政策降低了纳税人的税收负担，提高了消费能力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有助于刺激消费，拉动经济增长</a:t>
                </a:r>
                <a:endParaRPr/>
              </a:p>
            </p:txBody>
          </p:sp>
          <p:pic>
            <p:nvPicPr>
              <p:cNvPr id="19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99" name="组合 198"/>
            <p:cNvGrpSpPr/>
            <p:nvPr/>
          </p:nvGrpSpPr>
          <p:grpSpPr>
            <a:xfrm>
              <a:off x="4252323" y="4789093"/>
              <a:ext cx="8485781" cy="1440002"/>
              <a:chOff x="4252323" y="4789093"/>
              <a:chExt cx="8485781" cy="1440002"/>
            </a:xfrm>
          </p:grpSpPr>
          <p:sp>
            <p:nvSpPr>
              <p:cNvPr id="20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简化性</a:t>
                </a:r>
                <a:endParaRPr lang="en-US" altLang="zh-CN" sz="2000" b="1">
                  <a:latin typeface="Microsoft YaHei" panose="020b0503020204020204" pitchFamily="34" charset="-122"/>
                  <a:ea typeface="Microsoft YaHei" panose="020b0503020204020204" pitchFamily="34" charset="-122"/>
                </a:endParaRPr>
              </a:p>
            </p:txBody>
          </p:sp>
          <p:sp>
            <p:nvSpPr>
              <p:cNvPr id="20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专项附加扣除政策简化了税收申报和扣除流程，提高了税收管理效率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有助于降低税收征管成本，提高税收遵从度</a:t>
                </a:r>
                <a:endParaRPr/>
              </a:p>
            </p:txBody>
          </p:sp>
          <p:pic>
            <p:nvPicPr>
              <p:cNvPr id="20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0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个人所得税专项附加扣除政策意义</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06"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207"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208" name="Group 3"/>
            <p:cNvGrpSpPr/>
            <p:nvPr/>
          </p:nvGrpSpPr>
          <p:grpSpPr>
            <a:xfrm>
              <a:off x="5328795" y="1294832"/>
              <a:ext cx="6099220" cy="1468186"/>
              <a:chOff x="5328795" y="1294832"/>
              <a:chExt cx="6099220" cy="1468186"/>
            </a:xfrm>
          </p:grpSpPr>
          <p:sp>
            <p:nvSpPr>
              <p:cNvPr id="209"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减轻税收负担</a:t>
                </a:r>
                <a:endParaRPr/>
              </a:p>
            </p:txBody>
          </p:sp>
          <p:sp>
            <p:nvSpPr>
              <p:cNvPr id="211"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专项附加扣除政策使纳税人可以在计算个人所得税时扣除相关支出</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有助于降低纳税人的税收负担，提高消费能力</a:t>
                </a:r>
                <a:endParaRPr/>
              </a:p>
            </p:txBody>
          </p:sp>
        </p:grpSp>
        <p:grpSp>
          <p:nvGrpSpPr>
            <p:cNvPr id="212" name="Group 8"/>
            <p:cNvGrpSpPr/>
            <p:nvPr/>
          </p:nvGrpSpPr>
          <p:grpSpPr>
            <a:xfrm>
              <a:off x="5328795" y="2945066"/>
              <a:ext cx="6099220" cy="1468186"/>
              <a:chOff x="5328795" y="2945066"/>
              <a:chExt cx="6099220" cy="1468186"/>
            </a:xfrm>
          </p:grpSpPr>
          <p:sp>
            <p:nvSpPr>
              <p:cNvPr id="213"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提高生活质量</a:t>
                </a:r>
                <a:endParaRPr/>
              </a:p>
            </p:txBody>
          </p:sp>
          <p:sp>
            <p:nvSpPr>
              <p:cNvPr id="215"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专项附加扣除政策考虑了家庭负担、子女教育等因素，使纳税人可以在扣除相关支出后享受更高的生活质量</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有助于提高居民的幸福感和社会满意度</a:t>
                </a:r>
                <a:endParaRPr/>
              </a:p>
            </p:txBody>
          </p:sp>
        </p:grpSp>
        <p:grpSp>
          <p:nvGrpSpPr>
            <p:cNvPr id="216" name="Group 13"/>
            <p:cNvGrpSpPr/>
            <p:nvPr/>
          </p:nvGrpSpPr>
          <p:grpSpPr>
            <a:xfrm>
              <a:off x="5328795" y="4595300"/>
              <a:ext cx="6099220" cy="1468186"/>
              <a:chOff x="5328795" y="4595300"/>
              <a:chExt cx="6099220" cy="1468186"/>
            </a:xfrm>
          </p:grpSpPr>
          <p:sp>
            <p:nvSpPr>
              <p:cNvPr id="217"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增强税收意识</a:t>
                </a:r>
                <a:endParaRPr/>
              </a:p>
            </p:txBody>
          </p:sp>
          <p:sp>
            <p:nvSpPr>
              <p:cNvPr id="219"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专项附加扣除政策使纳税人更加了解税收政策和税收制度</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有助于提高纳税人的税收意识和遵从度</a:t>
                </a:r>
                <a:endParaRPr/>
              </a:p>
            </p:txBody>
          </p:sp>
        </p:grpSp>
      </p:grpSp>
      <p:sp>
        <p:nvSpPr>
          <p:cNvPr id="2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个人所得税专项附加扣除政策对纳税人的影响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22"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23"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个人所得税专项附加扣除政策具体内容</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5" name="组合 224" descr="{&quot;isTemplate&quot;:true,&quot;type&quot;:&quot;list&quot;,&quot;alignment&quot;:&quot;left&quot;,&quot;alignmentVertical&quot;:&quot;top&quot;,&quot;canOmit&quot;:false,&quot;scalable&quot;:false,&quot;minItemsCount&quot;:-1}"/>
          <p:cNvGrpSpPr/>
          <p:nvPr/>
        </p:nvGrpSpPr>
        <p:grpSpPr>
          <a:xfrm>
            <a:off x="722907" y="3081719"/>
            <a:ext cx="10663382" cy="3626518"/>
            <a:chOff x="722907" y="3081719"/>
            <a:chExt cx="10663382" cy="3626518"/>
          </a:xfrm>
        </p:grpSpPr>
        <p:grpSp>
          <p:nvGrpSpPr>
            <p:cNvPr id="226" name="组合 225"/>
            <p:cNvGrpSpPr/>
            <p:nvPr/>
          </p:nvGrpSpPr>
          <p:grpSpPr>
            <a:xfrm>
              <a:off x="722907" y="3086517"/>
              <a:ext cx="4942804" cy="1735879"/>
              <a:chOff x="722907" y="3086517"/>
              <a:chExt cx="4942804" cy="1735879"/>
            </a:xfrm>
          </p:grpSpPr>
          <p:sp>
            <p:nvSpPr>
              <p:cNvPr id="227" name="Tencent" descr="{&quot;isTemplate&quot;:true,&quot;type&quot;:&quot;title&quot;,&quot;canOmit&quot;:false,&quot;range&quot;:0}"/>
              <p:cNvSpPr txBox="1"/>
              <p:nvPr/>
            </p:nvSpPr>
            <p:spPr>
              <a:xfrm>
                <a:off x="1743927" y="3286338"/>
                <a:ext cx="369397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子女教育专项附加扣除</a:t>
                </a:r>
                <a:endParaRPr lang="en-US" altLang="zh-CN" sz="2000" b="1">
                  <a:latin typeface="Microsoft YaHei" panose="020b0503020204020204" pitchFamily="34" charset="-122"/>
                  <a:ea typeface="Microsoft YaHei" panose="020b0503020204020204" pitchFamily="34" charset="-122"/>
                </a:endParaRPr>
              </a:p>
            </p:txBody>
          </p:sp>
          <p:sp>
            <p:nvSpPr>
              <p:cNvPr id="228" name="Tencent" descr="{&quot;isTemplate&quot;:true,&quot;type&quot;:&quot;content&quot;,&quot;canOmit&quot;:true,&quot;range&quot;:0}"/>
              <p:cNvSpPr txBox="1"/>
              <p:nvPr/>
            </p:nvSpPr>
            <p:spPr>
              <a:xfrm>
                <a:off x="1743929" y="3686448"/>
                <a:ext cx="3693977" cy="1135948"/>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子女年满3周岁至小学入学前，纳税人可以按照每个子女每月1000元的标准扣除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子女正在接受全日制学历教育的，纳税人可以按照每个子女每月1200元的标准扣除</a:t>
                </a:r>
                <a:endParaRPr/>
              </a:p>
            </p:txBody>
          </p:sp>
          <p:sp>
            <p:nvSpPr>
              <p:cNvPr id="229" name="Tencent"/>
              <p:cNvSpPr txBox="1"/>
              <p:nvPr/>
            </p:nvSpPr>
            <p:spPr>
              <a:xfrm>
                <a:off x="722907" y="3213447"/>
                <a:ext cx="906017"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a:solidFill>
                      <a:schemeClr val="accent1"/>
                    </a:solidFill>
                    <a:latin typeface="Microsoft YaHei" panose="020b0503020204020204" pitchFamily="34" charset="-122"/>
                    <a:ea typeface="Microsoft YaHei" panose="020b0503020204020204" pitchFamily="34" charset="-122"/>
                  </a:rPr>
                  <a:t>01</a:t>
                </a:r>
                <a:endParaRPr lang="en-GB" sz="4800">
                  <a:solidFill>
                    <a:schemeClr val="accent1"/>
                  </a:solidFill>
                  <a:latin typeface="Microsoft YaHei" panose="020b0503020204020204" pitchFamily="34" charset="-122"/>
                  <a:ea typeface="Microsoft YaHei" panose="020b0503020204020204" pitchFamily="34" charset="-122"/>
                </a:endParaRPr>
              </a:p>
            </p:txBody>
          </p:sp>
          <p:cxnSp>
            <p:nvCxnSpPr>
              <p:cNvPr id="230" name="Tencent"/>
              <p:cNvCxnSpPr/>
              <p:nvPr/>
            </p:nvCxnSpPr>
            <p:spPr>
              <a:xfrm>
                <a:off x="805711" y="3086517"/>
                <a:ext cx="4860000" cy="0"/>
              </a:xfrm>
              <a:prstGeom prst="line">
                <a:avLst/>
              </a:prstGeom>
              <a:ln w="12700">
                <a:solidFill>
                  <a:schemeClr val="tx1">
                    <a:lumMod val="50000"/>
                    <a:lumOff val="50000"/>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31" name="组合 230"/>
            <p:cNvGrpSpPr/>
            <p:nvPr/>
          </p:nvGrpSpPr>
          <p:grpSpPr>
            <a:xfrm>
              <a:off x="6443485" y="3081719"/>
              <a:ext cx="4942804" cy="1735879"/>
              <a:chOff x="6443485" y="3081719"/>
              <a:chExt cx="4942804" cy="1735879"/>
            </a:xfrm>
          </p:grpSpPr>
          <p:sp>
            <p:nvSpPr>
              <p:cNvPr id="232" name="Tencent" descr="{&quot;isTemplate&quot;:true,&quot;type&quot;:&quot;title&quot;,&quot;canOmit&quot;:false,&quot;range&quot;:0}"/>
              <p:cNvSpPr txBox="1"/>
              <p:nvPr/>
            </p:nvSpPr>
            <p:spPr>
              <a:xfrm>
                <a:off x="7464505" y="3281540"/>
                <a:ext cx="369397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住房贷款利息专项附加扣除</a:t>
                </a:r>
                <a:endParaRPr lang="en-US" altLang="zh-CN" sz="2000" b="1">
                  <a:latin typeface="Microsoft YaHei" panose="020b0503020204020204" pitchFamily="34" charset="-122"/>
                  <a:ea typeface="Microsoft YaHei" panose="020b0503020204020204" pitchFamily="34" charset="-122"/>
                </a:endParaRPr>
              </a:p>
            </p:txBody>
          </p:sp>
          <p:sp>
            <p:nvSpPr>
              <p:cNvPr id="233" name="Tencent" descr="{&quot;isTemplate&quot;:true,&quot;type&quot;:&quot;content&quot;,&quot;canOmit&quot;:true,&quot;range&quot;:0}"/>
              <p:cNvSpPr txBox="1"/>
              <p:nvPr/>
            </p:nvSpPr>
            <p:spPr>
              <a:xfrm>
                <a:off x="7464507" y="3681650"/>
                <a:ext cx="3693977" cy="1135948"/>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纳税人购买首套住房贷款的，可以按照每月1000元的标准扣除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纳税人购买第二套住房贷款的，可以按照每月800元的标准扣除</a:t>
                </a:r>
                <a:endParaRPr/>
              </a:p>
            </p:txBody>
          </p:sp>
          <p:sp>
            <p:nvSpPr>
              <p:cNvPr id="234" name="Tencent"/>
              <p:cNvSpPr txBox="1"/>
              <p:nvPr/>
            </p:nvSpPr>
            <p:spPr>
              <a:xfrm>
                <a:off x="6443485" y="3208649"/>
                <a:ext cx="906017"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a:solidFill>
                      <a:schemeClr val="accent2"/>
                    </a:solidFill>
                    <a:latin typeface="Microsoft YaHei" panose="020b0503020204020204" pitchFamily="34" charset="-122"/>
                    <a:ea typeface="Microsoft YaHei" panose="020b0503020204020204" pitchFamily="34" charset="-122"/>
                  </a:rPr>
                  <a:t>02</a:t>
                </a:r>
                <a:endParaRPr lang="en-GB" sz="4800">
                  <a:solidFill>
                    <a:schemeClr val="accent2"/>
                  </a:solidFill>
                  <a:latin typeface="Microsoft YaHei" panose="020b0503020204020204" pitchFamily="34" charset="-122"/>
                  <a:ea typeface="Microsoft YaHei" panose="020b0503020204020204" pitchFamily="34" charset="-122"/>
                </a:endParaRPr>
              </a:p>
            </p:txBody>
          </p:sp>
          <p:cxnSp>
            <p:nvCxnSpPr>
              <p:cNvPr id="235" name="Tencent"/>
              <p:cNvCxnSpPr/>
              <p:nvPr/>
            </p:nvCxnSpPr>
            <p:spPr>
              <a:xfrm>
                <a:off x="6526289" y="3081719"/>
                <a:ext cx="4860000" cy="0"/>
              </a:xfrm>
              <a:prstGeom prst="line">
                <a:avLst/>
              </a:prstGeom>
              <a:ln w="12700">
                <a:solidFill>
                  <a:schemeClr val="tx1">
                    <a:lumMod val="50000"/>
                    <a:lumOff val="50000"/>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36" name="组合 235"/>
            <p:cNvGrpSpPr/>
            <p:nvPr/>
          </p:nvGrpSpPr>
          <p:grpSpPr>
            <a:xfrm>
              <a:off x="722907" y="4972358"/>
              <a:ext cx="4942804" cy="1735879"/>
              <a:chOff x="722907" y="4972358"/>
              <a:chExt cx="4942804" cy="1735879"/>
            </a:xfrm>
          </p:grpSpPr>
          <p:sp>
            <p:nvSpPr>
              <p:cNvPr id="237" name="Tencent" descr="{&quot;isTemplate&quot;:true,&quot;type&quot;:&quot;title&quot;,&quot;canOmit&quot;:false,&quot;range&quot;:0}"/>
              <p:cNvSpPr txBox="1"/>
              <p:nvPr/>
            </p:nvSpPr>
            <p:spPr>
              <a:xfrm>
                <a:off x="1743927" y="5172179"/>
                <a:ext cx="369397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租金专项附加扣除</a:t>
                </a:r>
                <a:endParaRPr lang="en-US" altLang="zh-CN" sz="2000" b="1">
                  <a:latin typeface="Microsoft YaHei" panose="020b0503020204020204" pitchFamily="34" charset="-122"/>
                  <a:ea typeface="Microsoft YaHei" panose="020b0503020204020204" pitchFamily="34" charset="-122"/>
                </a:endParaRPr>
              </a:p>
            </p:txBody>
          </p:sp>
          <p:sp>
            <p:nvSpPr>
              <p:cNvPr id="238" name="Tencent" descr="{&quot;isTemplate&quot;:true,&quot;type&quot;:&quot;content&quot;,&quot;canOmit&quot;:true,&quot;range&quot;:0}"/>
              <p:cNvSpPr txBox="1"/>
              <p:nvPr/>
            </p:nvSpPr>
            <p:spPr>
              <a:xfrm>
                <a:off x="1743929" y="5572289"/>
                <a:ext cx="3693977" cy="1135948"/>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纳税人在主要工作城市没有自有住房的，可以按照每月1500元的标准扣除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纳税人在主要工作城市有自有住房的，可以按照每月1200元的标准扣除</a:t>
                </a:r>
                <a:endParaRPr/>
              </a:p>
            </p:txBody>
          </p:sp>
          <p:sp>
            <p:nvSpPr>
              <p:cNvPr id="239" name="Tencent"/>
              <p:cNvSpPr txBox="1"/>
              <p:nvPr/>
            </p:nvSpPr>
            <p:spPr>
              <a:xfrm>
                <a:off x="722907" y="5099288"/>
                <a:ext cx="906017"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a:solidFill>
                      <a:schemeClr val="accent3"/>
                    </a:solidFill>
                    <a:latin typeface="Microsoft YaHei" panose="020b0503020204020204" pitchFamily="34" charset="-122"/>
                    <a:ea typeface="Microsoft YaHei" panose="020b0503020204020204" pitchFamily="34" charset="-122"/>
                  </a:rPr>
                  <a:t>03</a:t>
                </a:r>
                <a:endParaRPr lang="en-GB" sz="4800">
                  <a:solidFill>
                    <a:schemeClr val="accent3"/>
                  </a:solidFill>
                  <a:latin typeface="Microsoft YaHei" panose="020b0503020204020204" pitchFamily="34" charset="-122"/>
                  <a:ea typeface="Microsoft YaHei" panose="020b0503020204020204" pitchFamily="34" charset="-122"/>
                </a:endParaRPr>
              </a:p>
            </p:txBody>
          </p:sp>
          <p:cxnSp>
            <p:nvCxnSpPr>
              <p:cNvPr id="240" name="Tencent"/>
              <p:cNvCxnSpPr/>
              <p:nvPr/>
            </p:nvCxnSpPr>
            <p:spPr>
              <a:xfrm>
                <a:off x="805711" y="4972358"/>
                <a:ext cx="4860000" cy="0"/>
              </a:xfrm>
              <a:prstGeom prst="line">
                <a:avLst/>
              </a:prstGeom>
              <a:ln w="12700">
                <a:solidFill>
                  <a:schemeClr val="tx1">
                    <a:lumMod val="50000"/>
                    <a:lumOff val="50000"/>
                    <a:alpha val="50000"/>
                  </a:schemeClr>
                </a:solidFill>
              </a:ln>
            </p:spPr>
            <p:style>
              <a:lnRef idx="1">
                <a:schemeClr val="accent1"/>
              </a:lnRef>
              <a:fillRef idx="0">
                <a:schemeClr val="accent1"/>
              </a:fillRef>
              <a:effectRef idx="0">
                <a:schemeClr val="accent1"/>
              </a:effectRef>
              <a:fontRef idx="minor">
                <a:schemeClr val="tx1"/>
              </a:fontRef>
            </p:style>
          </p:cxnSp>
        </p:grpSp>
        <p:grpSp>
          <p:nvGrpSpPr>
            <p:cNvPr id="241" name="组合 240"/>
            <p:cNvGrpSpPr/>
            <p:nvPr/>
          </p:nvGrpSpPr>
          <p:grpSpPr>
            <a:xfrm>
              <a:off x="6443485" y="4967560"/>
              <a:ext cx="4942804" cy="1735879"/>
              <a:chOff x="6443485" y="4967560"/>
              <a:chExt cx="4942804" cy="1735879"/>
            </a:xfrm>
          </p:grpSpPr>
          <p:sp>
            <p:nvSpPr>
              <p:cNvPr id="242" name="Tencent" descr="{&quot;isTemplate&quot;:true,&quot;type&quot;:&quot;title&quot;,&quot;canOmit&quot;:false,&quot;range&quot;:0}"/>
              <p:cNvSpPr txBox="1"/>
              <p:nvPr/>
            </p:nvSpPr>
            <p:spPr>
              <a:xfrm>
                <a:off x="7464505" y="5167381"/>
                <a:ext cx="369397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赡养老人专项附加扣除</a:t>
                </a:r>
                <a:endParaRPr lang="en-US" altLang="zh-CN" sz="2000" b="1">
                  <a:latin typeface="Microsoft YaHei" panose="020b0503020204020204" pitchFamily="34" charset="-122"/>
                  <a:ea typeface="Microsoft YaHei" panose="020b0503020204020204" pitchFamily="34" charset="-122"/>
                </a:endParaRPr>
              </a:p>
            </p:txBody>
          </p:sp>
          <p:sp>
            <p:nvSpPr>
              <p:cNvPr id="243" name="Tencent" descr="{&quot;isTemplate&quot;:true,&quot;type&quot;:&quot;content&quot;,&quot;canOmit&quot;:true,&quot;range&quot;:0}"/>
              <p:cNvSpPr txBox="1"/>
              <p:nvPr/>
            </p:nvSpPr>
            <p:spPr>
              <a:xfrm>
                <a:off x="7464507" y="5567491"/>
                <a:ext cx="3693977" cy="1135948"/>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纳税人赡养60周岁（含）以上父母的，可以按照每月2000元的标准扣除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纳税人赡养其他父母的，可以按照每月1000元的标准扣除</a:t>
                </a:r>
                <a:endParaRPr/>
              </a:p>
            </p:txBody>
          </p:sp>
          <p:sp>
            <p:nvSpPr>
              <p:cNvPr id="244" name="Tencent"/>
              <p:cNvSpPr txBox="1"/>
              <p:nvPr/>
            </p:nvSpPr>
            <p:spPr>
              <a:xfrm>
                <a:off x="6443485" y="5094490"/>
                <a:ext cx="906017"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a:solidFill>
                      <a:schemeClr val="accent4"/>
                    </a:solidFill>
                    <a:latin typeface="Microsoft YaHei" panose="020b0503020204020204" pitchFamily="34" charset="-122"/>
                    <a:ea typeface="Microsoft YaHei" panose="020b0503020204020204" pitchFamily="34" charset="-122"/>
                  </a:rPr>
                  <a:t>04</a:t>
                </a:r>
                <a:endParaRPr lang="en-GB" sz="4800">
                  <a:solidFill>
                    <a:schemeClr val="accent4"/>
                  </a:solidFill>
                  <a:latin typeface="Microsoft YaHei" panose="020b0503020204020204" pitchFamily="34" charset="-122"/>
                  <a:ea typeface="Microsoft YaHei" panose="020b0503020204020204" pitchFamily="34" charset="-122"/>
                </a:endParaRPr>
              </a:p>
            </p:txBody>
          </p:sp>
          <p:cxnSp>
            <p:nvCxnSpPr>
              <p:cNvPr id="245" name="Tencent"/>
              <p:cNvCxnSpPr/>
              <p:nvPr/>
            </p:nvCxnSpPr>
            <p:spPr>
              <a:xfrm>
                <a:off x="6526289" y="4967560"/>
                <a:ext cx="4860000" cy="0"/>
              </a:xfrm>
              <a:prstGeom prst="line">
                <a:avLst/>
              </a:prstGeom>
              <a:ln w="12700">
                <a:solidFill>
                  <a:schemeClr val="tx1">
                    <a:lumMod val="50000"/>
                    <a:lumOff val="50000"/>
                    <a:alpha val="50000"/>
                  </a:schemeClr>
                </a:solidFill>
              </a:ln>
            </p:spPr>
            <p:style>
              <a:lnRef idx="1">
                <a:schemeClr val="accent1"/>
              </a:lnRef>
              <a:fillRef idx="0">
                <a:schemeClr val="accent1"/>
              </a:fillRef>
              <a:effectRef idx="0">
                <a:schemeClr val="accent1"/>
              </a:effectRef>
              <a:fontRef idx="minor">
                <a:schemeClr val="tx1"/>
              </a:fontRef>
            </p:style>
          </p:cxnSp>
        </p:grpSp>
      </p:grpSp>
      <p:sp>
        <p:nvSpPr>
          <p:cNvPr id="24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专项附加扣除项目及标准</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4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0" name="Group 598"/>
            <p:cNvGrpSpPr/>
            <p:nvPr/>
          </p:nvGrpSpPr>
          <p:grpSpPr>
            <a:xfrm>
              <a:off x="763829" y="1414808"/>
              <a:ext cx="6972294" cy="2337649"/>
              <a:chOff x="763829" y="1414808"/>
              <a:chExt cx="6972294" cy="2337649"/>
            </a:xfrm>
          </p:grpSpPr>
          <p:sp>
            <p:nvSpPr>
              <p:cNvPr id="25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居民个人</a:t>
                </a:r>
                <a:endParaRPr/>
              </a:p>
            </p:txBody>
          </p:sp>
          <p:sp>
            <p:nvSpPr>
              <p:cNvPr id="25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在中国境内有住所，或者无住所但在境内居住满一年的个人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可以享受专项附加扣除政策</a:t>
                </a:r>
                <a:endParaRPr/>
              </a:p>
            </p:txBody>
          </p:sp>
          <p:sp>
            <p:nvSpPr>
              <p:cNvPr id="25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7" name="Group 591"/>
            <p:cNvGrpSpPr/>
            <p:nvPr/>
          </p:nvGrpSpPr>
          <p:grpSpPr>
            <a:xfrm>
              <a:off x="689593" y="3949139"/>
              <a:ext cx="7078256" cy="2128975"/>
              <a:chOff x="689593" y="3949139"/>
              <a:chExt cx="7078256" cy="2128975"/>
            </a:xfrm>
          </p:grpSpPr>
          <p:sp>
            <p:nvSpPr>
              <p:cNvPr id="25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居民企业</a:t>
                </a:r>
                <a:endParaRPr/>
              </a:p>
            </p:txBody>
          </p:sp>
          <p:sp>
            <p:nvSpPr>
              <p:cNvPr id="25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在中国境内有住所，或者无住所但在境内居住满一年的企业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可以享受专项附加扣除政策，但仅限于支付给员工的专项附加扣除</a:t>
                </a:r>
                <a:endParaRPr/>
              </a:p>
            </p:txBody>
          </p:sp>
          <p:sp>
            <p:nvSpPr>
              <p:cNvPr id="26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专项附加扣除政策的适用对象</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6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专项附加扣除政策的申报与扣除方式</a:t>
            </a:r>
            <a:endParaRPr lang="en-US" altLang="zh-CN" sz="2800" b="1">
              <a:latin typeface="+mj-ea"/>
              <a:ea typeface="+mj-ea"/>
            </a:endParaRPr>
          </a:p>
        </p:txBody>
      </p:sp>
      <p:grpSp>
        <p:nvGrpSpPr>
          <p:cNvPr id="267" name="组合 266"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8" name="组合 267"/>
            <p:cNvGrpSpPr/>
            <p:nvPr/>
          </p:nvGrpSpPr>
          <p:grpSpPr>
            <a:xfrm>
              <a:off x="660399" y="2074672"/>
              <a:ext cx="5100082" cy="4536540"/>
              <a:chOff x="660399" y="2074672"/>
              <a:chExt cx="5100082" cy="4536540"/>
            </a:xfrm>
          </p:grpSpPr>
          <p:sp>
            <p:nvSpPr>
              <p:cNvPr id="26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申报方式</a:t>
                </a:r>
                <a:endParaRPr lang="en-US" altLang="zh-CN" sz="2000" b="1">
                  <a:latin typeface="Microsoft YaHei" panose="020b0503020204020204" pitchFamily="34" charset="-122"/>
                  <a:ea typeface="Microsoft YaHei" panose="020b0503020204020204" pitchFamily="34" charset="-122"/>
                </a:endParaRPr>
              </a:p>
            </p:txBody>
          </p:sp>
          <p:sp>
            <p:nvSpPr>
              <p:cNvPr id="27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纳税人可以通过个人所得税综合所得预扣预缴申报时享受专项附加扣除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纳税人也可以在年度汇算清缴时享受专项附加扣除</a:t>
                </a:r>
                <a:endParaRPr/>
              </a:p>
            </p:txBody>
          </p:sp>
          <p:pic>
            <p:nvPicPr>
              <p:cNvPr id="27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73" name="组合 272"/>
            <p:cNvGrpSpPr/>
            <p:nvPr/>
          </p:nvGrpSpPr>
          <p:grpSpPr>
            <a:xfrm>
              <a:off x="6431519" y="2074672"/>
              <a:ext cx="5100082" cy="4536540"/>
              <a:chOff x="660399" y="2074672"/>
              <a:chExt cx="5100082" cy="4536540"/>
            </a:xfrm>
          </p:grpSpPr>
          <p:sp>
            <p:nvSpPr>
              <p:cNvPr id="27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扣除方式</a:t>
                </a:r>
                <a:endParaRPr lang="en-US" altLang="zh-CN" sz="2000" b="1">
                  <a:latin typeface="Microsoft YaHei" panose="020b0503020204020204" pitchFamily="34" charset="-122"/>
                  <a:ea typeface="Microsoft YaHei" panose="020b0503020204020204" pitchFamily="34" charset="-122"/>
                </a:endParaRPr>
              </a:p>
            </p:txBody>
          </p:sp>
          <p:sp>
            <p:nvSpPr>
              <p:cNvPr id="27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专项附加扣除政策采用定额扣除方式，即按照规定的标准一次性扣除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纳税人可以在申报时选择享受专项附加扣除，也可以选择不享受专项附加扣除</a:t>
                </a:r>
                <a:endParaRPr/>
              </a:p>
            </p:txBody>
          </p:sp>
          <p:pic>
            <p:nvPicPr>
              <p:cNvPr id="27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个人所得税专项附加扣除政策的实际操作</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1" name="Group 9"/>
            <p:cNvGrpSpPr/>
            <p:nvPr/>
          </p:nvGrpSpPr>
          <p:grpSpPr>
            <a:xfrm>
              <a:off x="5982796" y="1521950"/>
              <a:ext cx="5687135" cy="1523479"/>
              <a:chOff x="5982796" y="1521950"/>
              <a:chExt cx="5687135" cy="1523479"/>
            </a:xfrm>
          </p:grpSpPr>
          <p:sp>
            <p:nvSpPr>
              <p:cNvPr id="1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收集专项附加扣除信息</a:t>
                </a:r>
                <a:endParaRPr/>
              </a:p>
            </p:txBody>
          </p:sp>
          <p:sp>
            <p:nvSpPr>
              <p:cNvPr id="1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纳税人需要收集子女教育、住房贷款利息、租金、赡养老人等相关信息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纳税人可以通过个人所得税APP、税务局官方网站等渠道获取专项附加扣除信息</a:t>
                </a:r>
                <a:endParaRPr/>
              </a:p>
            </p:txBody>
          </p:sp>
        </p:grpSp>
        <p:grpSp>
          <p:nvGrpSpPr>
            <p:cNvPr id="14" name="Group 2"/>
            <p:cNvGrpSpPr/>
            <p:nvPr/>
          </p:nvGrpSpPr>
          <p:grpSpPr>
            <a:xfrm>
              <a:off x="5982796" y="3170591"/>
              <a:ext cx="5783287" cy="1523479"/>
              <a:chOff x="5982796" y="3170591"/>
              <a:chExt cx="5783287" cy="1523479"/>
            </a:xfrm>
          </p:grpSpPr>
          <p:sp>
            <p:nvSpPr>
              <p:cNvPr id="1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申报专项附加扣除</a:t>
                </a:r>
                <a:endParaRPr/>
              </a:p>
            </p:txBody>
          </p:sp>
          <p:sp>
            <p:nvSpPr>
              <p:cNvPr id="1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纳税人在进行个人所得税综合所得预扣预缴申报时，可以选择享受专项附加扣除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纳税人在进行年度汇算清缴时，也可以选择享受专项附加扣除</a:t>
                </a:r>
                <a:endParaRPr/>
              </a:p>
            </p:txBody>
          </p:sp>
        </p:grpSp>
        <p:grpSp>
          <p:nvGrpSpPr>
            <p:cNvPr id="17" name="Group 5"/>
            <p:cNvGrpSpPr/>
            <p:nvPr/>
          </p:nvGrpSpPr>
          <p:grpSpPr>
            <a:xfrm>
              <a:off x="5982796" y="4823246"/>
              <a:ext cx="5783287" cy="1523479"/>
              <a:chOff x="5982796" y="4823246"/>
              <a:chExt cx="5783287" cy="1523479"/>
            </a:xfrm>
          </p:grpSpPr>
          <p:sp>
            <p:nvSpPr>
              <p:cNvPr id="1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扣除专项附加扣除</a:t>
                </a:r>
                <a:endParaRPr/>
              </a:p>
            </p:txBody>
          </p:sp>
          <p:sp>
            <p:nvSpPr>
              <p:cNvPr id="1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税务部门会根据纳税人申报的信息，在计算个人所得税时扣除专项附加扣除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纳税人可以在申报后查询专项附加扣除的扣除情况</a:t>
                </a:r>
                <a:endParaRPr/>
              </a:p>
            </p:txBody>
          </p:sp>
        </p:grpSp>
      </p:grpSp>
      <p:pic>
        <p:nvPicPr>
          <p:cNvPr id="2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专项附加扣除政策的申报流程</a:t>
            </a:r>
            <a:endParaRPr lang="en-US" altLang="zh-CN" sz="2800" b="1">
              <a:latin typeface="+mj-ea"/>
              <a:ea typeface="+mj-ea"/>
            </a:endParaRPr>
          </a:p>
        </p:txBody>
      </p:sp>
      <p:sp>
        <p:nvSpPr>
          <p:cNvPr id="2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https://d.book118.com/488112074137006036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个人所得税专项附加扣除政策培训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2024-09-16T11:41:01.623</cp:lastPrinted>
  <dcterms:created xsi:type="dcterms:W3CDTF">2024-09-16T03:41:01Z</dcterms:created>
  <dcterms:modified xsi:type="dcterms:W3CDTF">2024-09-16T03:41:03Z</dcterms:modified>
</cp:coreProperties>
</file>