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C3FF5C-5462-4B92-8C15-DE73A1ADBB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A784C1-3FBD-4B33-A731-602D037490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B238C6-D062-4E46-A12A-41756C92D2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C8F5C8-F917-4AB9-83BF-8D2BBC78DF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329739-6D81-4A69-83EB-D8328C0FA5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666D871-D8D4-4391-889C-CFFCA28F7E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C205ED9-2430-4D2B-A7FE-B4A0E7B920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D9CEB2-1CE1-40A0-B9B8-049CBCC24D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AE3DAF-AE59-4934-A131-3A7C5927F0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2D25AE-87AF-46AF-BA05-7EA33739BA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8F42B7-57BC-46A8-A6AF-EF7D0523C6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925900" y="2709267"/>
            <a:ext cx="6340197" cy="1421928"/>
          </a:xfrm>
          <a:effectLst>
            <a:outerShdw blurRad="508000" dist="50800" dir="5400000" algn="ctr" rotWithShape="0">
              <a:schemeClr val="tx2">
                <a:alpha val="20000"/>
              </a:schemeClr>
            </a:outerShdw>
          </a:effectLst>
        </p:spPr>
        <p:txBody>
          <a:bodyPr wrap="none" anchor="t">
            <a:spAutoFit/>
          </a:bodyPr>
          <a:lstStyle>
            <a:lvl1pPr algn="ctr">
              <a:defRPr sz="9600" b="1" i="0" spc="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080063" y="1687090"/>
            <a:ext cx="4031873" cy="923330"/>
          </a:xfrm>
          <a:effectLst>
            <a:outerShdw blurRad="508000" dist="50800" dir="5400000" algn="ctr" rotWithShape="0">
              <a:schemeClr val="tx2">
                <a:alpha val="20000"/>
              </a:schemeClr>
            </a:outerShdw>
          </a:effectLst>
        </p:spPr>
        <p:txBody>
          <a:bodyPr wrap="none" anchor="b">
            <a:spAutoFit/>
          </a:bodyPr>
          <a:lstStyle>
            <a:lvl1pPr marL="0" indent="0" algn="ctr">
              <a:buNone/>
              <a:defRPr sz="6000" b="0" i="0" spc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3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8115001015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骨盆骨折与护理\n## 1.骨盆骨折概述及病因\n### 1.1骨盆骨折的定义与分类\n### 1.2骨盆骨折的常见病因\n### 1.3骨盆骨折的发病率与危险因素\n## 2.骨盆骨折的临床表现与诊断\n### 2.1骨盆骨折的临床表现\n### 2.2骨盆骨折的影像学诊断\n### 2.3骨盆骨折的实验室检查与诊断\n## 3.骨盆骨折的治疗方法\n### 3.1非手术治疗：保守治疗与康复治疗\n### 3.2手术治疗：内固定与外固定\n### 3.3骨盆骨折治疗的新技术与趋势\n## 4.骨盆骨折的护理原则与方法\n### 4.1骨盆骨折的护理评估与分级\n### 4.2骨盆骨折的疼痛管理\n### 4.3骨盆骨折的并发症预防与护理\n## 5.骨盆骨折患者的康复与生活质量\n### 5.1骨盆骨折患者的康复计划与实施\n### 5.2骨盆骨折患者的心理康复\n### 5.3骨盆骨折患者的生活质量评估与改善\n## 6.骨盆骨折的预防与健康教育\n### 6.1骨盆骨折的预防策略与方法\n### 6.2骨盆骨折的健康教育与宣传\n### 6.3骨盆骨折的社区干预与康复计划\n&quot;,&quot;templateId&quot;:&quot;ofidqcx4cjbazcx6nnrq4sfx3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709267"/>
            <a:ext cx="11055350" cy="14097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骨盆骨折与护理</a:t>
            </a:r>
            <a:endParaRPr/>
          </a:p>
        </p:txBody>
      </p:sp>
      <p:sp>
        <p:nvSpPr>
          <p:cNvPr id="3" name="圆角矩形 3"/>
          <p:cNvSpPr/>
          <p:nvPr/>
        </p:nvSpPr>
        <p:spPr>
          <a:xfrm>
            <a:off x="3819167" y="4205996"/>
            <a:ext cx="4559300" cy="69850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50000"/>
                  <a:alpha val="90275"/>
                </a:schemeClr>
              </a:gs>
              <a:gs pos="100000">
                <a:schemeClr val="accent1">
                  <a:lumMod val="75000"/>
                  <a:alpha val="9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360000" tIns="108000" rIns="360000" bIns="108000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lvl="0" indent="0" algn="ctr" defTabSz="91440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 sz="1800">
                <a:solidFill>
                  <a:schemeClr val="lt1">
                    <a:alpha val="100000"/>
                  </a:schemeClr>
                </a:solidFill>
                <a:latin typeface="Arial"/>
                <a:ea typeface="黑体"/>
              </a:defRPr>
            </a:pPr>
            <a:r>
              <a:rPr lang="en-US"/>
              <a:t>TENCENT DOCS SMART CREATE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3774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n-lt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0" name="标题 1" descr="{&quot;isTemplate&quot;:true,&quot;type&quot;:&quot;title&quot;,&quot;canOmit&quot;:false,&quot;range&quot;:0}"/>
          <p:cNvSpPr txBox="1"/>
          <p:nvPr/>
        </p:nvSpPr>
        <p:spPr>
          <a:xfrm>
            <a:off x="792263" y="2998062"/>
            <a:ext cx="10826750" cy="914400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9600" b="1" i="0" kern="1200" spc="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1000"/>
              </a:spcBef>
              <a:buNone/>
            </a:pPr>
            <a:r>
              <a:rPr lang="zh-CN" sz="6000" b="0">
                <a:latin typeface="Microsoft YaHei Light"/>
                <a:ea typeface="Microsoft YaHei Light"/>
              </a:rPr>
              <a:t>骨盆骨折概述及病因</a:t>
            </a:r>
            <a:endParaRPr/>
          </a:p>
        </p:txBody>
      </p:sp>
      <p:sp>
        <p:nvSpPr>
          <p:cNvPr id="131" name="文本占位符 2"/>
          <p:cNvSpPr txBox="1"/>
          <p:nvPr/>
        </p:nvSpPr>
        <p:spPr>
          <a:xfrm>
            <a:off x="5461852" y="1894964"/>
            <a:ext cx="1268296" cy="1089529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6000" b="0" i="0" kern="1200" spc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r>
              <a:rPr kumimoji="1" lang="en-US" altLang="zh-CN" sz="7200"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rPr>
              <a:t>01</a:t>
            </a:r>
            <a:endParaRPr kumimoji="1" lang="zh-CN" altLang="en-US" sz="7200">
              <a:latin typeface="Microsoft YaHei" panose="020b0503020204020204" pitchFamily="34" charset="-122"/>
              <a:ea typeface="Microsoft YaHei" panose="020b0503020204020204" pitchFamily="34" charset="-122"/>
              <a:cs typeface="+mj-cs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6" name="" descr="{&quot;isTemplate&quot;:true,&quot;type&quot;:3}"/>
        <p:cNvGrpSpPr/>
        <p:nvPr/>
      </p:nvGrpSpPr>
      <p:grpSpPr>
        <a:xfrm>
          <a:off x="0" y="0"/>
          <a:ext cx="0" cy="0"/>
        </a:xfrm>
      </p:grpSpPr>
      <p:cxnSp>
        <p:nvCxnSpPr>
          <p:cNvPr id="197" name="Connector 2"/>
          <p:cNvCxnSpPr/>
          <p:nvPr/>
        </p:nvCxnSpPr>
        <p:spPr>
          <a:xfrm flipH="1">
            <a:off x="1209188" y="1653698"/>
            <a:ext cx="0" cy="5250485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8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99" name="Group 7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2152036" y="1278744"/>
            <a:ext cx="9189734" cy="5185757"/>
            <a:chOff x="2152036" y="1278744"/>
            <a:chExt cx="9189734" cy="5185757"/>
          </a:xfrm>
        </p:grpSpPr>
        <p:grpSp>
          <p:nvGrpSpPr>
            <p:cNvPr id="200" name="Group 701"/>
            <p:cNvGrpSpPr/>
            <p:nvPr/>
          </p:nvGrpSpPr>
          <p:grpSpPr>
            <a:xfrm>
              <a:off x="2152036" y="1278744"/>
              <a:ext cx="9189734" cy="1690603"/>
              <a:chOff x="2152036" y="1278765"/>
              <a:chExt cx="9189734" cy="1690603"/>
            </a:xfrm>
          </p:grpSpPr>
          <p:sp>
            <p:nvSpPr>
              <p:cNvPr id="201" name="AutoShape 5"/>
              <p:cNvSpPr/>
              <p:nvPr/>
            </p:nvSpPr>
            <p:spPr>
              <a:xfrm>
                <a:off x="2152036" y="1308906"/>
                <a:ext cx="9189734" cy="644550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2" name="TextBox 11" descr="{&quot;isTemplate&quot;:true,&quot;type&quot;:&quot;title&quot;,&quot;canOmit&quot;:false,&quot;range&quot;:0}"/>
              <p:cNvSpPr txBox="1"/>
              <p:nvPr/>
            </p:nvSpPr>
            <p:spPr>
              <a:xfrm>
                <a:off x="2373184" y="1278765"/>
                <a:ext cx="7156450" cy="6985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ctr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50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骨盆骨折是指骨盆环的完整性受到破坏</a:t>
                </a:r>
                <a:endParaRPr/>
              </a:p>
            </p:txBody>
          </p:sp>
          <p:sp>
            <p:nvSpPr>
              <p:cNvPr id="203" name="TextBox 12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2272823" y="2048316"/>
                <a:ext cx="8972550" cy="921052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骨盆环包括：骶骨、两侧的髋骨（包括髂骨、坐骨和耻骨）以及耻骨联合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分类：根据骨折部位和严重程度，可分为稳定型骨折和不稳定型骨折</a:t>
                </a:r>
                <a:endParaRPr/>
              </a:p>
            </p:txBody>
          </p:sp>
        </p:grpSp>
        <p:grpSp>
          <p:nvGrpSpPr>
            <p:cNvPr id="204" name="Group 706"/>
            <p:cNvGrpSpPr/>
            <p:nvPr/>
          </p:nvGrpSpPr>
          <p:grpSpPr>
            <a:xfrm>
              <a:off x="2152036" y="3040683"/>
              <a:ext cx="9189734" cy="1665398"/>
              <a:chOff x="2152036" y="3040683"/>
              <a:chExt cx="9189734" cy="1665398"/>
            </a:xfrm>
          </p:grpSpPr>
          <p:sp>
            <p:nvSpPr>
              <p:cNvPr id="205" name="AutoShape 7"/>
              <p:cNvSpPr/>
              <p:nvPr/>
            </p:nvSpPr>
            <p:spPr>
              <a:xfrm>
                <a:off x="2152036" y="3067327"/>
                <a:ext cx="9189734" cy="644550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" name="TextBox 13" descr="{&quot;isTemplate&quot;:true,&quot;type&quot;:&quot;title&quot;,&quot;canOmit&quot;:false,&quot;range&quot;:0}"/>
              <p:cNvSpPr txBox="1"/>
              <p:nvPr/>
            </p:nvSpPr>
            <p:spPr>
              <a:xfrm>
                <a:off x="2393609" y="3040683"/>
                <a:ext cx="7156450" cy="6985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ctr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50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稳定型骨折：骨折线未穿过骨盆环，如耻骨支骨折</a:t>
                </a:r>
                <a:endParaRPr/>
              </a:p>
            </p:txBody>
          </p:sp>
          <p:sp>
            <p:nvSpPr>
              <p:cNvPr id="207" name="TextBox 1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2272823" y="3785029"/>
                <a:ext cx="8947150" cy="921052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治疗：一般采用保守治疗，如卧床休息、药物治疗等</a:t>
                </a:r>
                <a:endParaRPr/>
              </a:p>
            </p:txBody>
          </p:sp>
        </p:grpSp>
        <p:grpSp>
          <p:nvGrpSpPr>
            <p:cNvPr id="208" name="Group 711"/>
            <p:cNvGrpSpPr/>
            <p:nvPr/>
          </p:nvGrpSpPr>
          <p:grpSpPr>
            <a:xfrm>
              <a:off x="2152036" y="4805681"/>
              <a:ext cx="9189734" cy="1658820"/>
              <a:chOff x="2152036" y="4805681"/>
              <a:chExt cx="9189734" cy="1658820"/>
            </a:xfrm>
          </p:grpSpPr>
          <p:sp>
            <p:nvSpPr>
              <p:cNvPr id="209" name="AutoShape 9"/>
              <p:cNvSpPr/>
              <p:nvPr/>
            </p:nvSpPr>
            <p:spPr>
              <a:xfrm>
                <a:off x="2152036" y="4825747"/>
                <a:ext cx="9189734" cy="644550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0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2430185" y="4805681"/>
                <a:ext cx="7156450" cy="6985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ctr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50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不稳定型骨折：骨折线穿过骨盆环，如骶骨骨折、髋骨骨折等</a:t>
                </a:r>
                <a:endParaRPr/>
              </a:p>
            </p:txBody>
          </p:sp>
          <p:sp>
            <p:nvSpPr>
              <p:cNvPr id="211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2291111" y="5543449"/>
                <a:ext cx="8915400" cy="921052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治疗：通常需要手术治疗，如内固定、外固定等</a:t>
                </a:r>
                <a:endParaRPr/>
              </a:p>
            </p:txBody>
          </p:sp>
        </p:grpSp>
      </p:grpSp>
      <p:sp>
        <p:nvSpPr>
          <p:cNvPr id="212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3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骨盆骨折的定义与分类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17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高能量外伤：如交通事故、高处坠落、重物砸击等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导致骨盆环受到严重撞击，发生骨折</a:t>
                </a:r>
                <a:endParaRPr/>
              </a:p>
            </p:txBody>
          </p:sp>
        </p:grpSp>
        <p:grpSp>
          <p:nvGrpSpPr>
            <p:cNvPr id="220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2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低能量外伤：如跌倒、扭伤等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对于骨质疏松的老年人或骨密度较低的患者，低能量外伤也可能导致骨盆骨折</a:t>
                </a:r>
                <a:endParaRPr/>
              </a:p>
            </p:txBody>
          </p:sp>
        </p:grpSp>
        <p:grpSp>
          <p:nvGrpSpPr>
            <p:cNvPr id="223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2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病理性骨折：由于疾病导致骨密度降低，如骨质疏松、肿瘤等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在轻微外力作用下也可能发生骨盆骨折</a:t>
                </a:r>
                <a:endParaRPr/>
              </a:p>
            </p:txBody>
          </p:sp>
        </p:grpSp>
      </p:grpSp>
      <p:sp>
        <p:nvSpPr>
          <p:cNvPr id="2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骨盆骨折的常见病因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发病率：骨盆骨折在所有骨折中的发病率约为2%-10%</a:t>
                </a:r>
                <a:endParaRPr/>
              </a:p>
            </p:txBody>
          </p:sp>
          <p:sp>
            <p:nvSpPr>
              <p:cNvPr id="23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高发人群：老年人、儿童、运动员等</a:t>
                </a:r>
                <a:endParaRPr/>
              </a:p>
            </p:txBody>
          </p:sp>
          <p:sp>
            <p:nvSpPr>
              <p:cNvPr id="23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危险因素：</a:t>
                </a:r>
                <a:endParaRPr/>
              </a:p>
            </p:txBody>
          </p:sp>
          <p:sp>
            <p:nvSpPr>
              <p:cNvPr id="23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高能量外伤：如驾驶员、工人等高风险职业人群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骨密度降低：如骨质疏松、代谢性疾病等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既往骨折史：有骨折史的患者更容易发生骨盆骨折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肌肉力量减弱：肌肉力量减弱可能导致骨盆稳定性降低，增加骨折风险</a:t>
                </a:r>
                <a:endParaRPr/>
              </a:p>
            </p:txBody>
          </p:sp>
          <p:sp>
            <p:nvSpPr>
              <p:cNvPr id="24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骨盆骨折的发病率与危险因素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46" name="标题 1" descr="{&quot;isTemplate&quot;:true,&quot;type&quot;:&quot;title&quot;,&quot;canOmit&quot;:false,&quot;range&quot;:0}"/>
          <p:cNvSpPr txBox="1"/>
          <p:nvPr/>
        </p:nvSpPr>
        <p:spPr>
          <a:xfrm>
            <a:off x="792263" y="2998062"/>
            <a:ext cx="10826750" cy="914400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9600" b="1" i="0" kern="1200" spc="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1000"/>
              </a:spcBef>
              <a:buNone/>
            </a:pPr>
            <a:r>
              <a:rPr lang="zh-CN" sz="6000" b="0">
                <a:latin typeface="Microsoft YaHei Light"/>
                <a:ea typeface="Microsoft YaHei Light"/>
              </a:rPr>
              <a:t>骨盆骨折的临床表现与诊断</a:t>
            </a:r>
            <a:endParaRPr/>
          </a:p>
        </p:txBody>
      </p:sp>
      <p:sp>
        <p:nvSpPr>
          <p:cNvPr id="247" name="文本占位符 2"/>
          <p:cNvSpPr txBox="1"/>
          <p:nvPr/>
        </p:nvSpPr>
        <p:spPr>
          <a:xfrm>
            <a:off x="5461852" y="1894964"/>
            <a:ext cx="1268296" cy="1089529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6000" b="0" i="0" kern="1200" spc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r>
              <a:rPr kumimoji="1" lang="en-US" altLang="zh-CN" sz="7200"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rPr>
              <a:t>02</a:t>
            </a:r>
            <a:endParaRPr kumimoji="1" lang="zh-CN" altLang="en-US" sz="7200">
              <a:latin typeface="Microsoft YaHei" panose="020b0503020204020204" pitchFamily="34" charset="-122"/>
              <a:ea typeface="Microsoft YaHei" panose="020b0503020204020204" pitchFamily="34" charset="-122"/>
              <a:cs typeface="+mj-cs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骨盆骨折的临床表现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50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疼痛：骨折部位出现剧烈疼痛，活动受限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特别是在移动、站立、行走时疼痛加剧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肿胀：骨折部位出现肿胀、淤血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严重时可能导致皮肤水泡、破损等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畸形：骨折部位出现明显畸形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如骨盆不对称、下肢长短不一等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功能障碍：由于疼痛和畸形，患者可能出现行走、坐立、排便等功能障碍</a:t>
            </a:r>
            <a:endParaRPr/>
          </a:p>
        </p:txBody>
      </p:sp>
      <p:cxnSp>
        <p:nvCxnSpPr>
          <p:cNvPr id="251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52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55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5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X线检查：是骨盆骨折的基本检查方法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可以了解骨折的部位、类型和严重程度   -但对于一些轻微骨折和隐匿性骨折，X线检查可能不够敏感</a:t>
                </a:r>
                <a:endParaRPr/>
              </a:p>
            </p:txBody>
          </p:sp>
        </p:grpSp>
        <p:grpSp>
          <p:nvGrpSpPr>
            <p:cNvPr id="258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5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CT检查：可以更详细地了解骨折的情况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6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对于复杂骨折、关节内骨折等，CT检查有助于制定更精确的治疗方案</a:t>
                </a:r>
                <a:endParaRPr/>
              </a:p>
            </p:txBody>
          </p:sp>
        </p:grpSp>
        <p:grpSp>
          <p:nvGrpSpPr>
            <p:cNvPr id="261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6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MRI检查：对于评估骨盆骨折周围软组织损伤、神经损伤等具有优势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可以了解骨折对周围组织的影响，有助于指导治疗和康复</a:t>
                </a:r>
                <a:endParaRPr/>
              </a:p>
            </p:txBody>
          </p:sp>
        </p:grpSp>
      </p:grpSp>
      <p:sp>
        <p:nvSpPr>
          <p:cNvPr id="2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骨盆骨折的影像学诊断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9" y="3146123"/>
            <a:ext cx="10906690" cy="3349049"/>
            <a:chOff x="685799" y="3146123"/>
            <a:chExt cx="10906690" cy="3349049"/>
          </a:xfrm>
        </p:grpSpPr>
        <p:grpSp>
          <p:nvGrpSpPr>
            <p:cNvPr id="267" name=""/>
            <p:cNvGrpSpPr/>
            <p:nvPr/>
          </p:nvGrpSpPr>
          <p:grpSpPr>
            <a:xfrm>
              <a:off x="685799" y="3146904"/>
              <a:ext cx="3384000" cy="3348268"/>
              <a:chOff x="685799" y="3146904"/>
              <a:chExt cx="3384000" cy="3348268"/>
            </a:xfrm>
          </p:grpSpPr>
          <p:sp>
            <p:nvSpPr>
              <p:cNvPr id="26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9" y="3146904"/>
                <a:ext cx="3384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血常规：了解患者的一般状况，如血红蛋白、红细胞压积等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69" name=""/>
            <p:cNvGrpSpPr/>
            <p:nvPr/>
          </p:nvGrpSpPr>
          <p:grpSpPr>
            <a:xfrm>
              <a:off x="3511842" y="3146904"/>
              <a:ext cx="3060000" cy="3348268"/>
              <a:chOff x="3511842" y="3146904"/>
              <a:chExt cx="3060000" cy="3348268"/>
            </a:xfrm>
          </p:grpSpPr>
          <p:sp>
            <p:nvSpPr>
              <p:cNvPr id="27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3511842" y="3146904"/>
                <a:ext cx="306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尿液检查：了解患者的肾功能，如尿蛋白、尿红细胞等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71" name=""/>
            <p:cNvGrpSpPr/>
            <p:nvPr/>
          </p:nvGrpSpPr>
          <p:grpSpPr>
            <a:xfrm>
              <a:off x="6016719" y="3146904"/>
              <a:ext cx="3060000" cy="3348268"/>
              <a:chOff x="6016719" y="3146904"/>
              <a:chExt cx="3060000" cy="3348268"/>
            </a:xfrm>
          </p:grpSpPr>
          <p:sp>
            <p:nvSpPr>
              <p:cNvPr id="27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719" y="3146904"/>
                <a:ext cx="3060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血液生化检查：了解患者的肝肾功能、电解质平衡等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73" name=""/>
            <p:cNvGrpSpPr/>
            <p:nvPr/>
          </p:nvGrpSpPr>
          <p:grpSpPr>
            <a:xfrm>
              <a:off x="8532489" y="3146123"/>
              <a:ext cx="3060000" cy="3348268"/>
              <a:chOff x="8532489" y="3146123"/>
              <a:chExt cx="3060000" cy="3348268"/>
            </a:xfrm>
          </p:grpSpPr>
          <p:sp>
            <p:nvSpPr>
              <p:cNvPr id="27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532489" y="3146123"/>
                <a:ext cx="3060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骨折部位的影像学检查：如X线、CT、MRI等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7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骨盆骨折的实验室检查与诊断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792263" y="2998062"/>
            <a:ext cx="10826750" cy="914400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9600" b="1" i="0" kern="1200" spc="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1000"/>
              </a:spcBef>
              <a:buNone/>
            </a:pPr>
            <a:r>
              <a:rPr lang="zh-CN" sz="6000" b="0">
                <a:latin typeface="Microsoft YaHei Light"/>
                <a:ea typeface="Microsoft YaHei Light"/>
              </a:rPr>
              <a:t>骨盆骨折的治疗方法</a:t>
            </a:r>
            <a:endParaRPr/>
          </a:p>
        </p:txBody>
      </p:sp>
      <p:sp>
        <p:nvSpPr>
          <p:cNvPr id="8" name="文本占位符 2"/>
          <p:cNvSpPr txBox="1"/>
          <p:nvPr/>
        </p:nvSpPr>
        <p:spPr>
          <a:xfrm>
            <a:off x="5461852" y="1894964"/>
            <a:ext cx="1268296" cy="1089529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6000" b="0" i="0" kern="1200" spc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r>
              <a:rPr kumimoji="1" lang="en-US" altLang="zh-CN" sz="7200"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rPr>
              <a:t>03</a:t>
            </a:r>
            <a:endParaRPr kumimoji="1" lang="zh-CN" altLang="en-US" sz="7200">
              <a:latin typeface="Microsoft YaHei" panose="020b0503020204020204" pitchFamily="34" charset="-122"/>
              <a:ea typeface="Microsoft YaHei" panose="020b0503020204020204" pitchFamily="34" charset="-122"/>
              <a:cs typeface="+mj-cs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保守治疗：适用于稳定型骨折和不稳定型骨折的早期治疗</a:t>
                </a:r>
                <a:endParaRPr/>
              </a:p>
            </p:txBody>
          </p:sp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卧床休息：避免活动，减轻疼痛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药物治疗：如镇痛药、消炎药、抗凝药等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物理治疗：如热敷、按摩、电疗等，缓解肌肉痉挛和疼痛</a:t>
                </a:r>
                <a:endParaRPr/>
              </a:p>
            </p:txBody>
          </p:sp>
          <p:sp>
            <p:nvSpPr>
              <p:cNvPr id="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康复治疗：在骨折稳定后，进行康复训练</a:t>
                </a:r>
                <a:endParaRPr/>
              </a:p>
            </p:txBody>
          </p:sp>
          <p:sp>
            <p:nvSpPr>
              <p:cNvPr id="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关节活动训练：如髋关节、膝关节、骶髂关节的活动训练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肌力训练：如盆底肌、腹肌、背肌等肌肉的力量训练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物理治疗：如热敷、按摩、电疗等，促进血液循环和骨折愈合</a:t>
                </a:r>
                <a:endParaRPr/>
              </a:p>
            </p:txBody>
          </p:sp>
          <p:sp>
            <p:nvSpPr>
              <p:cNvPr id="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非手术治疗：保守治疗与康复治疗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9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3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内固定：通过手术将钢板、钢钉等固定材料植入骨折部位，保持骨折稳定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适用于不稳定型骨折、关节内骨折等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优点：骨折愈合快，恢复期短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缺点：手术风险较大，费用较高</a:t>
                </a:r>
                <a:endParaRPr/>
              </a:p>
            </p:txBody>
          </p:sp>
        </p:grpSp>
        <p:grpSp>
          <p:nvGrpSpPr>
            <p:cNvPr id="32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3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外固定：通过体外装置（如石膏、支具等）固定骨折部位，保持骨折稳定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适用于稳定型骨折、轻度不稳定型骨折等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优点：手术风险较小，费用较低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缺点：骨折愈合较慢，恢复期较长</a:t>
                </a:r>
                <a:endParaRPr/>
              </a:p>
            </p:txBody>
          </p:sp>
        </p:grpSp>
      </p:grpSp>
      <p:sp>
        <p:nvSpPr>
          <p:cNvPr id="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手术治疗：内固定与外固定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38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39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导航技术在骨盆骨折手术中的应用：提高手术精度和安全性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176217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通过计算机辅助设计和导航系统，实现手术过程中的实时监测和调整</a:t>
                </a:r>
                <a:endParaRPr/>
              </a:p>
            </p:txBody>
          </p:sp>
          <p:sp>
            <p:nvSpPr>
              <p:cNvPr id="41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42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43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3D打印技术在骨盆骨折治疗中的应用：定制化内固定和假体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836000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根据患者的具体情况，定制内固定物和假体，提高治疗效果</a:t>
                </a:r>
                <a:endParaRPr/>
              </a:p>
            </p:txBody>
          </p:sp>
          <p:sp>
            <p:nvSpPr>
              <p:cNvPr id="45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46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47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生物材料在骨盆骨折治疗中的应用：促进骨折愈合和减少并发症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95783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如骨形态发生蛋白（BMP）、血小板富集血浆（PRP）等生物材料</a:t>
                </a:r>
                <a:endParaRPr/>
              </a:p>
            </p:txBody>
          </p:sp>
          <p:sp>
            <p:nvSpPr>
              <p:cNvPr id="49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50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骨盆骨折治疗的新技术与趋势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https://d.book118.com/488115001015006037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geometry_green">
      <a:dk1>
        <a:srgbClr val="000000"/>
      </a:dk1>
      <a:lt1>
        <a:srgbClr val="FFFFFF"/>
      </a:lt1>
      <a:dk2>
        <a:srgbClr val="273B3A"/>
      </a:dk2>
      <a:lt2>
        <a:srgbClr val="E6E2DF"/>
      </a:lt2>
      <a:accent1>
        <a:srgbClr val="377B5C"/>
      </a:accent1>
      <a:accent2>
        <a:srgbClr val="315246"/>
      </a:accent2>
      <a:accent3>
        <a:srgbClr val="3A8C9D"/>
      </a:accent3>
      <a:accent4>
        <a:srgbClr val="245565"/>
      </a:accent4>
      <a:accent5>
        <a:srgbClr val="A48B6E"/>
      </a:accent5>
      <a:accent6>
        <a:srgbClr val="796B58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骨盆骨折与护理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2024-09-16T19:04:34.254</cp:lastPrinted>
  <dcterms:created xsi:type="dcterms:W3CDTF">2024-09-16T11:04:34Z</dcterms:created>
  <dcterms:modified xsi:type="dcterms:W3CDTF">2024-09-16T11:04:36Z</dcterms:modified>
</cp:coreProperties>
</file>