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rawings/drawing1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906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fill>
          <a:solidFill>
            <a:schemeClr val="accent5">
              <a:tint val="40000"/>
            </a:schemeClr>
          </a:solidFill>
        </a:fill>
      </a:tcStyle>
    </a:band1H>
    <a:band1V>
      <a:tcStyle>
        <a:fill>
          <a:solidFill>
            <a:schemeClr val="accent5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fill>
          <a:solidFill>
            <a:schemeClr val="dk1">
              <a:tint val="40000"/>
            </a:schemeClr>
          </a:solidFill>
        </a:fill>
      </a:tcStyle>
    </a:band1H>
    <a:band1V>
      <a:tcStyle>
        <a:fill>
          <a:solidFill>
            <a:schemeClr val="dk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3">
              <a:alpha val="20000"/>
            </a:schemeClr>
          </a:solidFill>
        </a:fill>
      </a:tcStyle>
    </a:band1H>
    <a:band1V>
      <a:tcStyle>
        <a:fill>
          <a:solidFill>
            <a:schemeClr val="accent3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yolli\Desktop\BOCC_DATA20130321_YL.xls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yolli\Desktop\BOCC_DATA20130321_YL.xls" TargetMode="Externa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yolli\Desktop\BOCC_DATA20130321_YL.xls" TargetMode="Externa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yolli\Desktop\BOCC_DATA20130321_YL.xls" TargetMode="Externa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yolli\Desktop\BOCC_DATA20130321_YL.xls" TargetMode="External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000project\201303BOCC\01wroking\02%20diagnose\&#38382;&#21367;\BOCC_DATA20130319_YL.xls" TargetMode="External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000project\201303BOCC\01wroking\02%20diagnose\&#38382;&#21367;\BOCC_DATA20130319_YL.xls" TargetMode="External" /><Relationship Id="rId2" Type="http://schemas.openxmlformats.org/officeDocument/2006/relationships/chartUserShapes" Target="../drawings/drawing1.xml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E:\BOCC_DATA20130319_YL.xls" TargetMode="External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E:\BOCC_DATA20130319_YL.xls" TargetMode="External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E:\BOCC_DATA20130319_YL.xls" TargetMode="External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E:\BOCC_DATA20130319_YL.xls" TargetMode="External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E:\BOCC_DATA20130319_YL.xls" TargetMode="Externa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mtClean="0"/>
              <a:t>层级分布图</a:t>
            </a:r>
            <a:endParaRPr lang="zh-CN" altLang="en-US"/>
          </a:p>
        </c:rich>
      </c:tx>
      <c:overlay val="0"/>
    </c:title>
    <c:autoTitleDeleted val="0"/>
    <c:plotArea>
      <c:pieChart>
        <c:varyColors val="1"/>
        <c:ser>
          <c:idx val="0"/>
          <c:order val="0"/>
          <c:tx>
            <c:strRef>
              <c:f>最后得分!$M$4</c:f>
              <c:strCache>
                <c:ptCount val="1"/>
                <c:pt idx="0">
                  <c:v>汇总</c:v>
                </c:pt>
              </c:strCache>
            </c:strRef>
          </c:tx>
          <c:dLbls>
            <c:dLbl>
              <c:idx val="0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extLst/>
          </c:dLbls>
          <c:cat>
            <c:strRef>
              <c:f>最后得分!$L$5:$L$8</c:f>
              <c:strCache>
                <c:ptCount val="4"/>
                <c:pt idx="0">
                  <c:v>普通员工</c:v>
                </c:pt>
                <c:pt idx="1">
                  <c:v>外派普通员工</c:v>
                </c:pt>
                <c:pt idx="2">
                  <c:v>中层管理者</c:v>
                </c:pt>
                <c:pt idx="3">
                  <c:v>高层管理者</c:v>
                </c:pt>
              </c:strCache>
            </c:strRef>
          </c:cat>
          <c:val>
            <c:numRef>
              <c:f>最后得分!$M$5:$M$8</c:f>
              <c:numCache>
                <c:formatCode>General</c:formatCode>
                <c:ptCount val="4"/>
                <c:pt idx="0">
                  <c:v>57</c:v>
                </c:pt>
                <c:pt idx="1">
                  <c:v>4</c:v>
                </c:pt>
                <c:pt idx="2">
                  <c:v>10</c:v>
                </c:pt>
                <c:pt idx="3">
                  <c:v>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mtClean="0"/>
              <a:t>年龄分布图</a:t>
            </a:r>
            <a:endParaRPr lang="zh-CN" altLang="en-US"/>
          </a:p>
        </c:rich>
      </c:tx>
      <c:overlay val="0"/>
    </c:title>
    <c:autoTitleDeleted val="0"/>
    <c:plotArea>
      <c:pieChart>
        <c:varyColors val="1"/>
        <c:ser>
          <c:idx val="0"/>
          <c:order val="0"/>
          <c:tx>
            <c:strRef>
              <c:f>最后得分!$M$4</c:f>
              <c:strCache>
                <c:ptCount val="1"/>
                <c:pt idx="0">
                  <c:v>汇总</c:v>
                </c:pt>
              </c:strCache>
            </c:strRef>
          </c:tx>
          <c:dLbls>
            <c:dLbl>
              <c:idx val="1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dLbl>
              <c:idx val="2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extLst/>
          </c:dLbls>
          <c:cat>
            <c:strRef>
              <c:f>最后得分!$L$14:$L$17</c:f>
              <c:strCache>
                <c:ptCount val="4"/>
                <c:pt idx="0">
                  <c:v>20岁至24岁</c:v>
                </c:pt>
                <c:pt idx="1">
                  <c:v>25岁至34岁</c:v>
                </c:pt>
                <c:pt idx="2">
                  <c:v>35岁至44岁</c:v>
                </c:pt>
                <c:pt idx="3">
                  <c:v>45岁以上</c:v>
                </c:pt>
              </c:strCache>
            </c:strRef>
          </c:cat>
          <c:val>
            <c:numRef>
              <c:f>最后得分!$M$14:$M$17</c:f>
              <c:numCache>
                <c:formatCode>General</c:formatCode>
                <c:ptCount val="4"/>
                <c:pt idx="0">
                  <c:v>9</c:v>
                </c:pt>
                <c:pt idx="1">
                  <c:v>47</c:v>
                </c:pt>
                <c:pt idx="2">
                  <c:v>14</c:v>
                </c:pt>
                <c:pt idx="3">
                  <c:v>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mtClean="0"/>
              <a:t>学历分布图</a:t>
            </a:r>
            <a:endParaRPr lang="zh-CN" altLang="en-US"/>
          </a:p>
        </c:rich>
      </c:tx>
      <c:overlay val="0"/>
    </c:title>
    <c:autoTitleDeleted val="0"/>
    <c:plotArea>
      <c:pieChart>
        <c:varyColors val="1"/>
        <c:ser>
          <c:idx val="0"/>
          <c:order val="0"/>
          <c:tx>
            <c:strRef>
              <c:f>最后得分!$M$4</c:f>
              <c:strCache>
                <c:ptCount val="1"/>
                <c:pt idx="0">
                  <c:v>汇总</c:v>
                </c:pt>
              </c:strCache>
            </c:strRef>
          </c:tx>
          <c:dLbls>
            <c:dLbl>
              <c:idx val="0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dLbl>
              <c:idx val="2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extLst/>
          </c:dLbls>
          <c:cat>
            <c:strRef>
              <c:f>最后得分!$L$23:$L$25</c:f>
              <c:strCache>
                <c:ptCount val="3"/>
                <c:pt idx="0">
                  <c:v>大学本科</c:v>
                </c:pt>
                <c:pt idx="1">
                  <c:v>硕士研究生</c:v>
                </c:pt>
                <c:pt idx="2">
                  <c:v>大专及以下</c:v>
                </c:pt>
              </c:strCache>
            </c:strRef>
          </c:cat>
          <c:val>
            <c:numRef>
              <c:f>最后得分!$M$23:$M$25</c:f>
              <c:numCache>
                <c:formatCode>General</c:formatCode>
                <c:ptCount val="3"/>
                <c:pt idx="0">
                  <c:v>49</c:v>
                </c:pt>
                <c:pt idx="1">
                  <c:v>9</c:v>
                </c:pt>
                <c:pt idx="2">
                  <c:v>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mtClean="0"/>
              <a:t>司龄分布图</a:t>
            </a:r>
            <a:endParaRPr lang="zh-CN" altLang="en-US"/>
          </a:p>
        </c:rich>
      </c:tx>
      <c:overlay val="0"/>
    </c:title>
    <c:autoTitleDeleted val="0"/>
    <c:plotArea>
      <c:pieChart>
        <c:varyColors val="1"/>
        <c:ser>
          <c:idx val="0"/>
          <c:order val="0"/>
          <c:tx>
            <c:strRef>
              <c:f>最后得分!$M$4</c:f>
              <c:strCache>
                <c:ptCount val="1"/>
                <c:pt idx="0">
                  <c:v>汇总</c:v>
                </c:pt>
              </c:strCache>
            </c:strRef>
          </c:tx>
          <c:dLbls>
            <c:dLbl>
              <c:idx val="0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dLbl>
              <c:idx val="2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extLst/>
          </c:dLbls>
          <c:cat>
            <c:strRef>
              <c:f>最后得分!$L$31:$L$33</c:f>
              <c:strCache>
                <c:ptCount val="3"/>
                <c:pt idx="0">
                  <c:v>2年以上</c:v>
                </c:pt>
                <c:pt idx="1">
                  <c:v>6个月以下（含6个月）</c:v>
                </c:pt>
                <c:pt idx="2">
                  <c:v>6个月至2年（含2年）</c:v>
                </c:pt>
              </c:strCache>
            </c:strRef>
          </c:cat>
          <c:val>
            <c:numRef>
              <c:f>最后得分!$M$31:$M$33</c:f>
              <c:numCache>
                <c:formatCode>General</c:formatCode>
                <c:ptCount val="3"/>
                <c:pt idx="0">
                  <c:v>31</c:v>
                </c:pt>
                <c:pt idx="1">
                  <c:v>10</c:v>
                </c:pt>
                <c:pt idx="2">
                  <c:v>36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mtClean="0"/>
              <a:t>部门分布图</a:t>
            </a:r>
            <a:endParaRPr lang="zh-CN" altLang="en-US"/>
          </a:p>
        </c:rich>
      </c:tx>
      <c:overlay val="0"/>
    </c:title>
    <c:autoTitleDeleted val="0"/>
    <c:plotArea>
      <c:pieChart>
        <c:varyColors val="1"/>
        <c:ser>
          <c:idx val="0"/>
          <c:order val="0"/>
          <c:tx>
            <c:strRef>
              <c:f>最后得分!$M$4</c:f>
              <c:strCache>
                <c:ptCount val="1"/>
                <c:pt idx="0">
                  <c:v>汇总</c:v>
                </c:pt>
              </c:strCache>
            </c:strRef>
          </c:tx>
          <c:dLbls>
            <c:dLbl>
              <c:idx val="2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dLbl>
              <c:idx val="3"/>
              <c:numFmt formatCode="" sourceLinked="1"/>
              <c:spPr/>
              <c:txPr>
                <a:bodyPr/>
                <a:p>
                  <a:pPr>
                    <a:defRPr smtId="4294967295">
                      <a:solidFill>
                        <a:schemeClr val="bg1"/>
                      </a:solidFill>
                    </a:defRPr>
                  </a:pPr>
                  <a:endParaRPr smtId="4294967295">
                    <a:solidFill>
                      <a:schemeClr val="bg1"/>
                    </a:solidFill>
                  </a:endParaRPr>
                </a:p>
              </c:txPr>
              <c:showLegendKey val="0"/>
              <c:showVal val="1"/>
              <c:showCatName val="1"/>
              <c:showSerName val="0"/>
              <c:showPercent val="1"/>
              <c:showBubbleSize val="0"/>
              <c:extLst/>
            </c:dLbl>
            <c:showLegendKey val="0"/>
            <c:showVal val="1"/>
            <c:showCatName val="1"/>
            <c:showSerName val="0"/>
            <c:showPercent val="1"/>
            <c:showBubbleSize val="0"/>
            <c:showLeaderLines val="1"/>
            <c:extLst/>
          </c:dLbls>
          <c:cat>
            <c:strRef>
              <c:f>最后得分!$L$39:$L$44</c:f>
              <c:strCache>
                <c:ptCount val="6"/>
                <c:pt idx="0">
                  <c:v>人事行政部</c:v>
                </c:pt>
                <c:pt idx="1">
                  <c:v>财务管理部</c:v>
                </c:pt>
                <c:pt idx="2">
                  <c:v>风险管理部</c:v>
                </c:pt>
                <c:pt idx="3">
                  <c:v>市场营销与客户服务部</c:v>
                </c:pt>
                <c:pt idx="4">
                  <c:v>信息科技部</c:v>
                </c:pt>
                <c:pt idx="5">
                  <c:v>其他</c:v>
                </c:pt>
              </c:strCache>
            </c:strRef>
          </c:cat>
          <c:val>
            <c:numRef>
              <c:f>最后得分!$M$39:$M$44</c:f>
              <c:numCache>
                <c:formatCode>General</c:formatCode>
                <c:ptCount val="6"/>
                <c:pt idx="0">
                  <c:v>3</c:v>
                </c:pt>
                <c:pt idx="1">
                  <c:v>6</c:v>
                </c:pt>
                <c:pt idx="2">
                  <c:v>17</c:v>
                </c:pt>
                <c:pt idx="3">
                  <c:v>41</c:v>
                </c:pt>
                <c:pt idx="4">
                  <c:v>9</c:v>
                </c:pt>
                <c:pt idx="5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barChart>
        <c:barDir val="bar"/>
        <c:grouping val="clustered"/>
        <c:varyColors val="0"/>
        <c:ser>
          <c:idx val="0"/>
          <c:order val="0"/>
          <c:tx>
            <c:strRef>
              <c:f>对标!$D$20</c:f>
              <c:strCache>
                <c:ptCount val="1"/>
                <c:pt idx="0">
                  <c:v>金融行业</c:v>
                </c:pt>
              </c:strCache>
            </c:strRef>
          </c:tx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对标!$C$21:$C$22</c:f>
              <c:strCache>
                <c:ptCount val="2"/>
                <c:pt idx="0">
                  <c:v>企业文化综合指数  </c:v>
                </c:pt>
                <c:pt idx="1">
                  <c:v>敬业度  </c:v>
                </c:pt>
              </c:strCache>
            </c:strRef>
          </c:cat>
          <c:val>
            <c:numRef>
              <c:f>对标!$D$21:$D$22</c:f>
              <c:numCache>
                <c:formatCode>0%</c:formatCode>
                <c:ptCount val="2"/>
                <c:pt idx="0">
                  <c:v>0.59</c:v>
                </c:pt>
                <c:pt idx="1">
                  <c:v>0.55</c:v>
                </c:pt>
              </c:numCache>
            </c:numRef>
          </c:val>
        </c:ser>
        <c:ser>
          <c:idx val="1"/>
          <c:order val="1"/>
          <c:tx>
            <c:strRef>
              <c:f>对标!$E$20</c:f>
              <c:strCache>
                <c:ptCount val="1"/>
                <c:pt idx="0">
                  <c:v>中银消费</c:v>
                </c:pt>
              </c:strCache>
            </c:strRef>
          </c:tx>
          <c:invertIfNegative val="0"/>
          <c:dLbls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对标!$C$21:$C$22</c:f>
              <c:strCache>
                <c:ptCount val="2"/>
                <c:pt idx="0">
                  <c:v>企业文化综合指数  </c:v>
                </c:pt>
                <c:pt idx="1">
                  <c:v>敬业度  </c:v>
                </c:pt>
              </c:strCache>
            </c:strRef>
          </c:cat>
          <c:val>
            <c:numRef>
              <c:f>对标!$E$21:$E$22</c:f>
              <c:numCache>
                <c:formatCode>0%</c:formatCode>
                <c:ptCount val="2"/>
                <c:pt idx="0">
                  <c:v>0.857</c:v>
                </c:pt>
                <c:pt idx="1">
                  <c:v>0.831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75"/>
        <c:overlap/>
        <c:axId val="74854400"/>
        <c:axId val="74855936"/>
      </c:barChart>
      <c:catAx>
        <c:axId val="74854400"/>
        <c:scaling>
          <c:orientation/>
        </c:scaling>
        <c:delete val="0"/>
        <c:axPos val="l"/>
        <c:majorTickMark val="none"/>
        <c:minorTickMark val="none"/>
        <c:crossAx val="74855936"/>
        <c:crosses val="autoZero"/>
        <c:auto val="0"/>
        <c:lblAlgn val="ctr"/>
        <c:lblOffset/>
        <c:noMultiLvlLbl val="0"/>
      </c:catAx>
      <c:valAx>
        <c:axId val="74855936"/>
        <c:scaling>
          <c:orientation/>
        </c:scaling>
        <c:delete val="0"/>
        <c:axPos val="b"/>
        <c:numFmt formatCode="0%" sourceLinked="1"/>
        <c:majorTickMark val="none"/>
        <c:minorTickMark val="none"/>
        <c:crossAx val="74854400"/>
        <c:crosses val="autoZero"/>
        <c:crossBetween val="between"/>
      </c:valAx>
    </c:plotArea>
    <c:legend>
      <c:legendPos val="b"/>
      <c:overlay val="0"/>
    </c:legend>
    <c:plotVisOnly val="1"/>
    <c:dispBlanksAs val="gap"/>
    <c:showDLblsOverMax val="0"/>
  </c:chart>
  <c:txPr>
    <a:bodyPr/>
    <a:p>
      <a:pPr>
        <a:defRPr sz="1200" smtId="4294967295"/>
      </a:pPr>
      <a:endParaRPr sz="1200" smtId="4294967295"/>
    </a:p>
  </c:txPr>
  <c:externalData r:id="rId1">
    <c:autoUpdate val="0"/>
  </c:externalData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radarChart>
        <c:radarStyle val="standard"/>
        <c:varyColors val="0"/>
        <c:ser>
          <c:idx val="0"/>
          <c:order val="0"/>
          <c:tx>
            <c:strRef>
              <c:f>对标!$D$40</c:f>
              <c:strCache>
                <c:ptCount val="1"/>
                <c:pt idx="0">
                  <c:v>中银消费</c:v>
                </c:pt>
              </c:strCache>
            </c:strRef>
          </c:tx>
          <c:dLbls>
            <c:dLbl>
              <c:idx val="1"/>
              <c:layout>
                <c:manualLayout>
                  <c:x val="0.0354502871632576"/>
                  <c:y val="0.074051544070243835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layout>
                <c:manualLayout>
                  <c:x val="-0.015192980878055096"/>
                  <c:y val="0.08022250235080719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5"/>
              <c:layout>
                <c:manualLayout>
                  <c:x val="-0.0075964904390275478"/>
                  <c:y val="-0.067880578339099884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9"/>
              <c:layout>
                <c:manualLayout>
                  <c:x val="0.068368412554264069"/>
                  <c:y val="-0.046282213181257248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3"/>
              <c:layout>
                <c:manualLayout>
                  <c:x val="0.075964905321598053"/>
                  <c:y val="-0.018512886017560959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5"/>
              <c:layout>
                <c:manualLayout>
                  <c:x val="-0.03291812539100647"/>
                  <c:y val="0.058624137192964554"/>
                </c:manualLayout>
              </c:layout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对标!$C$41:$C$56</c:f>
              <c:strCache>
                <c:ptCount val="16"/>
                <c:pt idx="1">
                  <c:v>文化平衡</c:v>
                </c:pt>
                <c:pt idx="3">
                  <c:v>理念先进 </c:v>
                </c:pt>
                <c:pt idx="5">
                  <c:v>理念清晰 </c:v>
                </c:pt>
                <c:pt idx="7">
                  <c:v>内外认知</c:v>
                </c:pt>
                <c:pt idx="9">
                  <c:v>员工认同</c:v>
                </c:pt>
                <c:pt idx="11">
                  <c:v>制度匹配</c:v>
                </c:pt>
                <c:pt idx="13">
                  <c:v>员工践行</c:v>
                </c:pt>
                <c:pt idx="15">
                  <c:v>战略匹配</c:v>
                </c:pt>
              </c:strCache>
            </c:strRef>
          </c:cat>
          <c:val>
            <c:numRef>
              <c:f>对标!$D$41:$D$56</c:f>
              <c:numCache>
                <c:formatCode>0%</c:formatCode>
                <c:ptCount val="16"/>
                <c:pt idx="1">
                  <c:v>0.831</c:v>
                </c:pt>
                <c:pt idx="3">
                  <c:v>0.727</c:v>
                </c:pt>
                <c:pt idx="5">
                  <c:v>0.727</c:v>
                </c:pt>
                <c:pt idx="7">
                  <c:v>0.338</c:v>
                </c:pt>
                <c:pt idx="9">
                  <c:v>0.727</c:v>
                </c:pt>
                <c:pt idx="11">
                  <c:v>0.61</c:v>
                </c:pt>
                <c:pt idx="13">
                  <c:v>0.831</c:v>
                </c:pt>
                <c:pt idx="15">
                  <c:v>0.779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4875264"/>
        <c:axId val="74877952"/>
      </c:radarChart>
      <c:catAx>
        <c:axId val="74875264"/>
        <c:scaling>
          <c:orientation/>
        </c:scaling>
        <c:delete val="0"/>
        <c:axPos val="b"/>
        <c:majorGridlines/>
        <c:majorTickMark val="none"/>
        <c:minorTickMark val="none"/>
        <c:spPr>
          <a:ln w="9525">
            <a:noFill/>
          </a:ln>
        </c:spPr>
        <c:crossAx val="74877952"/>
        <c:crosses val="autoZero"/>
        <c:auto val="0"/>
        <c:lblAlgn val="ctr"/>
        <c:lblOffset/>
        <c:noMultiLvlLbl val="0"/>
      </c:catAx>
      <c:valAx>
        <c:axId val="74877952"/>
        <c:scaling>
          <c:orientation/>
          <c:max val="1"/>
        </c:scaling>
        <c:delete val="1"/>
        <c:axPos val="l"/>
        <c:minorGridlines>
          <c:spPr>
            <a:ln>
              <a:solidFill>
                <a:schemeClr val="accent3">
                  <a:alpha val="15000"/>
                </a:schemeClr>
              </a:solidFill>
            </a:ln>
          </c:spPr>
        </c:minorGridlines>
        <c:numFmt formatCode="0%" sourceLinked="1"/>
        <c:majorTickMark val="none"/>
        <c:minorTickMark val="none"/>
        <c:crossAx val="74875264"/>
        <c:crossBetween val="between"/>
      </c:valAx>
    </c:plotArea>
    <c:plotVisOnly val="1"/>
    <c:dispBlanksAs val="gap"/>
    <c:showDLblsOverMax val="0"/>
  </c:chart>
  <c:txPr>
    <a:bodyPr/>
    <a:p>
      <a:pPr>
        <a:defRPr sz="1200" smtId="4294967295"/>
      </a:pPr>
      <a:endParaRPr sz="1200" smtId="4294967295"/>
    </a:p>
  </c:txPr>
  <c:externalData r:id="rId1">
    <c:autoUpdate val="0"/>
  </c:externalData>
  <c:userShapes r:id="rId2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ineChart>
        <c:grouping val="stacked"/>
        <c:varyColors val="0"/>
        <c:ser>
          <c:idx val="0"/>
          <c:order val="0"/>
          <c:cat>
            <c:strRef>
              <c:f>题目得分!$O$3:$Z$3</c:f>
              <c:strCache>
                <c:ptCount val="12"/>
                <c:pt idx="0">
                  <c:v>T1</c:v>
                </c:pt>
                <c:pt idx="1">
                  <c:v>T2</c:v>
                </c:pt>
                <c:pt idx="2">
                  <c:v>T3</c:v>
                </c:pt>
                <c:pt idx="3">
                  <c:v>T4</c:v>
                </c:pt>
                <c:pt idx="4">
                  <c:v>T5</c:v>
                </c:pt>
                <c:pt idx="5">
                  <c:v>T6</c:v>
                </c:pt>
                <c:pt idx="6">
                  <c:v>T7</c:v>
                </c:pt>
                <c:pt idx="7">
                  <c:v>T8</c:v>
                </c:pt>
                <c:pt idx="8">
                  <c:v>T9</c:v>
                </c:pt>
                <c:pt idx="9">
                  <c:v>T10</c:v>
                </c:pt>
                <c:pt idx="10">
                  <c:v>T11</c:v>
                </c:pt>
                <c:pt idx="11">
                  <c:v>T12</c:v>
                </c:pt>
              </c:strCache>
            </c:strRef>
          </c:cat>
          <c:val>
            <c:numRef>
              <c:f>题目得分!$O$4:$Z$4</c:f>
              <c:numCache>
                <c:formatCode>0%</c:formatCode>
                <c:ptCount val="12"/>
                <c:pt idx="0">
                  <c:v>0.905405405405405</c:v>
                </c:pt>
                <c:pt idx="1">
                  <c:v>0.864864864864865</c:v>
                </c:pt>
                <c:pt idx="2">
                  <c:v>0.743243243243243</c:v>
                </c:pt>
                <c:pt idx="3">
                  <c:v>0.891891891891892</c:v>
                </c:pt>
                <c:pt idx="4">
                  <c:v>0.837837837837838</c:v>
                </c:pt>
                <c:pt idx="5">
                  <c:v>0.702702702702703</c:v>
                </c:pt>
                <c:pt idx="6">
                  <c:v>0.72972972972973</c:v>
                </c:pt>
                <c:pt idx="7">
                  <c:v>0.621621621621622</c:v>
                </c:pt>
                <c:pt idx="8">
                  <c:v>0.689189189189189</c:v>
                </c:pt>
                <c:pt idx="9">
                  <c:v>0.756756756756757</c:v>
                </c:pt>
                <c:pt idx="10">
                  <c:v>0.824324324324324</c:v>
                </c:pt>
                <c:pt idx="11">
                  <c:v>0.837837837837838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74722688"/>
        <c:axId val="74753152"/>
      </c:lineChart>
      <c:catAx>
        <c:axId val="74722688"/>
        <c:scaling>
          <c:orientation/>
        </c:scaling>
        <c:delete val="0"/>
        <c:axPos val="b"/>
        <c:majorTickMark val="none"/>
        <c:minorTickMark val="none"/>
        <c:crossAx val="74753152"/>
        <c:crosses val="autoZero"/>
        <c:auto val="0"/>
        <c:lblAlgn val="ctr"/>
        <c:lblOffset/>
        <c:noMultiLvlLbl val="0"/>
      </c:catAx>
      <c:valAx>
        <c:axId val="74753152"/>
        <c:scaling>
          <c:orientation/>
        </c:scaling>
        <c:delete val="0"/>
        <c:axPos val="l"/>
        <c:numFmt formatCode="0%" sourceLinked="1"/>
        <c:majorTickMark val="none"/>
        <c:minorTickMark val="none"/>
        <c:crossAx val="74722688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/>
    <c:showDLblsOverMax val="0"/>
  </c:chart>
  <c:externalData r:id="rId1">
    <c:autoUpdate val="0"/>
  </c:externalData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ineChart>
        <c:grouping/>
        <c:varyColors val="0"/>
        <c:ser>
          <c:idx val="0"/>
          <c:order val="0"/>
          <c:cat>
            <c:strRef>
              <c:f>题目得分!$AA$3:$AF$3</c:f>
              <c:strCache>
                <c:ptCount val="6"/>
                <c:pt idx="0">
                  <c:v>T13</c:v>
                </c:pt>
                <c:pt idx="1">
                  <c:v>T14</c:v>
                </c:pt>
                <c:pt idx="2">
                  <c:v>T15</c:v>
                </c:pt>
                <c:pt idx="3">
                  <c:v>T16</c:v>
                </c:pt>
                <c:pt idx="4">
                  <c:v>T17</c:v>
                </c:pt>
                <c:pt idx="5">
                  <c:v>T18</c:v>
                </c:pt>
              </c:strCache>
            </c:strRef>
          </c:cat>
          <c:val>
            <c:numRef>
              <c:f>题目得分!$AA$4:$AF$4</c:f>
              <c:numCache>
                <c:formatCode>0%</c:formatCode>
                <c:ptCount val="6"/>
                <c:pt idx="0">
                  <c:v>0.878378378378378</c:v>
                </c:pt>
                <c:pt idx="1">
                  <c:v>0.837837837837838</c:v>
                </c:pt>
                <c:pt idx="2">
                  <c:v>0.756756756756757</c:v>
                </c:pt>
                <c:pt idx="3">
                  <c:v>0.824324324324324</c:v>
                </c:pt>
                <c:pt idx="4">
                  <c:v>0.783783783783784</c:v>
                </c:pt>
                <c:pt idx="5">
                  <c:v>0.878378378378378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6611968"/>
        <c:axId val="36613504"/>
      </c:lineChart>
      <c:catAx>
        <c:axId val="36611968"/>
        <c:scaling>
          <c:orientation/>
        </c:scaling>
        <c:delete val="0"/>
        <c:axPos val="b"/>
        <c:majorTickMark val="none"/>
        <c:minorTickMark val="none"/>
        <c:crossAx val="36613504"/>
        <c:crosses val="autoZero"/>
        <c:auto val="0"/>
        <c:lblAlgn val="ctr"/>
        <c:lblOffset/>
        <c:noMultiLvlLbl val="0"/>
      </c:catAx>
      <c:valAx>
        <c:axId val="36613504"/>
        <c:scaling>
          <c:orientation/>
        </c:scaling>
        <c:delete val="0"/>
        <c:axPos val="l"/>
        <c:numFmt formatCode="0%" sourceLinked="1"/>
        <c:majorTickMark val="none"/>
        <c:minorTickMark val="none"/>
        <c:crossAx val="36611968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ineChart>
        <c:grouping/>
        <c:varyColors val="0"/>
        <c:ser>
          <c:idx val="0"/>
          <c:order val="0"/>
          <c:cat>
            <c:strRef>
              <c:f>题目得分!$AG$3:$AL$3</c:f>
              <c:strCache>
                <c:ptCount val="6"/>
                <c:pt idx="0">
                  <c:v>T19</c:v>
                </c:pt>
                <c:pt idx="1">
                  <c:v>T20</c:v>
                </c:pt>
                <c:pt idx="2">
                  <c:v>T21</c:v>
                </c:pt>
                <c:pt idx="3">
                  <c:v>T22</c:v>
                </c:pt>
                <c:pt idx="4">
                  <c:v>T23</c:v>
                </c:pt>
                <c:pt idx="5">
                  <c:v>T28</c:v>
                </c:pt>
              </c:strCache>
            </c:strRef>
          </c:cat>
          <c:val>
            <c:numRef>
              <c:f>题目得分!$AG$4:$AL$4</c:f>
              <c:numCache>
                <c:formatCode>0%</c:formatCode>
                <c:ptCount val="6"/>
                <c:pt idx="0">
                  <c:v>0.756756756756757</c:v>
                </c:pt>
                <c:pt idx="1">
                  <c:v>0.756756756756757</c:v>
                </c:pt>
                <c:pt idx="2">
                  <c:v>0.797297297297297</c:v>
                </c:pt>
                <c:pt idx="3">
                  <c:v>0.77027027027027</c:v>
                </c:pt>
                <c:pt idx="4">
                  <c:v>0.864864864864865</c:v>
                </c:pt>
                <c:pt idx="5">
                  <c:v>0.608108108108108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6690944"/>
        <c:axId val="36692736"/>
      </c:lineChart>
      <c:catAx>
        <c:axId val="36690944"/>
        <c:scaling>
          <c:orientation/>
        </c:scaling>
        <c:delete val="0"/>
        <c:axPos val="b"/>
        <c:majorTickMark val="none"/>
        <c:minorTickMark val="none"/>
        <c:crossAx val="36692736"/>
        <c:crosses val="autoZero"/>
        <c:auto val="0"/>
        <c:lblAlgn val="ctr"/>
        <c:lblOffset/>
        <c:noMultiLvlLbl val="0"/>
      </c:catAx>
      <c:valAx>
        <c:axId val="36692736"/>
        <c:scaling>
          <c:orientation/>
        </c:scaling>
        <c:delete val="0"/>
        <c:axPos val="l"/>
        <c:numFmt formatCode="0%" sourceLinked="1"/>
        <c:majorTickMark val="none"/>
        <c:minorTickMark val="none"/>
        <c:crossAx val="36690944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ineChart>
        <c:grouping/>
        <c:varyColors val="0"/>
        <c:ser>
          <c:idx val="0"/>
          <c:order val="0"/>
          <c:cat>
            <c:strRef>
              <c:f>题目得分!$AM$3:$AP$3</c:f>
              <c:strCache>
                <c:ptCount val="4"/>
                <c:pt idx="0">
                  <c:v>T24</c:v>
                </c:pt>
                <c:pt idx="1">
                  <c:v>T25</c:v>
                </c:pt>
                <c:pt idx="2">
                  <c:v>T26</c:v>
                </c:pt>
                <c:pt idx="3">
                  <c:v>T27</c:v>
                </c:pt>
              </c:strCache>
            </c:strRef>
          </c:cat>
          <c:val>
            <c:numRef>
              <c:f>题目得分!$AM$4:$AP$4</c:f>
              <c:numCache>
                <c:formatCode>0%</c:formatCode>
                <c:ptCount val="4"/>
                <c:pt idx="0">
                  <c:v>0.824324324324324</c:v>
                </c:pt>
                <c:pt idx="1">
                  <c:v>0.797297297297297</c:v>
                </c:pt>
                <c:pt idx="2">
                  <c:v>0.864864864864865</c:v>
                </c:pt>
                <c:pt idx="3">
                  <c:v>0.824324324324324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6758656"/>
        <c:axId val="36760192"/>
      </c:lineChart>
      <c:catAx>
        <c:axId val="36758656"/>
        <c:scaling>
          <c:orientation/>
        </c:scaling>
        <c:delete val="0"/>
        <c:axPos val="b"/>
        <c:majorTickMark val="none"/>
        <c:minorTickMark val="none"/>
        <c:crossAx val="36760192"/>
        <c:crosses val="autoZero"/>
        <c:auto val="0"/>
        <c:lblAlgn val="ctr"/>
        <c:lblOffset/>
        <c:noMultiLvlLbl val="0"/>
      </c:catAx>
      <c:valAx>
        <c:axId val="36760192"/>
        <c:scaling>
          <c:orientation/>
        </c:scaling>
        <c:delete val="0"/>
        <c:axPos val="l"/>
        <c:numFmt formatCode="0%" sourceLinked="1"/>
        <c:majorTickMark val="none"/>
        <c:minorTickMark val="none"/>
        <c:crossAx val="36758656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ineChart>
        <c:grouping/>
        <c:varyColors val="0"/>
        <c:ser>
          <c:idx val="0"/>
          <c:order val="0"/>
          <c:cat>
            <c:strRef>
              <c:f>题目得分!$AQ$3:$AT$3</c:f>
              <c:strCache>
                <c:ptCount val="4"/>
                <c:pt idx="0">
                  <c:v>T30</c:v>
                </c:pt>
                <c:pt idx="1">
                  <c:v>T31</c:v>
                </c:pt>
                <c:pt idx="2">
                  <c:v>T32</c:v>
                </c:pt>
                <c:pt idx="3">
                  <c:v>T33</c:v>
                </c:pt>
              </c:strCache>
            </c:strRef>
          </c:cat>
          <c:val>
            <c:numRef>
              <c:f>题目得分!$AQ$4:$AT$4</c:f>
              <c:numCache>
                <c:formatCode>0%</c:formatCode>
                <c:ptCount val="4"/>
                <c:pt idx="0">
                  <c:v>0.851351351351351</c:v>
                </c:pt>
                <c:pt idx="1">
                  <c:v>0.77027027027027</c:v>
                </c:pt>
                <c:pt idx="2">
                  <c:v>0.648648648648649</c:v>
                </c:pt>
                <c:pt idx="3">
                  <c:v>0.689189189189189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36808960"/>
        <c:axId val="74776576"/>
      </c:lineChart>
      <c:catAx>
        <c:axId val="36808960"/>
        <c:scaling>
          <c:orientation/>
        </c:scaling>
        <c:delete val="0"/>
        <c:axPos val="b"/>
        <c:majorTickMark val="none"/>
        <c:minorTickMark val="none"/>
        <c:crossAx val="74776576"/>
        <c:crosses val="autoZero"/>
        <c:auto val="0"/>
        <c:lblAlgn val="ctr"/>
        <c:lblOffset/>
        <c:noMultiLvlLbl val="0"/>
      </c:catAx>
      <c:valAx>
        <c:axId val="74776576"/>
        <c:scaling>
          <c:orientation/>
        </c:scaling>
        <c:delete val="0"/>
        <c:axPos val="l"/>
        <c:numFmt formatCode="0%" sourceLinked="1"/>
        <c:majorTickMark val="none"/>
        <c:minorTickMark val="none"/>
        <c:crossAx val="36808960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</c:chartSpace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0F1B849B-F3BC-4400-83D8-E40A23C77381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9E7D43C-AB74-4766-8165-2BB21044A816}" type="parTrans" cxnId="{BDC7CA5B-1F4C-4F1D-BB30-1368233BA4E4}">
      <dgm:prSet custT="1"/>
      <dgm:spPr/>
      <dgm:t>
        <a:bodyPr/>
        <a:lstStyle/>
        <a:p>
          <a:endParaRPr lang="en-US" sz="1800" b="1"/>
        </a:p>
      </dgm:t>
    </dgm:pt>
    <dgm:pt modelId="{5909B1BF-B7A5-41B4-B0FD-C1DD5A8B8E35}">
      <dgm:prSet phldrT="[Text]" custT="1"/>
      <dgm:spPr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b="1" smtClean="0"/>
            <a:t> 回顾本次企业文化项目已完成的工作，对访谈、问卷、资料研究、诊断报告撰写等工作进行总结</a:t>
          </a:r>
          <a:endParaRPr lang="en-US" sz="1800" b="1"/>
        </a:p>
      </dgm:t>
    </dgm:pt>
    <dgm:pt modelId="{381250B1-FEFB-4F71-8DCB-4CEB5878FA49}" type="sibTrans" cxnId="{BDC7CA5B-1F4C-4F1D-BB30-1368233BA4E4}">
      <dgm:prSet custT="1"/>
      <dgm:spPr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en-US" sz="1800" b="1"/>
        </a:p>
      </dgm:t>
    </dgm:pt>
    <dgm:pt modelId="{B5620280-5E6D-4FF5-A29F-5662BBAB5104}" type="parTrans" cxnId="{10BCA940-0B1E-475A-8940-A0E32D7FA612}">
      <dgm:prSet custT="1"/>
      <dgm:spPr/>
      <dgm:t>
        <a:bodyPr/>
        <a:lstStyle/>
        <a:p>
          <a:endParaRPr lang="en-US" sz="1800" b="1"/>
        </a:p>
      </dgm:t>
    </dgm:pt>
    <dgm:pt modelId="{A0E81330-572C-4F2A-9000-76EE07535BEF}">
      <dgm:prSet phldrT="[Text]" custT="1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b="1" smtClean="0"/>
            <a:t>从问卷和访谈信息入手，对标金融行业和最佳雇主数据，分析中银消费企业文化现状的扫描结果</a:t>
          </a:r>
          <a:endParaRPr lang="en-US" sz="1800" b="1"/>
        </a:p>
      </dgm:t>
    </dgm:pt>
    <dgm:pt modelId="{FF7A4186-1813-4A74-9F69-065B117C7A88}" type="sibTrans" cxnId="{10BCA940-0B1E-475A-8940-A0E32D7FA612}">
      <dgm:prSet custT="1"/>
      <dgm:spPr/>
      <dgm:t>
        <a:bodyPr/>
        <a:lstStyle/>
        <a:p>
          <a:endParaRPr lang="en-US" sz="1800" b="1"/>
        </a:p>
      </dgm:t>
    </dgm:pt>
    <dgm:pt modelId="{A7C3F2FA-2385-4641-943F-7E5526336CEB}" type="parTrans" cxnId="{8790EEB4-D2C3-4AC3-B78F-482CA2BA34FF}">
      <dgm:prSet custT="1"/>
      <dgm:spPr/>
      <dgm:t>
        <a:bodyPr/>
        <a:lstStyle/>
        <a:p>
          <a:endParaRPr lang="en-US" sz="1800" b="1"/>
        </a:p>
      </dgm:t>
    </dgm:pt>
    <dgm:pt modelId="{2A9ABD88-8F03-4EEF-BD9F-B296C1008788}">
      <dgm:prSet phldrT="[Text]" custT="1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b="1" smtClean="0"/>
            <a:t>阐述中银消费企业文化领域的关键发现和提升策略</a:t>
          </a:r>
          <a:endParaRPr lang="en-US" sz="1800" b="1"/>
        </a:p>
      </dgm:t>
    </dgm:pt>
    <dgm:pt modelId="{1C14EE17-7A4B-45E2-9FEA-A97A34FBEBBE}" type="sibTrans" cxnId="{8790EEB4-D2C3-4AC3-B78F-482CA2BA34FF}">
      <dgm:prSet custT="1"/>
      <dgm:spPr/>
      <dgm:t>
        <a:bodyPr/>
        <a:lstStyle/>
        <a:p>
          <a:endParaRPr lang="en-US" sz="1800" b="1"/>
        </a:p>
      </dgm:t>
    </dgm:pt>
    <dgm:pt modelId="{424DF287-6BCC-47F2-979F-19EFE509666E}" type="pres">
      <dgm:prSet presAssocID="{0F1B849B-F3BC-4400-83D8-E40A23C77381}" presName="Name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EDB7E9FC-17DF-4201-84BC-4BDE4FC623A8}" type="pres">
      <dgm:prSet presAssocID="{0F1B849B-F3BC-4400-83D8-E40A23C77381}" presName="Name1"/>
      <dgm:spPr/>
      <dgm:t>
        <a:bodyPr/>
        <a:lstStyle/>
        <a:p/>
      </dgm:t>
    </dgm:pt>
    <dgm:pt modelId="{26DF984C-12AB-4CCD-B73F-17D6859BE853}" type="pres">
      <dgm:prSet presAssocID="{0F1B849B-F3BC-4400-83D8-E40A23C77381}" presName="cycle"/>
      <dgm:spPr/>
      <dgm:t>
        <a:bodyPr/>
        <a:lstStyle/>
        <a:p/>
      </dgm:t>
    </dgm:pt>
    <dgm:pt modelId="{238563CE-4AB7-4473-BD7B-89BF49E12093}" type="pres">
      <dgm:prSet presAssocID="{0F1B849B-F3BC-4400-83D8-E40A23C77381}" presName="srcNode" presStyleLbl="node1" presStyleCnt="5"/>
      <dgm:spPr/>
      <dgm:t>
        <a:bodyPr/>
        <a:lstStyle/>
        <a:p/>
      </dgm:t>
    </dgm:pt>
    <dgm:pt modelId="{151A21A0-01A4-4BB5-A63C-0FDE7AE69DC2}" type="pres">
      <dgm:prSet presAssocID="{0F1B849B-F3BC-4400-83D8-E40A23C77381}" presName="conn" presStyleLbl="parChTrans1D2" presStyleCnt="1"/>
      <dgm:spPr/>
      <dgm:t>
        <a:bodyPr/>
        <a:lstStyle/>
        <a:p>
          <a:endParaRPr lang="en-US"/>
        </a:p>
      </dgm:t>
    </dgm:pt>
    <dgm:pt modelId="{2B42967D-1587-4F54-8CDC-3E7DF936031C}" type="pres">
      <dgm:prSet presAssocID="{0F1B849B-F3BC-4400-83D8-E40A23C77381}" presName="extraNode" presStyleLbl="node1" presStyleIdx="1" presStyleCnt="5"/>
      <dgm:spPr/>
      <dgm:t>
        <a:bodyPr/>
        <a:lstStyle/>
        <a:p/>
      </dgm:t>
    </dgm:pt>
    <dgm:pt modelId="{E9D24FD4-CD1D-4C36-819E-E26D9D704609}" type="pres">
      <dgm:prSet presAssocID="{0F1B849B-F3BC-4400-83D8-E40A23C77381}" presName="dstNode" presStyleLbl="node1" presStyleIdx="1" presStyleCnt="5"/>
      <dgm:spPr/>
      <dgm:t>
        <a:bodyPr/>
        <a:lstStyle/>
        <a:p/>
      </dgm:t>
    </dgm:pt>
    <dgm:pt modelId="{1E867D49-D8A3-4925-BBFE-AC510F9D14D0}" type="pres">
      <dgm:prSet presAssocID="{5909B1BF-B7A5-41B4-B0FD-C1DD5A8B8E35}" presName="text_1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3A9CC1-6993-468D-A3DE-9976A030D4B7}" type="pres">
      <dgm:prSet presAssocID="{5909B1BF-B7A5-41B4-B0FD-C1DD5A8B8E35}" presName="accent_1"/>
      <dgm:spPr/>
      <dgm:t>
        <a:bodyPr/>
        <a:lstStyle/>
        <a:p/>
      </dgm:t>
    </dgm:pt>
    <dgm:pt modelId="{ACCF6439-0095-4FC3-A891-106389DFE94B}" type="pres">
      <dgm:prSet presAssocID="{5909B1BF-B7A5-41B4-B0FD-C1DD5A8B8E35}" presName="accentRepeatNode" presStyleLbl="solidFgAcc1" presStyleCnt="3"/>
      <dgm:spPr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1067C507-AAF3-4068-AB2C-088925C4F4CD}" type="pres">
      <dgm:prSet presAssocID="{A0E81330-572C-4F2A-9000-76EE07535BEF}" presName="text_2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011F00-769A-4085-911C-E53465444E8F}" type="pres">
      <dgm:prSet presAssocID="{A0E81330-572C-4F2A-9000-76EE07535BEF}" presName="accent_2"/>
      <dgm:spPr/>
      <dgm:t>
        <a:bodyPr/>
        <a:lstStyle/>
        <a:p/>
      </dgm:t>
    </dgm:pt>
    <dgm:pt modelId="{E90FC155-6555-4A07-A12B-936AFA0BA160}" type="pres">
      <dgm:prSet presAssocID="{A0E81330-572C-4F2A-9000-76EE07535BEF}" presName="accentRepeatNode" presStyleLbl="solidFgAcc1" presStyleIdx="1" presStyleCnt="3"/>
      <dgm:spPr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F9FAE3CA-A95E-4ADD-BD79-7677A00832FC}" type="pres">
      <dgm:prSet presAssocID="{2A9ABD88-8F03-4EEF-BD9F-B296C1008788}" presName="text_3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CE5991-FC5E-4E00-809C-AEFE57309B4A}" type="pres">
      <dgm:prSet presAssocID="{2A9ABD88-8F03-4EEF-BD9F-B296C1008788}" presName="accent_3"/>
      <dgm:spPr/>
      <dgm:t>
        <a:bodyPr/>
        <a:lstStyle/>
        <a:p/>
      </dgm:t>
    </dgm:pt>
    <dgm:pt modelId="{77893912-9FCE-416F-B828-EFA7F12EBDEC}" type="pres">
      <dgm:prSet presAssocID="{2A9ABD88-8F03-4EEF-BD9F-B296C1008788}" presName="accentRepeatNode" presStyleLbl="solidFgAcc1" presStyleIdx="2" presStyleCnt="3"/>
      <dgm:spPr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</dgm:ptLst>
  <dgm:cxnLst>
    <dgm:cxn modelId="{BDC7CA5B-1F4C-4F1D-BB30-1368233BA4E4}" srcId="{0F1B849B-F3BC-4400-83D8-E40A23C77381}" destId="{5909B1BF-B7A5-41B4-B0FD-C1DD5A8B8E35}" srcOrd="0" destOrd="0" parTransId="{89E7D43C-AB74-4766-8165-2BB21044A816}" sibTransId="{381250B1-FEFB-4F71-8DCB-4CEB5878FA49}"/>
    <dgm:cxn modelId="{10BCA940-0B1E-475A-8940-A0E32D7FA612}" srcId="{0F1B849B-F3BC-4400-83D8-E40A23C77381}" destId="{A0E81330-572C-4F2A-9000-76EE07535BEF}" srcOrd="1" destOrd="0" parTransId="{B5620280-5E6D-4FF5-A29F-5662BBAB5104}" sibTransId="{FF7A4186-1813-4A74-9F69-065B117C7A88}"/>
    <dgm:cxn modelId="{8790EEB4-D2C3-4AC3-B78F-482CA2BA34FF}" srcId="{0F1B849B-F3BC-4400-83D8-E40A23C77381}" destId="{2A9ABD88-8F03-4EEF-BD9F-B296C1008788}" srcOrd="2" destOrd="0" parTransId="{A7C3F2FA-2385-4641-943F-7E5526336CEB}" sibTransId="{1C14EE17-7A4B-45E2-9FEA-A97A34FBEBBE}"/>
    <dgm:cxn modelId="{9F00CD23-6A2E-40DA-B339-CE6FB3C472CD}" type="presOf" srcId="{0F1B849B-F3BC-4400-83D8-E40A23C77381}" destId="{424DF287-6BCC-47F2-979F-19EFE509666E}" srcOrd="0" destOrd="0" presId="urn:microsoft.com/office/officeart/2008/layout/VerticalCurvedList"/>
    <dgm:cxn modelId="{C76E380A-7C6D-46F7-BD88-BF73FFE08E0D}" type="presParOf" srcId="{424DF287-6BCC-47F2-979F-19EFE509666E}" destId="{EDB7E9FC-17DF-4201-84BC-4BDE4FC623A8}" srcOrd="0" destOrd="0" presId="urn:microsoft.com/office/officeart/2008/layout/VerticalCurvedList"/>
    <dgm:cxn modelId="{9997D123-473D-4893-85F2-64A5D43B2E44}" type="presParOf" srcId="{EDB7E9FC-17DF-4201-84BC-4BDE4FC623A8}" destId="{26DF984C-12AB-4CCD-B73F-17D6859BE853}" srcOrd="0" destOrd="0" presId="urn:microsoft.com/office/officeart/2008/layout/VerticalCurvedList"/>
    <dgm:cxn modelId="{D08A9DBE-9A26-4449-82F6-F210388A6E2D}" type="presParOf" srcId="{26DF984C-12AB-4CCD-B73F-17D6859BE853}" destId="{238563CE-4AB7-4473-BD7B-89BF49E12093}" srcOrd="0" destOrd="0" presId="urn:microsoft.com/office/officeart/2008/layout/VerticalCurvedList"/>
    <dgm:cxn modelId="{6B588565-352B-42F8-B4D7-4BEE1E399BDC}" type="presParOf" srcId="{26DF984C-12AB-4CCD-B73F-17D6859BE853}" destId="{151A21A0-01A4-4BB5-A63C-0FDE7AE69DC2}" srcOrd="1" destOrd="0" presId="urn:microsoft.com/office/officeart/2008/layout/VerticalCurvedList"/>
    <dgm:cxn modelId="{AD020B78-63D3-4E2C-B19F-364985A774BE}" type="presOf" srcId="{381250B1-FEFB-4F71-8DCB-4CEB5878FA49}" destId="{151A21A0-01A4-4BB5-A63C-0FDE7AE69DC2}" srcOrd="0" destOrd="0" presId="urn:microsoft.com/office/officeart/2008/layout/VerticalCurvedList"/>
    <dgm:cxn modelId="{E620B74C-CB14-4612-A9F7-08E4D6518EE7}" type="presParOf" srcId="{26DF984C-12AB-4CCD-B73F-17D6859BE853}" destId="{2B42967D-1587-4F54-8CDC-3E7DF936031C}" srcOrd="2" destOrd="0" presId="urn:microsoft.com/office/officeart/2008/layout/VerticalCurvedList"/>
    <dgm:cxn modelId="{BBF76438-DCFE-4A50-87E0-EFE9DFFDCA55}" type="presParOf" srcId="{26DF984C-12AB-4CCD-B73F-17D6859BE853}" destId="{E9D24FD4-CD1D-4C36-819E-E26D9D704609}" srcOrd="3" destOrd="0" presId="urn:microsoft.com/office/officeart/2008/layout/VerticalCurvedList"/>
    <dgm:cxn modelId="{82786800-70EC-442F-BA2D-BD0C8AD6F5D5}" type="presParOf" srcId="{EDB7E9FC-17DF-4201-84BC-4BDE4FC623A8}" destId="{1E867D49-D8A3-4925-BBFE-AC510F9D14D0}" srcOrd="1" destOrd="0" presId="urn:microsoft.com/office/officeart/2008/layout/VerticalCurvedList"/>
    <dgm:cxn modelId="{D486CB1E-8DA4-4F00-B5C8-8D19BE5038D5}" type="presOf" srcId="{5909B1BF-B7A5-41B4-B0FD-C1DD5A8B8E35}" destId="{1E867D49-D8A3-4925-BBFE-AC510F9D14D0}" srcOrd="0" destOrd="0" presId="urn:microsoft.com/office/officeart/2008/layout/VerticalCurvedList"/>
    <dgm:cxn modelId="{3503DC8D-3AAD-45E1-B3A6-2EF1538F70EC}" type="presParOf" srcId="{EDB7E9FC-17DF-4201-84BC-4BDE4FC623A8}" destId="{2B3A9CC1-6993-468D-A3DE-9976A030D4B7}" srcOrd="2" destOrd="0" presId="urn:microsoft.com/office/officeart/2008/layout/VerticalCurvedList"/>
    <dgm:cxn modelId="{4CCEB542-0935-4EAD-9E00-F47D03A11786}" type="presParOf" srcId="{2B3A9CC1-6993-468D-A3DE-9976A030D4B7}" destId="{ACCF6439-0095-4FC3-A891-106389DFE94B}" srcOrd="0" destOrd="0" presId="urn:microsoft.com/office/officeart/2008/layout/VerticalCurvedList"/>
    <dgm:cxn modelId="{94C6095E-09C8-4C0C-8A49-D185BAFDFC80}" type="presParOf" srcId="{EDB7E9FC-17DF-4201-84BC-4BDE4FC623A8}" destId="{1067C507-AAF3-4068-AB2C-088925C4F4CD}" srcOrd="3" destOrd="0" presId="urn:microsoft.com/office/officeart/2008/layout/VerticalCurvedList"/>
    <dgm:cxn modelId="{36B24E3E-FB1B-43EB-BB2E-8AC2CE4842CC}" type="presOf" srcId="{A0E81330-572C-4F2A-9000-76EE07535BEF}" destId="{1067C507-AAF3-4068-AB2C-088925C4F4CD}" srcOrd="0" destOrd="0" presId="urn:microsoft.com/office/officeart/2008/layout/VerticalCurvedList"/>
    <dgm:cxn modelId="{32F2B178-9F3F-4BC8-BF5B-0FEF8659888E}" type="presParOf" srcId="{EDB7E9FC-17DF-4201-84BC-4BDE4FC623A8}" destId="{B3011F00-769A-4085-911C-E53465444E8F}" srcOrd="4" destOrd="0" presId="urn:microsoft.com/office/officeart/2008/layout/VerticalCurvedList"/>
    <dgm:cxn modelId="{ECF1EB59-E140-4D8F-BEC2-320EBEE43B5E}" type="presParOf" srcId="{B3011F00-769A-4085-911C-E53465444E8F}" destId="{E90FC155-6555-4A07-A12B-936AFA0BA160}" srcOrd="0" destOrd="0" presId="urn:microsoft.com/office/officeart/2008/layout/VerticalCurvedList"/>
    <dgm:cxn modelId="{340D6AD4-0DE6-4C58-83B0-972AD390555F}" type="presParOf" srcId="{EDB7E9FC-17DF-4201-84BC-4BDE4FC623A8}" destId="{F9FAE3CA-A95E-4ADD-BD79-7677A00832FC}" srcOrd="5" destOrd="0" presId="urn:microsoft.com/office/officeart/2008/layout/VerticalCurvedList"/>
    <dgm:cxn modelId="{15748626-5331-4F99-9E21-6D4B53E21D4F}" type="presOf" srcId="{2A9ABD88-8F03-4EEF-BD9F-B296C1008788}" destId="{F9FAE3CA-A95E-4ADD-BD79-7677A00832FC}" srcOrd="0" destOrd="0" presId="urn:microsoft.com/office/officeart/2008/layout/VerticalCurvedList"/>
    <dgm:cxn modelId="{FA46026D-6092-47D0-B643-1BE65337642D}" type="presParOf" srcId="{EDB7E9FC-17DF-4201-84BC-4BDE4FC623A8}" destId="{4ACE5991-FC5E-4E00-809C-AEFE57309B4A}" srcOrd="6" destOrd="0" presId="urn:microsoft.com/office/officeart/2008/layout/VerticalCurvedList"/>
    <dgm:cxn modelId="{92A1EE29-E953-47F1-BF8C-7F2BD40F4193}" type="presParOf" srcId="{4ACE5991-FC5E-4E00-809C-AEFE57309B4A}" destId="{77893912-9FCE-416F-B828-EFA7F12EBDE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6" name=""/>
      <dsp:cNvGrpSpPr/>
    </dsp:nvGrpSpPr>
    <dsp:grpSpPr/>
    <dsp:sp modelId="{151A21A0-01A4-4BB5-A63C-0FDE7AE69DC2}">
      <dsp:nvSpPr>
        <dsp:cNvPr id="7" name=""/>
        <dsp:cNvSpPr/>
      </dsp:nvSpPr>
      <dsp:spPr>
        <a:xfrm>
          <a:off x="-5788588" y="-886150"/>
          <a:ext cx="6892940" cy="6892940"/>
        </a:xfrm>
        <a:prstGeom prst="blockArc">
          <a:avLst>
            <a:gd name="adj1" fmla="val 18900000"/>
            <a:gd name="adj2" fmla="val 2700000"/>
            <a:gd name="adj3" fmla="val 313"/>
          </a:avLst>
        </a:pr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E867D49-D8A3-4925-BBFE-AC510F9D14D0}">
      <dsp:nvSpPr>
        <dsp:cNvPr id="8" name=""/>
        <dsp:cNvSpPr/>
      </dsp:nvSpPr>
      <dsp:spPr>
        <a:xfrm>
          <a:off x="710744" y="512064"/>
          <a:ext cx="7034337" cy="10241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90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/>
            <a:t> 回顾本次企业文化项目已完成的工作，对访谈、问卷、资料研究、诊断报告撰写等工作进行总结</a:t>
          </a:r>
          <a:endParaRPr lang="en-US" sz="1800" b="1" kern="1200"/>
        </a:p>
      </dsp:txBody>
      <dsp:txXfrm>
        <a:off x="710744" y="512064"/>
        <a:ext cx="7034337" cy="1024128"/>
      </dsp:txXfrm>
    </dsp:sp>
    <dsp:sp modelId="{ACCF6439-0095-4FC3-A891-106389DFE94B}">
      <dsp:nvSpPr>
        <dsp:cNvPr id="9" name=""/>
        <dsp:cNvSpPr/>
      </dsp:nvSpPr>
      <dsp:spPr>
        <a:xfrm>
          <a:off x="70664" y="384048"/>
          <a:ext cx="1280160" cy="12801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1067C507-AAF3-4068-AB2C-088925C4F4CD}">
      <dsp:nvSpPr>
        <dsp:cNvPr id="10" name=""/>
        <dsp:cNvSpPr/>
      </dsp:nvSpPr>
      <dsp:spPr>
        <a:xfrm>
          <a:off x="1083015" y="2048256"/>
          <a:ext cx="6662066" cy="102412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90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/>
            <a:t>从问卷和访谈信息入手，对标金融行业和最佳雇主数据，分析中银消费企业文化现状的扫描结果</a:t>
          </a:r>
          <a:endParaRPr lang="en-US" sz="1800" b="1" kern="1200"/>
        </a:p>
      </dsp:txBody>
      <dsp:txXfrm>
        <a:off x="1083015" y="2048256"/>
        <a:ext cx="6662066" cy="1024128"/>
      </dsp:txXfrm>
    </dsp:sp>
    <dsp:sp modelId="{E90FC155-6555-4A07-A12B-936AFA0BA160}">
      <dsp:nvSpPr>
        <dsp:cNvPr id="11" name=""/>
        <dsp:cNvSpPr/>
      </dsp:nvSpPr>
      <dsp:spPr>
        <a:xfrm>
          <a:off x="442935" y="1920240"/>
          <a:ext cx="1280160" cy="12801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9FAE3CA-A95E-4ADD-BD79-7677A00832FC}">
      <dsp:nvSpPr>
        <dsp:cNvPr id="12" name=""/>
        <dsp:cNvSpPr/>
      </dsp:nvSpPr>
      <dsp:spPr>
        <a:xfrm>
          <a:off x="710744" y="3584448"/>
          <a:ext cx="7034337" cy="102412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902" tIns="45720" rIns="45720" bIns="4572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800" b="1" kern="1200" smtClean="0"/>
            <a:t>阐述中银消费企业文化领域的关键发现和提升策略</a:t>
          </a:r>
          <a:endParaRPr lang="en-US" sz="1800" b="1" kern="1200"/>
        </a:p>
      </dsp:txBody>
      <dsp:txXfrm>
        <a:off x="710744" y="3584448"/>
        <a:ext cx="7034337" cy="1024128"/>
      </dsp:txXfrm>
    </dsp:sp>
    <dsp:sp modelId="{77893912-9FCE-416F-B828-EFA7F12EBDEC}">
      <dsp:nvSpPr>
        <dsp:cNvPr id="13" name=""/>
        <dsp:cNvSpPr/>
      </dsp:nvSpPr>
      <dsp:spPr>
        <a:xfrm>
          <a:off x="70664" y="3456432"/>
          <a:ext cx="1280160" cy="128016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r:blip="">
      <dgm:adjLst/>
    </dgm:shape>
    <dgm:constrLst>
      <dgm:constr type="w" for="ch" refType="h" refFor="ch" op="gte" fact="0.8"/>
    </dgm:constrLst>
    <dgm:layoutNode name="Name1">
      <dgm:alg type="composite"/>
      <dgm:shape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type="rect" r:blip="" hideGeom="1">
            <dgm:adjLst/>
          </dgm:shape>
          <dgm:presOf/>
        </dgm:layoutNode>
        <dgm:layoutNode name="dstNode">
          <dgm:alg type="sp"/>
          <dgm:shape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1">
          <dgm:alg type="sp"/>
          <dgm:shape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2">
          <dgm:alg type="sp"/>
          <dgm:shape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3">
          <dgm:alg type="sp"/>
          <dgm:shape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4">
          <dgm:alg type="sp"/>
          <dgm:shape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5">
          <dgm:alg type="sp"/>
          <dgm:shape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6">
          <dgm:alg type="sp"/>
          <dgm:shape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7">
          <dgm:alg type="sp"/>
          <dgm:shape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0.12413</cdr:x>
      <cdr:y>0.49756</cdr:y>
    </cdr:from>
    <cdr:to>
      <cdr:x>0.88707</cdr:x>
      <cdr:y>0.5</cdr:y>
    </cdr:to>
    <cdr:cxnSp>
      <cdr:nvCxnSpPr>
        <cdr:cNvPr id="3" name="Straight Connector 2"/>
        <cdr:cNvCxnSpPr/>
      </cdr:nvCxnSpPr>
      <cdr:spPr>
        <a:xfrm>
          <a:off x="622554" y="2048002"/>
          <a:ext cx="3826510" cy="10033"/>
        </a:xfrm>
        <a:prstGeom prst="line">
          <a:avLst/>
        </a:prstGeom>
        <a:ln w="19050">
          <a:solidFill>
            <a:srgbClr val="92D400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0.50013</cdr:x>
      <cdr:y>0</cdr:y>
    </cdr:from>
    <cdr:to>
      <cdr:x>0.50013</cdr:x>
      <cdr:y>1</cdr:y>
    </cdr:to>
    <cdr:cxnSp>
      <cdr:nvCxnSpPr>
        <cdr:cNvPr id="4" name="Straight Connector 3"/>
        <cdr:cNvCxnSpPr/>
      </cdr:nvCxnSpPr>
      <cdr:spPr>
        <a:xfrm flipH="1" flipV="1">
          <a:off x="2508377" y="0"/>
          <a:ext cx="0" cy="4116070"/>
        </a:xfrm>
        <a:prstGeom prst="line">
          <a:avLst/>
        </a:prstGeom>
        <a:ln w="19050">
          <a:solidFill>
            <a:srgbClr val="92D400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0.24914</cdr:x>
      <cdr:y>0.19306</cdr:y>
    </cdr:from>
    <cdr:to>
      <cdr:x>0.75428</cdr:x>
      <cdr:y>0.80861</cdr:y>
    </cdr:to>
    <cdr:cxnSp>
      <cdr:nvCxnSpPr>
        <cdr:cNvPr id="7" name="Straight Connector 6"/>
        <cdr:cNvCxnSpPr/>
      </cdr:nvCxnSpPr>
      <cdr:spPr>
        <a:xfrm>
          <a:off x="1249553" y="794639"/>
          <a:ext cx="2533523" cy="2533650"/>
        </a:xfrm>
        <a:prstGeom prst="line">
          <a:avLst/>
        </a:prstGeom>
        <a:ln>
          <a:solidFill>
            <a:schemeClr val="accent3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0.24846</cdr:x>
      <cdr:y>0.19537</cdr:y>
    </cdr:from>
    <cdr:to>
      <cdr:x>0.75048</cdr:x>
      <cdr:y>0.80414</cdr:y>
    </cdr:to>
    <cdr:cxnSp>
      <cdr:nvCxnSpPr>
        <cdr:cNvPr id="10" name="Straight Connector 9"/>
        <cdr:cNvCxnSpPr/>
      </cdr:nvCxnSpPr>
      <cdr:spPr>
        <a:xfrm flipV="1">
          <a:off x="1246124" y="804164"/>
          <a:ext cx="2517902" cy="2505710"/>
        </a:xfrm>
        <a:prstGeom prst="line">
          <a:avLst/>
        </a:prstGeom>
        <a:ln>
          <a:solidFill>
            <a:schemeClr val="accent3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0.32533</cdr:x>
      <cdr:y>0.58633</cdr:y>
    </cdr:from>
    <cdr:to>
      <cdr:x>0.41768</cdr:x>
      <cdr:y>0.74789</cdr:y>
    </cdr:to>
    <cdr:cxnSp>
      <cdr:nvCxnSpPr>
        <cdr:cNvPr id="21" name="Straight Connector 20"/>
        <cdr:cNvCxnSpPr/>
      </cdr:nvCxnSpPr>
      <cdr:spPr>
        <a:xfrm>
          <a:off x="1631696" y="2413381"/>
          <a:ext cx="463169" cy="664972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0.25904</cdr:x>
      <cdr:y>0.38439</cdr:y>
    </cdr:from>
    <cdr:to>
      <cdr:x>0.33007</cdr:x>
      <cdr:y>0.58923</cdr:y>
    </cdr:to>
    <cdr:cxnSp>
      <cdr:nvCxnSpPr>
        <cdr:cNvPr id="24" name="Straight Connector 23"/>
        <cdr:cNvCxnSpPr/>
      </cdr:nvCxnSpPr>
      <cdr:spPr>
        <a:xfrm>
          <a:off x="1299210" y="1582166"/>
          <a:ext cx="356235" cy="843153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0.27178</cdr:x>
      <cdr:y>0.21993</cdr:y>
    </cdr:from>
    <cdr:to>
      <cdr:x>0.41059</cdr:x>
      <cdr:y>0.37862</cdr:y>
    </cdr:to>
    <cdr:cxnSp>
      <cdr:nvCxnSpPr>
        <cdr:cNvPr id="27" name="Straight Connector 26"/>
        <cdr:cNvCxnSpPr/>
      </cdr:nvCxnSpPr>
      <cdr:spPr>
        <a:xfrm flipH="1">
          <a:off x="1363091" y="905256"/>
          <a:ext cx="696214" cy="653161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0.40821</cdr:x>
      <cdr:y>0.22043</cdr:y>
    </cdr:from>
    <cdr:to>
      <cdr:x>0.59764</cdr:x>
      <cdr:y>0.22043</cdr:y>
    </cdr:to>
    <cdr:cxnSp>
      <cdr:nvCxnSpPr>
        <cdr:cNvPr id="30" name="Straight Connector 29"/>
        <cdr:cNvCxnSpPr/>
      </cdr:nvCxnSpPr>
      <cdr:spPr>
        <a:xfrm flipH="1">
          <a:off x="2047367" y="907288"/>
          <a:ext cx="950087" cy="0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0.6</cdr:x>
      <cdr:y>0.22043</cdr:y>
    </cdr:from>
    <cdr:to>
      <cdr:x>0.70655</cdr:x>
      <cdr:y>0.39303</cdr:y>
    </cdr:to>
    <cdr:cxnSp>
      <cdr:nvCxnSpPr>
        <cdr:cNvPr id="33" name="Straight Connector 32"/>
        <cdr:cNvCxnSpPr/>
      </cdr:nvCxnSpPr>
      <cdr:spPr>
        <a:xfrm flipH="1" flipV="1">
          <a:off x="3009265" y="907288"/>
          <a:ext cx="534416" cy="710438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0.70655</cdr:x>
      <cdr:y>0.3988</cdr:y>
    </cdr:from>
    <cdr:to>
      <cdr:x>0.7089</cdr:x>
      <cdr:y>0.60941</cdr:y>
    </cdr:to>
    <cdr:cxnSp>
      <cdr:nvCxnSpPr>
        <cdr:cNvPr id="36" name="Straight Connector 35"/>
        <cdr:cNvCxnSpPr/>
      </cdr:nvCxnSpPr>
      <cdr:spPr>
        <a:xfrm flipH="1" flipV="1">
          <a:off x="3543681" y="1641475"/>
          <a:ext cx="11811" cy="866902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0.53606</cdr:x>
      <cdr:y>0.60941</cdr:y>
    </cdr:from>
    <cdr:to>
      <cdr:x>0.70655</cdr:x>
      <cdr:y>0.61808</cdr:y>
    </cdr:to>
    <cdr:cxnSp>
      <cdr:nvCxnSpPr>
        <cdr:cNvPr id="39" name="Straight Connector 38"/>
        <cdr:cNvCxnSpPr/>
      </cdr:nvCxnSpPr>
      <cdr:spPr>
        <a:xfrm flipV="1">
          <a:off x="2688590" y="2508377"/>
          <a:ext cx="855091" cy="35687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  <cdr:relSizeAnchor>
    <cdr:from>
      <cdr:x>0.42006</cdr:x>
      <cdr:y>0.62095</cdr:y>
    </cdr:from>
    <cdr:to>
      <cdr:x>0.54079</cdr:x>
      <cdr:y>0.75079</cdr:y>
    </cdr:to>
    <cdr:cxnSp>
      <cdr:nvCxnSpPr>
        <cdr:cNvPr id="42" name="Straight Connector 41"/>
        <cdr:cNvCxnSpPr/>
      </cdr:nvCxnSpPr>
      <cdr:spPr>
        <a:xfrm flipV="1">
          <a:off x="2106803" y="2555875"/>
          <a:ext cx="605536" cy="534416"/>
        </a:xfrm>
        <a:prstGeom prst="line">
          <a:avLst/>
        </a:prstGeom>
        <a:ln w="19050">
          <a:solidFill>
            <a:srgbClr val="002776"/>
          </a:solidFill>
        </a:ln>
      </cdr:spPr>
      <cdr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cdr:style>
    </cdr:cxn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829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t" anchorCtr="0" compatLnSpc="1">
            <a:prstTxWarp prst="textNoShape">
              <a:avLst/>
            </a:prstTxWarp>
          </a:bodyPr>
          <a:lstStyle>
            <a:lvl1pPr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4024184" y="0"/>
            <a:ext cx="307663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t" anchorCtr="0" compatLnSpc="1">
            <a:prstTxWarp prst="textNoShape">
              <a:avLst/>
            </a:prstTxWarp>
          </a:bodyPr>
          <a:lstStyle>
            <a:lvl1pPr algn="r"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A6C25497-7110-4CD9-8EB7-D854FECC23F9}" type="datetimeFigureOut">
              <a:rPr lang="en-US"/>
              <a:pPr>
                <a:defRPr/>
              </a:pPr>
              <a:t>3/27/2013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81050" y="768350"/>
            <a:ext cx="5541963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710248" y="4861441"/>
            <a:ext cx="5681980" cy="460557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0"/>
            <a:r>
              <a:rPr lang="en-US" noProof="0" smtClean="0"/>
              <a:t>Second level</a:t>
            </a:r>
          </a:p>
          <a:p>
            <a:pPr lvl="0"/>
            <a:r>
              <a:rPr lang="en-US" noProof="0" smtClean="0"/>
              <a:t>Third level</a:t>
            </a:r>
          </a:p>
          <a:p>
            <a:pPr lvl="0"/>
            <a:r>
              <a:rPr lang="en-US" noProof="0" smtClean="0"/>
              <a:t>Fourth level</a:t>
            </a:r>
          </a:p>
          <a:p>
            <a:pPr lvl="0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9721243"/>
            <a:ext cx="307829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b" anchorCtr="0" compatLnSpc="1">
            <a:prstTxWarp prst="textNoShape">
              <a:avLst/>
            </a:prstTxWarp>
          </a:bodyPr>
          <a:lstStyle>
            <a:lvl1pPr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4024184" y="9721243"/>
            <a:ext cx="3076633" cy="51173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00408" tIns="50205" rIns="100408" bIns="50205" numCol="1" anchor="b" anchorCtr="0" compatLnSpc="1">
            <a:prstTxWarp prst="textNoShape">
              <a:avLst/>
            </a:prstTxWarp>
          </a:bodyPr>
          <a:lstStyle>
            <a:lvl1pPr algn="r" defTabSz="659194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DB19E439-0A36-4389-B1D4-036D35E9F4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442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148780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78536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3008291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38048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09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292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81050" y="768350"/>
            <a:ext cx="5541963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62926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vmlDrawing" Target="../drawings/vmlDrawing1.v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vmlDrawing" Target="../drawings/vmlDrawing2.v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tags" Target="../tags/tag24.xml" /><Relationship Id="rId15" Type="http://schemas.openxmlformats.org/officeDocument/2006/relationships/tags" Target="../tags/tag25.xml" /><Relationship Id="rId16" Type="http://schemas.openxmlformats.org/officeDocument/2006/relationships/oleObject" Target="../embeddings/oleObject4.bin" TargetMode="Internal" /><Relationship Id="rId17" Type="http://schemas.openxmlformats.org/officeDocument/2006/relationships/image" Target="../media/image1.emf" /><Relationship Id="rId18" Type="http://schemas.openxmlformats.org/officeDocument/2006/relationships/image" Target="../media/image2.jpeg" /><Relationship Id="rId19" Type="http://schemas.openxmlformats.org/officeDocument/2006/relationships/tags" Target="../tags/tag26.xml" /><Relationship Id="rId2" Type="http://schemas.openxmlformats.org/officeDocument/2006/relationships/tags" Target="../tags/tag12.xml" /><Relationship Id="rId20" Type="http://schemas.openxmlformats.org/officeDocument/2006/relationships/vmlDrawing" Target="../drawings/vmlDrawing3.v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7.xml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46385-FCAC-49F2-ADBA-A63AB70A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0CC98-C6DB-46CA-AD6E-E0F031603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C7A9-256C-42FC-BAFC-441EE1C9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F0331-F5A1-4264-B9A0-3AD5FD17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6EDFC4-D73F-4C69-BCD9-2FA0239D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FEEF4-30A0-4D13-958B-ADFD78A9F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4E3353-6003-4264-AC11-5C89542A3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0D8E2-F098-4EBC-B268-526C96F4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2F54A-8A52-4E9D-AD77-0FF88003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054A-2938-4B56-A3E0-E367A4D1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C8C36-246E-4275-A26F-D7E73247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9046105" cy="5186363"/>
          </a:xfrm>
          <a:prstGeom prst="rect">
            <a:avLst/>
          </a:prstGeom>
        </p:spPr>
        <p:txBody>
          <a:bodyPr wrap="square" lIns="0" tIns="0" rIns="0" bIns="0"/>
          <a:lstStyle>
            <a:lvl1pPr>
              <a:lnSpc>
                <a:spcPct val="106000"/>
              </a:lnSpc>
              <a:spcBef>
                <a:spcPts val="1344"/>
              </a:spcBef>
              <a:spcAft>
                <a:spcPct val="0"/>
              </a:spcAft>
              <a:defRPr/>
            </a:lvl1pPr>
            <a:lvl3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3pPr>
            <a:lvl4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4pPr>
            <a:lvl5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3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4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2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4380179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5096352" y="1123950"/>
            <a:ext cx="4379700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9" name="Slide Number Placeholder 9"/>
          <p:cNvSpPr>
            <a:spLocks noGrp="1"/>
          </p:cNvSpPr>
          <p:nvPr>
            <p:ph type="sldNum" sz="quarter" idx="14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fld id="{F4DAC4A7-70A2-4D69-9E7D-CA1A422029CA}" type="slidenum">
              <a:rPr lang="en-US"/>
              <a:t>‹#›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14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42455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52531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186603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6812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066887" y="1752600"/>
            <a:ext cx="4257676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7738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13744" y="518491"/>
            <a:ext cx="8748713" cy="58293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292009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6812" y="1752600"/>
            <a:ext cx="8667750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3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47346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98"/>
          <p:cNvGrpSpPr/>
          <p:nvPr userDrawn="1">
            <p:custDataLst>
              <p:tags r:id="rId1"/>
            </p:custDataLst>
          </p:nvPr>
        </p:nvGrpSpPr>
        <p:grpSpPr>
          <a:xfrm>
            <a:off x="-1253728" y="1"/>
            <a:ext cx="1035315" cy="3889375"/>
            <a:chOff x="-1253505" y="0"/>
            <a:chExt cx="1035794" cy="3889829"/>
          </a:xfrm>
        </p:grpSpPr>
        <p:sp>
          <p:nvSpPr>
            <p:cNvPr id="5" name="Rectangle 27"/>
            <p:cNvSpPr>
              <a:spLocks noChangeArrowheads="1"/>
            </p:cNvSpPr>
            <p:nvPr userDrawn="1">
              <p:custDataLst>
                <p:tags r:id="rId2"/>
              </p:custDataLst>
            </p:nvPr>
          </p:nvSpPr>
          <p:spPr bwMode="auto">
            <a:xfrm>
              <a:off x="-1253505" y="0"/>
              <a:ext cx="1035794" cy="3889829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</a:ln>
          </p:spPr>
          <p:txBody>
            <a:bodyPr wrap="none" lIns="0" tIns="0" rIns="0" bIns="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en-GB" sz="1000" b="1">
                  <a:solidFill>
                    <a:srgbClr val="002776"/>
                  </a:solidFill>
                  <a:latin typeface="Arial"/>
                </a:rPr>
                <a:t>Primary colors</a:t>
              </a:r>
              <a:endParaRPr lang="en-GB" sz="1000" b="1">
                <a:solidFill>
                  <a:srgbClr val="002776"/>
                </a:solidFill>
                <a:latin typeface="Arial"/>
              </a:endParaRPr>
            </a:p>
          </p:txBody>
        </p:sp>
        <p:grpSp>
          <p:nvGrpSpPr>
            <p:cNvPr id="6" name="Group 50"/>
            <p:cNvGrpSpPr/>
            <p:nvPr userDrawn="1"/>
          </p:nvGrpSpPr>
          <p:grpSpPr>
            <a:xfrm>
              <a:off x="-967888" y="180996"/>
              <a:ext cx="464559" cy="585856"/>
              <a:chOff x="12661025" y="-1313976"/>
              <a:chExt cx="464559" cy="585856"/>
            </a:xfrm>
          </p:grpSpPr>
          <p:sp>
            <p:nvSpPr>
              <p:cNvPr id="22" name="Rectangle 25"/>
              <p:cNvSpPr>
                <a:spLocks noChangeArrowheads="1"/>
              </p:cNvSpPr>
              <p:nvPr userDrawn="1">
                <p:custDataLst>
                  <p:tags r:id="rId3"/>
                </p:custDataLst>
              </p:nvPr>
            </p:nvSpPr>
            <p:spPr bwMode="auto">
              <a:xfrm>
                <a:off x="12661025" y="-1313976"/>
                <a:ext cx="464559" cy="585856"/>
              </a:xfrm>
              <a:prstGeom prst="rect">
                <a:avLst/>
              </a:prstGeom>
              <a:solidFill>
                <a:srgbClr val="00277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3" name="Rectangle 14"/>
              <p:cNvSpPr>
                <a:spLocks noChangeArrowheads="1"/>
              </p:cNvSpPr>
              <p:nvPr userDrawn="1">
                <p:custDataLst>
                  <p:tags r:id="rId4"/>
                </p:custDataLst>
              </p:nvPr>
            </p:nvSpPr>
            <p:spPr bwMode="auto">
              <a:xfrm>
                <a:off x="12726408" y="-1252056"/>
                <a:ext cx="331976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39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118</a:t>
                </a:r>
              </a:p>
            </p:txBody>
          </p:sp>
        </p:grpSp>
        <p:grpSp>
          <p:nvGrpSpPr>
            <p:cNvPr id="7" name="Group 52"/>
            <p:cNvGrpSpPr/>
            <p:nvPr userDrawn="1"/>
          </p:nvGrpSpPr>
          <p:grpSpPr>
            <a:xfrm>
              <a:off x="-967888" y="1414628"/>
              <a:ext cx="464559" cy="584268"/>
              <a:chOff x="12661025" y="59430"/>
              <a:chExt cx="464559" cy="584268"/>
            </a:xfrm>
          </p:grpSpPr>
          <p:sp>
            <p:nvSpPr>
              <p:cNvPr id="20" name="Rectangle 25"/>
              <p:cNvSpPr>
                <a:spLocks noChangeArrowheads="1"/>
              </p:cNvSpPr>
              <p:nvPr userDrawn="1">
                <p:custDataLst>
                  <p:tags r:id="rId5"/>
                </p:custDataLst>
              </p:nvPr>
            </p:nvSpPr>
            <p:spPr bwMode="auto">
              <a:xfrm>
                <a:off x="12661025" y="59430"/>
                <a:ext cx="464559" cy="584268"/>
              </a:xfrm>
              <a:prstGeom prst="rect">
                <a:avLst/>
              </a:prstGeom>
              <a:solidFill>
                <a:schemeClr val="accent3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1" name="Rectangle 16"/>
              <p:cNvSpPr>
                <a:spLocks noChangeArrowheads="1"/>
              </p:cNvSpPr>
              <p:nvPr userDrawn="1">
                <p:custDataLst>
                  <p:tags r:id="rId6"/>
                </p:custDataLst>
              </p:nvPr>
            </p:nvSpPr>
            <p:spPr bwMode="auto">
              <a:xfrm>
                <a:off x="12719525" y="11023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161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222</a:t>
                </a:r>
              </a:p>
            </p:txBody>
          </p:sp>
        </p:grpSp>
        <p:grpSp>
          <p:nvGrpSpPr>
            <p:cNvPr id="8" name="Group 53"/>
            <p:cNvGrpSpPr/>
            <p:nvPr userDrawn="1"/>
          </p:nvGrpSpPr>
          <p:grpSpPr>
            <a:xfrm>
              <a:off x="-967888" y="2030650"/>
              <a:ext cx="464559" cy="584268"/>
              <a:chOff x="12661025" y="853322"/>
              <a:chExt cx="464559" cy="584268"/>
            </a:xfrm>
          </p:grpSpPr>
          <p:sp>
            <p:nvSpPr>
              <p:cNvPr id="18" name="Rectangle 25"/>
              <p:cNvSpPr>
                <a:spLocks noChangeArrowheads="1"/>
              </p:cNvSpPr>
              <p:nvPr userDrawn="1">
                <p:custDataLst>
                  <p:tags r:id="rId7"/>
                </p:custDataLst>
              </p:nvPr>
            </p:nvSpPr>
            <p:spPr bwMode="auto">
              <a:xfrm>
                <a:off x="12661025" y="853322"/>
                <a:ext cx="464559" cy="584268"/>
              </a:xfrm>
              <a:prstGeom prst="rect">
                <a:avLst/>
              </a:prstGeom>
              <a:solidFill>
                <a:schemeClr val="accent4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9" name="Rectangle 18"/>
              <p:cNvSpPr>
                <a:spLocks noChangeArrowheads="1"/>
              </p:cNvSpPr>
              <p:nvPr userDrawn="1">
                <p:custDataLst>
                  <p:tags r:id="rId8"/>
                </p:custDataLst>
              </p:nvPr>
            </p:nvSpPr>
            <p:spPr bwMode="auto">
              <a:xfrm>
                <a:off x="12719525" y="91524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60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138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46</a:t>
                </a:r>
              </a:p>
            </p:txBody>
          </p:sp>
        </p:grpSp>
        <p:grpSp>
          <p:nvGrpSpPr>
            <p:cNvPr id="9" name="Group 54"/>
            <p:cNvGrpSpPr/>
            <p:nvPr userDrawn="1"/>
          </p:nvGrpSpPr>
          <p:grpSpPr>
            <a:xfrm>
              <a:off x="-967888" y="2646672"/>
              <a:ext cx="464559" cy="585855"/>
              <a:chOff x="12661025" y="1513377"/>
              <a:chExt cx="464559" cy="585855"/>
            </a:xfrm>
          </p:grpSpPr>
          <p:sp>
            <p:nvSpPr>
              <p:cNvPr id="16" name="Rectangle 25"/>
              <p:cNvSpPr>
                <a:spLocks noChangeArrowheads="1"/>
              </p:cNvSpPr>
              <p:nvPr userDrawn="1">
                <p:custDataLst>
                  <p:tags r:id="rId9"/>
                </p:custDataLst>
              </p:nvPr>
            </p:nvSpPr>
            <p:spPr bwMode="auto">
              <a:xfrm>
                <a:off x="12661025" y="1513377"/>
                <a:ext cx="464559" cy="585855"/>
              </a:xfrm>
              <a:prstGeom prst="rect">
                <a:avLst/>
              </a:prstGeom>
              <a:solidFill>
                <a:schemeClr val="accent5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7" name="Rectangle 17"/>
              <p:cNvSpPr>
                <a:spLocks noChangeArrowheads="1"/>
              </p:cNvSpPr>
              <p:nvPr userDrawn="1">
                <p:custDataLst>
                  <p:tags r:id="rId10"/>
                </p:custDataLst>
              </p:nvPr>
            </p:nvSpPr>
            <p:spPr bwMode="auto">
              <a:xfrm>
                <a:off x="12719525" y="157529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114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199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231</a:t>
                </a:r>
              </a:p>
            </p:txBody>
          </p:sp>
        </p:grpSp>
        <p:grpSp>
          <p:nvGrpSpPr>
            <p:cNvPr id="10" name="Group 55"/>
            <p:cNvGrpSpPr/>
            <p:nvPr userDrawn="1"/>
          </p:nvGrpSpPr>
          <p:grpSpPr>
            <a:xfrm>
              <a:off x="-967888" y="3262694"/>
              <a:ext cx="464559" cy="585855"/>
              <a:chOff x="12661025" y="2333768"/>
              <a:chExt cx="464559" cy="585855"/>
            </a:xfrm>
          </p:grpSpPr>
          <p:sp>
            <p:nvSpPr>
              <p:cNvPr id="14" name="Rectangle 25"/>
              <p:cNvSpPr>
                <a:spLocks noChangeArrowheads="1"/>
              </p:cNvSpPr>
              <p:nvPr userDrawn="1">
                <p:custDataLst>
                  <p:tags r:id="rId11"/>
                </p:custDataLst>
              </p:nvPr>
            </p:nvSpPr>
            <p:spPr bwMode="auto">
              <a:xfrm>
                <a:off x="12661025" y="2333768"/>
                <a:ext cx="464559" cy="585855"/>
              </a:xfrm>
              <a:prstGeom prst="rect">
                <a:avLst/>
              </a:prstGeom>
              <a:solidFill>
                <a:schemeClr val="accent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5" name="Rectangle 19"/>
              <p:cNvSpPr>
                <a:spLocks noChangeArrowheads="1"/>
              </p:cNvSpPr>
              <p:nvPr userDrawn="1">
                <p:custDataLst>
                  <p:tags r:id="rId12"/>
                </p:custDataLst>
              </p:nvPr>
            </p:nvSpPr>
            <p:spPr bwMode="auto">
              <a:xfrm>
                <a:off x="12719525" y="2395687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201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221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3</a:t>
                </a:r>
              </a:p>
            </p:txBody>
          </p:sp>
        </p:grpSp>
        <p:grpSp>
          <p:nvGrpSpPr>
            <p:cNvPr id="11" name="Group 51"/>
            <p:cNvGrpSpPr/>
            <p:nvPr userDrawn="1"/>
          </p:nvGrpSpPr>
          <p:grpSpPr>
            <a:xfrm>
              <a:off x="-967888" y="798606"/>
              <a:ext cx="464559" cy="584268"/>
              <a:chOff x="12661025" y="-640070"/>
              <a:chExt cx="464559" cy="584268"/>
            </a:xfrm>
          </p:grpSpPr>
          <p:sp>
            <p:nvSpPr>
              <p:cNvPr id="12" name="Rectangle 25"/>
              <p:cNvSpPr>
                <a:spLocks noChangeArrowheads="1"/>
              </p:cNvSpPr>
              <p:nvPr userDrawn="1">
                <p:custDataLst>
                  <p:tags r:id="rId13"/>
                </p:custDataLst>
              </p:nvPr>
            </p:nvSpPr>
            <p:spPr bwMode="auto">
              <a:xfrm>
                <a:off x="12661025" y="-640070"/>
                <a:ext cx="464559" cy="584268"/>
              </a:xfrm>
              <a:prstGeom prst="rect">
                <a:avLst/>
              </a:prstGeom>
              <a:solidFill>
                <a:schemeClr val="accent2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3" name="Rectangle 15"/>
              <p:cNvSpPr>
                <a:spLocks noChangeArrowheads="1"/>
              </p:cNvSpPr>
              <p:nvPr userDrawn="1">
                <p:custDataLst>
                  <p:tags r:id="rId14"/>
                </p:custDataLst>
              </p:nvPr>
            </p:nvSpPr>
            <p:spPr bwMode="auto">
              <a:xfrm>
                <a:off x="12719525" y="-57815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146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212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0</a:t>
                </a:r>
              </a:p>
            </p:txBody>
          </p:sp>
        </p:grpSp>
      </p:grpSp>
      <p:graphicFrame>
        <p:nvGraphicFramePr>
          <p:cNvPr id="24" name="Rectangle 2" hidden="1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16" imgW="158221" imgH="158750" progId="">
                  <p:embed/>
                </p:oleObj>
              </mc:Choice>
              <mc:Fallback>
                <p:oleObj name="think-cell Slide" r:id="rId16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0836" name="Text Placeholder 2"/>
          <p:cNvSpPr>
            <a:spLocks noGrp="1"/>
          </p:cNvSpPr>
          <p:nvPr>
            <p:ph type="subTitle" idx="1"/>
          </p:nvPr>
        </p:nvSpPr>
        <p:spPr>
          <a:xfrm>
            <a:off x="414338" y="6081917"/>
            <a:ext cx="5135113" cy="228396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eaLnBrk="1" hangingPunct="1">
              <a:lnSpc>
                <a:spcPct val="106000"/>
              </a:lnSpc>
              <a:spcBef>
                <a:spcPct val="15000"/>
              </a:spcBef>
              <a:buFont typeface="Wingdings 2" pitchFamily="18" charset="2"/>
              <a:buNone/>
              <a:defRPr b="1" smtClean="0"/>
            </a:lvl1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10" name="Title Placeholder 1"/>
          <p:cNvSpPr>
            <a:spLocks noGrp="1"/>
          </p:cNvSpPr>
          <p:nvPr>
            <p:ph type="ctrTitle"/>
          </p:nvPr>
        </p:nvSpPr>
        <p:spPr>
          <a:xfrm>
            <a:off x="473287" y="2886327"/>
            <a:ext cx="4910409" cy="1128762"/>
          </a:xfrm>
          <a:prstGeom prst="rect">
            <a:avLst/>
          </a:prstGeom>
        </p:spPr>
        <p:txBody>
          <a:bodyPr/>
          <a:lstStyle>
            <a:lvl1pPr marL="0" marR="0" indent="0" defTabSz="957998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pic>
        <p:nvPicPr>
          <p:cNvPr id="26" name="Picture 5" descr="Deloittelogo_RGB"/>
          <p:cNvPicPr>
            <a:picLocks noChangeAspect="1" noChangeArrowheads="1"/>
          </p:cNvPicPr>
          <p:nvPr userDrawn="1"/>
        </p:nvPicPr>
        <p:blipFill>
          <a:blip r:embed="rId18"/>
          <a:stretch>
            <a:fillRect/>
          </a:stretch>
        </p:blipFill>
        <p:spPr bwMode="auto">
          <a:xfrm>
            <a:off x="473286" y="622824"/>
            <a:ext cx="1656313" cy="69797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9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27" name="Slide Number Placeholder 3"/>
          <p:cNvSpPr>
            <a:spLocks noGrp="1"/>
          </p:cNvSpPr>
          <p:nvPr>
            <p:ph type="sldNum" sz="quarter" idx="13"/>
            <p:custDataLst>
              <p:tags r:id="rId19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58653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/>
          <p:cNvSpPr/>
          <p:nvPr userDrawn="1"/>
        </p:nvSpPr>
        <p:spPr>
          <a:xfrm>
            <a:off x="0" y="5029202"/>
            <a:ext cx="9906000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>
              <a:defRPr/>
            </a:pPr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3" name="Picture 7" descr="Member_RGB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15264" y="6350000"/>
            <a:ext cx="1633537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>
            <a:spLocks noChangeArrowheads="1"/>
          </p:cNvSpPr>
          <p:nvPr userDrawn="1"/>
        </p:nvSpPr>
        <p:spPr bwMode="gray">
          <a:xfrm>
            <a:off x="374650" y="5257800"/>
            <a:ext cx="7092950" cy="1295400"/>
          </a:xfrm>
          <a:prstGeom prst="rect">
            <a:avLst/>
          </a:prstGeom>
          <a:solidFill>
            <a:schemeClr val="bg1"/>
          </a:solidFill>
          <a:ln w="9525" algn="ctr">
            <a:noFill/>
            <a:miter lim="800000"/>
          </a:ln>
        </p:spPr>
        <p:txBody>
          <a:bodyPr lIns="0" tIns="0" rIns="0" bIns="0" anchor="b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德勤全球</a:t>
            </a: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endParaRPr lang="zh-CN" altLang="en-US" sz="800">
              <a:solidFill>
                <a:srgbClr val="091D5D"/>
              </a:solidFill>
              <a:ea typeface="宋体" pitchFamily="2" charset="-122"/>
            </a:endParaRP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(“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德勤”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)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泛指根据英国法律组成的社团性质的组织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Touche Tohmatsu (“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德勤全球”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)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、其成员所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公司、以及他们的附属机构和关联机构。德勤全球是一个由全球各地众多的成员所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公司组成的组织，致力于提供卓越的专业服务及咨询。德勤全球重视客户服务，并在约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150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个国家切实执行其全球性客户服务战略。德勤依托由约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135,000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名专业人士组成的全球网络，在审计、税务、企业管理咨询和财务咨询等四个领域为超过一半的全球最大型企业、全国性大型企业、公共机构、当地的重要客户以及众多发展迅速的全球性公司提供专业服务。作为社团组织的德勤全球并不提供上述服务，由于法律规定及其他原因，某些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公司不会在所有四个专业领域提供服务。</a:t>
            </a: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endParaRPr lang="zh-CN" altLang="en-US" sz="800">
              <a:solidFill>
                <a:srgbClr val="091D5D"/>
              </a:solidFill>
              <a:ea typeface="宋体" pitchFamily="2" charset="-122"/>
            </a:endParaRPr>
          </a:p>
          <a:p>
            <a:pPr eaLnBrk="0" hangingPunct="0">
              <a:lnSpc>
                <a:spcPct val="102000"/>
              </a:lnSpc>
              <a:spcAft>
                <a:spcPct val="37000"/>
              </a:spcAft>
              <a:defRPr/>
            </a:pP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作为一家根据英国法律组成的社团性质的组织，德勤全球和其任何成员所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公司之间对其相互的行为、疏忽或遗漏不承担任何责任。每一成员所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/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公司是一个冠以“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Deloitte”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 “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&amp; Touche”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 “</a:t>
            </a:r>
            <a:r>
              <a:rPr lang="en-US" altLang="zh-CN" sz="800">
                <a:solidFill>
                  <a:srgbClr val="091D5D"/>
                </a:solidFill>
                <a:ea typeface="宋体" pitchFamily="2" charset="-122"/>
              </a:rPr>
              <a:t>Deloitte Touche Tohmatsu” </a:t>
            </a:r>
            <a:r>
              <a:rPr lang="zh-CN" altLang="en-US" sz="800">
                <a:solidFill>
                  <a:srgbClr val="091D5D"/>
                </a:solidFill>
                <a:ea typeface="宋体" pitchFamily="2" charset="-122"/>
              </a:rPr>
              <a:t>、 “德勤”或其他相关名称独立运营的法律实体。</a:t>
            </a:r>
            <a:endParaRPr lang="en-US" altLang="zh-CN" sz="800">
              <a:solidFill>
                <a:srgbClr val="091D5D"/>
              </a:solidFill>
              <a:ea typeface="宋体" pitchFamily="2" charset="-122"/>
            </a:endParaRPr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3"/>
            <p:custDataLst>
              <p:tags r:id="rId2"/>
            </p:custDataLst>
          </p:nvPr>
        </p:nvSpPr>
        <p:spPr>
          <a:xfrm>
            <a:off x="450586" y="6554789"/>
            <a:ext cx="306123" cy="142875"/>
          </a:xfrm>
        </p:spPr>
        <p:txBody>
          <a:bodyPr/>
          <a:lstStyle>
            <a:lvl1pPr>
              <a:defRPr/>
            </a:lvl1pPr>
          </a:lstStyle>
          <a:p>
            <a:fld id="{07DDA470-64EC-4838-8513-FA93D4181BA0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96154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581" y="1412876"/>
            <a:ext cx="8920559" cy="451961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6359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.xml" /><Relationship Id="rId11" Type="http://schemas.openxmlformats.org/officeDocument/2006/relationships/oleObject" Target="../embeddings/oleObject1.bin" TargetMode="Internal" /><Relationship Id="rId12" Type="http://schemas.openxmlformats.org/officeDocument/2006/relationships/image" Target="../media/image1.emf" /><Relationship Id="rId13" Type="http://schemas.openxmlformats.org/officeDocument/2006/relationships/tags" Target="../tags/tag29.xml" /><Relationship Id="rId14" Type="http://schemas.openxmlformats.org/officeDocument/2006/relationships/tags" Target="../tags/tag30.xml" /><Relationship Id="rId15" Type="http://schemas.openxmlformats.org/officeDocument/2006/relationships/tags" Target="../tags/tag31.xml" /><Relationship Id="rId16" Type="http://schemas.openxmlformats.org/officeDocument/2006/relationships/vmlDrawing" Target="../drawings/vmlDrawing4.v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5345" name="Rectangle 1" hidden="1"/>
          <p:cNvGraphicFramePr>
            <a:graphicFrameLocks noChangeAspect="1"/>
          </p:cNvGraphicFramePr>
          <p:nvPr>
            <p:custDataLst>
              <p:tags r:id="rId10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11" imgW="158221" imgH="158750" progId="">
                  <p:embed/>
                </p:oleObj>
              </mc:Choice>
              <mc:Fallback>
                <p:oleObj name="think-cell Slide" r:id="rId11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3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b="1" kern="120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10"/>
          <p:cNvSpPr>
            <a:spLocks noGrp="1"/>
          </p:cNvSpPr>
          <p:nvPr>
            <p:ph type="ftr" sz="quarter" idx="3"/>
            <p:custDataLst>
              <p:tags r:id="rId14"/>
            </p:custDataLst>
          </p:nvPr>
        </p:nvSpPr>
        <p:spPr>
          <a:xfrm>
            <a:off x="835819" y="6554789"/>
            <a:ext cx="467783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2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endParaRPr lang="en-US"/>
          </a:p>
        </p:txBody>
      </p:sp>
      <p:sp>
        <p:nvSpPr>
          <p:cNvPr id="185350" name="Title Placeholder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 bwMode="auto">
          <a:xfrm>
            <a:off x="429948" y="300038"/>
            <a:ext cx="9046104" cy="595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04" r:id="rId2"/>
    <p:sldLayoutId id="2147483905" r:id="rId3"/>
    <p:sldLayoutId id="2147483945" r:id="rId4"/>
    <p:sldLayoutId id="2147483947" r:id="rId5"/>
    <p:sldLayoutId id="2147483948" r:id="rId6"/>
    <p:sldLayoutId id="2147483949" r:id="rId7"/>
    <p:sldLayoutId id="2147483958" r:id="rId8"/>
    <p:sldLayoutId id="2147483966" r:id="rId9"/>
  </p:sldLayoutIdLst>
  <p:transition/>
  <p:timing/>
  <p:hf hdr="0" ftr="0" dt="0"/>
  <p:txStyles>
    <p:titleStyle>
      <a:lvl1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sz="2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2pPr>
      <a:lvl3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3pPr>
      <a:lvl4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4pPr>
      <a:lvl5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5pPr>
      <a:lvl6pPr marL="429756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6pPr>
      <a:lvl7pPr marL="859512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7pPr>
      <a:lvl8pPr marL="1289268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8pPr>
      <a:lvl9pPr marL="1719024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9pPr>
    </p:titleStyle>
    <p:bodyStyle>
      <a:lvl1pPr marL="358775" indent="-358775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defRPr lang="en-US"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190500" indent="-190500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buChar char="•"/>
        <a:defRPr lang="en-US" sz="1400" kern="1200">
          <a:solidFill>
            <a:schemeClr val="tx2"/>
          </a:solidFill>
          <a:latin typeface="+mn-lt"/>
          <a:ea typeface="+mj-ea"/>
          <a:cs typeface="+mj-cs"/>
        </a:defRPr>
      </a:lvl2pPr>
      <a:lvl3pPr marL="373063" indent="-182563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3pPr>
      <a:lvl4pPr marL="565150" indent="-190500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•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4pPr>
      <a:lvl5pPr marL="744538" indent="-179388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GB" sz="1200" kern="1200">
          <a:solidFill>
            <a:schemeClr val="tx2"/>
          </a:solidFill>
          <a:latin typeface="+mn-lt"/>
          <a:ea typeface="+mj-ea"/>
          <a:cs typeface="+mj-cs"/>
        </a:defRPr>
      </a:lvl5pPr>
      <a:lvl6pPr marL="84160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500" kern="1200" baseline="0">
          <a:solidFill>
            <a:schemeClr val="accent1"/>
          </a:solidFill>
          <a:latin typeface="+mn-lt"/>
          <a:ea typeface="+mn-ea"/>
          <a:cs typeface="+mn-cs"/>
        </a:defRPr>
      </a:lvl6pPr>
      <a:lvl7pPr marL="1014702" indent="-173096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77353" indent="-162651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3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34895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2975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12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8926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9024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78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7853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08291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3804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Relationship Id="rId6" Type="http://schemas.openxmlformats.org/officeDocument/2006/relationships/chart" Target="../charts/chart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6.xml" /><Relationship Id="rId3" Type="http://schemas.openxmlformats.org/officeDocument/2006/relationships/chart" Target="../charts/chart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0.xml" /><Relationship Id="rId3" Type="http://schemas.openxmlformats.org/officeDocument/2006/relationships/image" Target="../media/image6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1.xml" /><Relationship Id="rId3" Type="http://schemas.openxmlformats.org/officeDocument/2006/relationships/image" Target="../media/image6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gif" /><Relationship Id="rId3" Type="http://schemas.openxmlformats.org/officeDocument/2006/relationships/image" Target="../media/image8.e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2.xml" /><Relationship Id="rId3" Type="http://schemas.openxmlformats.org/officeDocument/2006/relationships/image" Target="../media/image8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221411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538295" y="5579069"/>
            <a:ext cx="2476500" cy="6463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德勤管理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咨询</a:t>
            </a:r>
            <a:endParaRPr lang="en-US" altLang="zh-CN" sz="1800" b="1" smtClean="0">
              <a:solidFill>
                <a:srgbClr val="002776"/>
              </a:solidFill>
              <a:latin typeface="Arial"/>
              <a:ea typeface="宋体"/>
              <a:cs typeface="Arial" pitchFamily="34" charset="0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2013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年</a:t>
            </a:r>
            <a:r>
              <a:rPr lang="en-US" altLang="zh-CN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3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月 上海</a:t>
            </a:r>
            <a:endParaRPr lang="en-US" sz="1800" b="1">
              <a:solidFill>
                <a:srgbClr val="000000"/>
              </a:solidFill>
              <a:latin typeface="Arial"/>
              <a:ea typeface="宋体"/>
              <a:cs typeface="Arial" pitchFamily="34" charset="0"/>
            </a:endParaRPr>
          </a:p>
        </p:txBody>
      </p:sp>
      <p:sp>
        <p:nvSpPr>
          <p:cNvPr id="17410" name="Rectangle 17"/>
          <p:cNvSpPr>
            <a:spLocks noGrp="1"/>
          </p:cNvSpPr>
          <p:nvPr>
            <p:ph type="ctrTitle"/>
          </p:nvPr>
        </p:nvSpPr>
        <p:spPr>
          <a:xfrm>
            <a:off x="538295" y="2467319"/>
            <a:ext cx="7840530" cy="1128762"/>
          </a:xfrm>
        </p:spPr>
        <p:txBody>
          <a:bodyPr/>
          <a:lstStyle/>
          <a:p>
            <a:r>
              <a:rPr lang="zh-CN" altLang="en-US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中</a:t>
            </a: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银消费金融企业文化建设项目</a:t>
            </a:r>
            <a:br>
              <a:rPr lang="en-US" altLang="zh-CN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br>
              <a:rPr lang="en-US" altLang="zh-CN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r>
              <a:rPr lang="zh-CN" altLang="en-US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企业</a:t>
            </a: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文化诊断报告</a:t>
            </a:r>
            <a:br>
              <a:rPr lang="en-US" altLang="zh-CN" smtClean="0">
                <a:solidFill>
                  <a:srgbClr val="92D400"/>
                </a:solidFill>
                <a:latin typeface="Arial"/>
                <a:ea typeface="宋体"/>
              </a:rPr>
            </a:br>
            <a:br>
              <a:rPr lang="en-US" altLang="zh-CN" smtClean="0">
                <a:solidFill>
                  <a:srgbClr val="92D400"/>
                </a:solidFill>
                <a:latin typeface="Arial"/>
                <a:ea typeface="宋体"/>
              </a:rPr>
            </a:br>
            <a:br>
              <a:rPr lang="en-US" altLang="zh-CN" b="1" smtClean="0">
                <a:latin typeface="Arial"/>
                <a:ea typeface="宋体"/>
              </a:rPr>
            </a:br>
            <a:br>
              <a:rPr lang="en-GB">
                <a:latin typeface="Arial"/>
                <a:ea typeface="宋体"/>
              </a:rPr>
            </a:br>
            <a:br>
              <a:rPr lang="en-GB" smtClean="0">
                <a:latin typeface="Arial"/>
                <a:ea typeface="宋体"/>
              </a:rPr>
            </a:br>
            <a:endParaRPr lang="en-US">
              <a:solidFill>
                <a:schemeClr val="accent2"/>
              </a:solidFill>
              <a:latin typeface="Arial"/>
              <a:ea typeface="宋体"/>
            </a:endParaRPr>
          </a:p>
        </p:txBody>
      </p:sp>
      <p:pic>
        <p:nvPicPr>
          <p:cNvPr id="5" name="Picture 4" descr="bzi_cho_glb_ho_198_lo.jpg"/>
          <p:cNvPicPr>
            <a:picLocks noChangeAspect="1"/>
          </p:cNvPicPr>
          <p:nvPr/>
        </p:nvPicPr>
        <p:blipFill>
          <a:blip r:embed="rId3">
            <a:lum contrast="10000"/>
          </a:blip>
          <a:srcRect t="24078" r="41710"/>
          <a:stretch>
            <a:fillRect/>
          </a:stretch>
        </p:blipFill>
        <p:spPr>
          <a:xfrm>
            <a:off x="5343043" y="2800400"/>
            <a:ext cx="4296472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93669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</a:t>
            </a:r>
            <a:r>
              <a:rPr lang="zh-CN" altLang="en-US" smtClean="0"/>
              <a:t>主旨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2</a:t>
            </a:fld>
            <a:endParaRPr lang="en-US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34697002"/>
              </p:ext>
            </p:extLst>
          </p:nvPr>
        </p:nvGraphicFramePr>
        <p:xfrm>
          <a:off x="1059309" y="1054250"/>
          <a:ext cx="7815747" cy="512064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56190298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08000" y="287340"/>
            <a:ext cx="8839201" cy="595311"/>
          </a:xfrm>
        </p:spPr>
        <p:txBody>
          <a:bodyPr/>
          <a:lstStyle/>
          <a:p>
            <a:r>
              <a:rPr lang="zh-CN" altLang="en-US" b="1" smtClean="0">
                <a:solidFill>
                  <a:schemeClr val="tx2">
                    <a:lumMod val="75000"/>
                  </a:schemeClr>
                </a:solidFill>
                <a:latin typeface="Arial"/>
                <a:ea typeface="宋体"/>
              </a:rPr>
              <a:t>目录</a:t>
            </a:r>
            <a:endParaRPr lang="en-US" b="1">
              <a:solidFill>
                <a:schemeClr val="tx2">
                  <a:lumMod val="75000"/>
                </a:schemeClr>
              </a:solidFill>
              <a:latin typeface="Arial"/>
              <a:ea typeface="宋体"/>
            </a:endParaRPr>
          </a:p>
        </p:txBody>
      </p:sp>
      <p:graphicFrame>
        <p:nvGraphicFramePr>
          <p:cNvPr id="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181128"/>
              </p:ext>
            </p:extLst>
          </p:nvPr>
        </p:nvGraphicFramePr>
        <p:xfrm>
          <a:off x="495300" y="1438274"/>
          <a:ext cx="8696885" cy="2701925"/>
        </p:xfrm>
        <a:graphic>
          <a:graphicData uri="http://schemas.openxmlformats.org/drawingml/2006/table">
            <a:tbl>
              <a:tblPr/>
              <a:tblGrid>
                <a:gridCol w="811742"/>
                <a:gridCol w="7885143"/>
              </a:tblGrid>
              <a:tr h="919743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zh-CN" altLang="en-US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+mn-cs"/>
                        </a:rPr>
                        <a:t>项目工作回顾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891091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+mn-lt"/>
                          <a:ea typeface="宋体"/>
                        </a:rPr>
                        <a:t>中银消费企业文化调研问卷分析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  <a:tr h="891091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3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中银消费企业文化领域的关键发现和提升策略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</a:tbl>
          </a:graphicData>
        </a:graphic>
      </p:graphicFrame>
      <p:sp>
        <p:nvSpPr>
          <p:cNvPr id="5" name="Slide Number Placeholder 1"/>
          <p:cNvSpPr>
            <a:spLocks noGrp="1"/>
          </p:cNvSpPr>
          <p:nvPr>
            <p:ph type="sldNum" sz="quarter" idx="13"/>
          </p:nvPr>
        </p:nvSpPr>
        <p:spPr>
          <a:xfrm>
            <a:off x="450586" y="6554789"/>
            <a:ext cx="306123" cy="142875"/>
          </a:xfrm>
        </p:spPr>
        <p:txBody>
          <a:bodyPr/>
          <a:lstStyle/>
          <a:p>
            <a:fld id="{07DDA470-64EC-4838-8513-FA93D4181BA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47443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项目启动后两周时间内，在中银消费各位领导和同事的大力支持下，项目组顺利完成了中银消费企业文化调研及初步分析工作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4</a:t>
            </a:fld>
            <a:endParaRPr lang="en-US"/>
          </a:p>
        </p:txBody>
      </p:sp>
      <p:pic>
        <p:nvPicPr>
          <p:cNvPr id="12595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488" y="1238373"/>
            <a:ext cx="8963025" cy="504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Half Frame 3"/>
          <p:cNvSpPr/>
          <p:nvPr/>
        </p:nvSpPr>
        <p:spPr>
          <a:xfrm rot="12533849">
            <a:off x="1634403" y="3517103"/>
            <a:ext cx="124315" cy="229656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Half Frame 14"/>
          <p:cNvSpPr/>
          <p:nvPr/>
        </p:nvSpPr>
        <p:spPr>
          <a:xfrm rot="12533849">
            <a:off x="1735127" y="4692954"/>
            <a:ext cx="124315" cy="229656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Half Frame 15"/>
          <p:cNvSpPr/>
          <p:nvPr/>
        </p:nvSpPr>
        <p:spPr>
          <a:xfrm rot="12533849">
            <a:off x="1744312" y="5759756"/>
            <a:ext cx="124315" cy="229656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Half Frame 16"/>
          <p:cNvSpPr/>
          <p:nvPr/>
        </p:nvSpPr>
        <p:spPr>
          <a:xfrm rot="12533849">
            <a:off x="2738637" y="3517104"/>
            <a:ext cx="124315" cy="229656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Half Frame 17"/>
          <p:cNvSpPr/>
          <p:nvPr/>
        </p:nvSpPr>
        <p:spPr>
          <a:xfrm rot="12533849">
            <a:off x="3332101" y="5759756"/>
            <a:ext cx="124315" cy="229656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001845" y="1602900"/>
            <a:ext cx="5432668" cy="4683723"/>
          </a:xfrm>
          <a:prstGeom prst="rect">
            <a:avLst/>
          </a:prstGeom>
          <a:solidFill>
            <a:srgbClr val="92D400">
              <a:alpha val="3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121704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从</a:t>
            </a:r>
            <a:r>
              <a:rPr lang="zh-CN" altLang="en-US" smtClean="0"/>
              <a:t>人员</a:t>
            </a:r>
            <a:r>
              <a:rPr lang="zh-CN" altLang="en-US"/>
              <a:t>访谈、问卷调查和</a:t>
            </a:r>
            <a:r>
              <a:rPr lang="zh-CN" altLang="en-US" smtClean="0"/>
              <a:t>资料</a:t>
            </a:r>
            <a:r>
              <a:rPr lang="zh-CN" altLang="en-US"/>
              <a:t>研究</a:t>
            </a:r>
            <a:r>
              <a:rPr lang="zh-CN" altLang="en-US" smtClean="0"/>
              <a:t>中，项目组获得了大量的事实、观点和数据，用于支持本报告的论点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5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54404" y="2811555"/>
            <a:ext cx="2440098" cy="432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/>
              <a:t>问卷调查</a:t>
            </a:r>
            <a:endParaRPr lang="en-US" altLang="zh-CN" sz="1400" b="1" smtClean="0"/>
          </a:p>
          <a:p>
            <a:pPr algn="ctr"/>
            <a:r>
              <a:rPr lang="en-US" altLang="zh-CN" sz="1400" b="1" smtClean="0"/>
              <a:t>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14</a:t>
            </a:r>
            <a:r>
              <a:rPr lang="zh-CN" altLang="en-US" sz="1400" b="1" smtClean="0"/>
              <a:t>日</a:t>
            </a:r>
            <a:r>
              <a:rPr lang="en-US" altLang="zh-CN" sz="1400" b="1" smtClean="0"/>
              <a:t>-19</a:t>
            </a:r>
            <a:r>
              <a:rPr lang="zh-CN" altLang="en-US" sz="1400" b="1" smtClean="0"/>
              <a:t>日</a:t>
            </a:r>
            <a:endParaRPr lang="en-US" sz="1400" b="1"/>
          </a:p>
        </p:txBody>
      </p:sp>
      <p:sp>
        <p:nvSpPr>
          <p:cNvPr id="7" name="Rectangle 6"/>
          <p:cNvSpPr/>
          <p:nvPr/>
        </p:nvSpPr>
        <p:spPr>
          <a:xfrm>
            <a:off x="654404" y="4496954"/>
            <a:ext cx="2440098" cy="432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/>
              <a:t>资料收集研究</a:t>
            </a:r>
            <a:endParaRPr lang="en-US" altLang="zh-CN" sz="1400" b="1" smtClean="0"/>
          </a:p>
          <a:p>
            <a:pPr algn="ctr"/>
            <a:r>
              <a:rPr lang="en-US" altLang="zh-CN" sz="1400" b="1" smtClean="0"/>
              <a:t>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1</a:t>
            </a:r>
            <a:r>
              <a:rPr lang="zh-CN" altLang="en-US" sz="1400" b="1" smtClean="0"/>
              <a:t>日</a:t>
            </a:r>
            <a:r>
              <a:rPr lang="en-US" altLang="zh-CN" sz="1400" b="1" smtClean="0"/>
              <a:t>-</a:t>
            </a:r>
            <a:r>
              <a:rPr lang="zh-CN" altLang="en-US" sz="1400" b="1" smtClean="0"/>
              <a:t>至今</a:t>
            </a:r>
            <a:endParaRPr lang="en-US" sz="1400" b="1"/>
          </a:p>
        </p:txBody>
      </p:sp>
      <p:sp>
        <p:nvSpPr>
          <p:cNvPr id="3" name="Rectangle 2"/>
          <p:cNvSpPr/>
          <p:nvPr/>
        </p:nvSpPr>
        <p:spPr>
          <a:xfrm>
            <a:off x="654404" y="1126156"/>
            <a:ext cx="2440098" cy="432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/>
              <a:t>人员访谈</a:t>
            </a:r>
            <a:endParaRPr lang="en-US" altLang="zh-CN" sz="1400" b="1" smtClean="0"/>
          </a:p>
          <a:p>
            <a:pPr algn="ctr"/>
            <a:r>
              <a:rPr lang="en-US" altLang="zh-CN" sz="1400" b="1" smtClean="0"/>
              <a:t>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11</a:t>
            </a:r>
            <a:r>
              <a:rPr lang="zh-CN" altLang="en-US" sz="1400" b="1" smtClean="0"/>
              <a:t>日</a:t>
            </a:r>
            <a:r>
              <a:rPr lang="en-US" altLang="zh-CN" sz="1400" b="1" smtClean="0"/>
              <a:t>-15</a:t>
            </a:r>
            <a:r>
              <a:rPr lang="zh-CN" altLang="en-US" sz="1400" b="1" smtClean="0"/>
              <a:t>日</a:t>
            </a:r>
            <a:endParaRPr lang="en-US" sz="1400" b="1"/>
          </a:p>
        </p:txBody>
      </p:sp>
      <p:sp>
        <p:nvSpPr>
          <p:cNvPr id="11" name="Rectangle 10"/>
          <p:cNvSpPr/>
          <p:nvPr/>
        </p:nvSpPr>
        <p:spPr>
          <a:xfrm>
            <a:off x="656192" y="1583167"/>
            <a:ext cx="2440098" cy="1120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单人访谈：高层</a:t>
            </a:r>
            <a:r>
              <a:rPr lang="en-US" altLang="zh-CN" sz="1400" smtClean="0">
                <a:solidFill>
                  <a:schemeClr val="tx1"/>
                </a:solidFill>
              </a:rPr>
              <a:t>6</a:t>
            </a:r>
            <a:r>
              <a:rPr lang="zh-CN" altLang="en-US" sz="1400" smtClean="0">
                <a:solidFill>
                  <a:schemeClr val="tx1"/>
                </a:solidFill>
              </a:rPr>
              <a:t>人次，中层</a:t>
            </a:r>
            <a:r>
              <a:rPr lang="en-US" altLang="zh-CN" sz="1400" smtClean="0">
                <a:solidFill>
                  <a:schemeClr val="tx1"/>
                </a:solidFill>
              </a:rPr>
              <a:t>12</a:t>
            </a:r>
            <a:r>
              <a:rPr lang="zh-CN" altLang="en-US" sz="1400" smtClean="0">
                <a:solidFill>
                  <a:schemeClr val="tx1"/>
                </a:solidFill>
              </a:rPr>
              <a:t>人次，员工</a:t>
            </a:r>
            <a:r>
              <a:rPr lang="en-US" altLang="zh-CN" sz="1400">
                <a:solidFill>
                  <a:schemeClr val="tx1"/>
                </a:solidFill>
              </a:rPr>
              <a:t>1</a:t>
            </a:r>
            <a:r>
              <a:rPr lang="zh-CN" altLang="en-US" sz="1400" smtClean="0">
                <a:solidFill>
                  <a:schemeClr val="tx1"/>
                </a:solidFill>
              </a:rPr>
              <a:t>人次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集体座谈：员工</a:t>
            </a:r>
            <a:r>
              <a:rPr lang="en-US" altLang="zh-CN" sz="1400" smtClean="0">
                <a:solidFill>
                  <a:schemeClr val="tx1"/>
                </a:solidFill>
              </a:rPr>
              <a:t>13</a:t>
            </a:r>
            <a:r>
              <a:rPr lang="zh-CN" altLang="en-US" sz="1400" smtClean="0">
                <a:solidFill>
                  <a:schemeClr val="tx1"/>
                </a:solidFill>
              </a:rPr>
              <a:t>人次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形成访谈</a:t>
            </a:r>
            <a:r>
              <a:rPr lang="zh-CN" altLang="en-US" sz="1400">
                <a:solidFill>
                  <a:schemeClr val="tx1"/>
                </a:solidFill>
              </a:rPr>
              <a:t>纪要</a:t>
            </a:r>
            <a:r>
              <a:rPr lang="en-US" altLang="zh-CN" sz="1400" smtClean="0">
                <a:solidFill>
                  <a:schemeClr val="tx1"/>
                </a:solidFill>
              </a:rPr>
              <a:t>21</a:t>
            </a:r>
            <a:r>
              <a:rPr lang="zh-CN" altLang="en-US" sz="1400" smtClean="0">
                <a:solidFill>
                  <a:schemeClr val="tx1"/>
                </a:solidFill>
              </a:rPr>
              <a:t>份</a:t>
            </a:r>
            <a:endParaRPr lang="en-US" altLang="zh-CN" sz="1400" smtClean="0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56192" y="3270334"/>
            <a:ext cx="2440098" cy="1120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投放问卷</a:t>
            </a:r>
            <a:r>
              <a:rPr lang="en-US" altLang="zh-CN" sz="1400" smtClean="0">
                <a:solidFill>
                  <a:schemeClr val="tx1"/>
                </a:solidFill>
              </a:rPr>
              <a:t>102</a:t>
            </a:r>
            <a:r>
              <a:rPr lang="zh-CN" altLang="en-US" sz="1400" smtClean="0">
                <a:solidFill>
                  <a:schemeClr val="tx1"/>
                </a:solidFill>
              </a:rPr>
              <a:t>份，回收</a:t>
            </a:r>
            <a:r>
              <a:rPr lang="en-US" altLang="zh-CN" sz="1400" smtClean="0">
                <a:solidFill>
                  <a:schemeClr val="tx1"/>
                </a:solidFill>
              </a:rPr>
              <a:t>96</a:t>
            </a:r>
            <a:r>
              <a:rPr lang="zh-CN" altLang="en-US" sz="1400" smtClean="0">
                <a:solidFill>
                  <a:schemeClr val="tx1"/>
                </a:solidFill>
              </a:rPr>
              <a:t>份，有效问卷</a:t>
            </a:r>
            <a:r>
              <a:rPr lang="zh-CN" altLang="en-US" sz="1400">
                <a:solidFill>
                  <a:schemeClr val="tx1"/>
                </a:solidFill>
              </a:rPr>
              <a:t>*</a:t>
            </a:r>
            <a:r>
              <a:rPr lang="en-US" altLang="zh-CN" sz="1400" smtClean="0">
                <a:solidFill>
                  <a:schemeClr val="tx1"/>
                </a:solidFill>
              </a:rPr>
              <a:t>77</a:t>
            </a:r>
            <a:r>
              <a:rPr lang="zh-CN" altLang="en-US" sz="1400" smtClean="0">
                <a:solidFill>
                  <a:schemeClr val="tx1"/>
                </a:solidFill>
              </a:rPr>
              <a:t>份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收集员工意见</a:t>
            </a:r>
            <a:r>
              <a:rPr lang="en-US" altLang="zh-CN" sz="1400" smtClean="0">
                <a:solidFill>
                  <a:schemeClr val="tx1"/>
                </a:solidFill>
              </a:rPr>
              <a:t>107</a:t>
            </a:r>
            <a:r>
              <a:rPr lang="zh-CN" altLang="en-US" sz="1400" smtClean="0">
                <a:solidFill>
                  <a:schemeClr val="tx1"/>
                </a:solidFill>
              </a:rPr>
              <a:t>条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endParaRPr lang="en-US" sz="1400">
              <a:solidFill>
                <a:srgbClr val="FF0000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56192" y="4943207"/>
            <a:ext cx="2440098" cy="1120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收集并分析企业内部资料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>
                <a:solidFill>
                  <a:schemeClr val="tx1"/>
                </a:solidFill>
              </a:rPr>
              <a:t>研究</a:t>
            </a:r>
            <a:r>
              <a:rPr lang="zh-CN" altLang="en-US" sz="1400" smtClean="0">
                <a:solidFill>
                  <a:schemeClr val="tx1"/>
                </a:solidFill>
              </a:rPr>
              <a:t>标杆企业文化案例</a:t>
            </a:r>
            <a:endParaRPr lang="en-US" altLang="zh-CN" sz="1400" smtClean="0">
              <a:solidFill>
                <a:schemeClr val="tx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3776012" y="1823607"/>
            <a:ext cx="2440098" cy="432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/>
              <a:t>诊断报告撰写</a:t>
            </a:r>
            <a:endParaRPr lang="en-US" altLang="zh-CN" sz="1400" b="1" smtClean="0"/>
          </a:p>
          <a:p>
            <a:pPr algn="ctr"/>
            <a:r>
              <a:rPr lang="en-US" altLang="zh-CN" sz="1400" b="1" smtClean="0"/>
              <a:t>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18</a:t>
            </a:r>
            <a:r>
              <a:rPr lang="zh-CN" altLang="en-US" sz="1400" b="1" smtClean="0"/>
              <a:t>日</a:t>
            </a:r>
            <a:r>
              <a:rPr lang="en-US" altLang="zh-CN" sz="1400" b="1" smtClean="0"/>
              <a:t>-3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24</a:t>
            </a:r>
            <a:r>
              <a:rPr lang="zh-CN" altLang="en-US" sz="1400" b="1" smtClean="0"/>
              <a:t>日</a:t>
            </a:r>
            <a:endParaRPr lang="en-US" sz="1400" b="1"/>
          </a:p>
        </p:txBody>
      </p:sp>
      <p:sp>
        <p:nvSpPr>
          <p:cNvPr id="15" name="Rectangle 14"/>
          <p:cNvSpPr/>
          <p:nvPr/>
        </p:nvSpPr>
        <p:spPr>
          <a:xfrm>
            <a:off x="3777800" y="2282386"/>
            <a:ext cx="2440098" cy="1120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搭建诊断报告框架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完成数据分析和处理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完成诊断报告初稿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内部研讨及修订和完善</a:t>
            </a:r>
            <a:endParaRPr lang="en-US" sz="1400">
              <a:solidFill>
                <a:schemeClr val="tx1"/>
              </a:solidFill>
            </a:endParaRPr>
          </a:p>
        </p:txBody>
      </p:sp>
      <p:cxnSp>
        <p:nvCxnSpPr>
          <p:cNvPr id="17" name="Elbow Connector 16"/>
          <p:cNvCxnSpPr>
            <a:stCxn id="3" idx="3"/>
            <a:endCxn id="14" idx="1"/>
          </p:cNvCxnSpPr>
          <p:nvPr/>
        </p:nvCxnSpPr>
        <p:spPr>
          <a:xfrm>
            <a:off x="3094502" y="1342156"/>
            <a:ext cx="681510" cy="697451"/>
          </a:xfrm>
          <a:prstGeom prst="bentConnector3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>
            <a:stCxn id="6" idx="3"/>
            <a:endCxn id="14" idx="1"/>
          </p:cNvCxnSpPr>
          <p:nvPr/>
        </p:nvCxnSpPr>
        <p:spPr>
          <a:xfrm flipV="1">
            <a:off x="3094502" y="2039607"/>
            <a:ext cx="681510" cy="987948"/>
          </a:xfrm>
          <a:prstGeom prst="bentConnector3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Elbow Connector 20"/>
          <p:cNvCxnSpPr>
            <a:stCxn id="7" idx="3"/>
            <a:endCxn id="14" idx="1"/>
          </p:cNvCxnSpPr>
          <p:nvPr/>
        </p:nvCxnSpPr>
        <p:spPr>
          <a:xfrm flipV="1">
            <a:off x="3094502" y="2039607"/>
            <a:ext cx="681510" cy="2673347"/>
          </a:xfrm>
          <a:prstGeom prst="bentConnector3">
            <a:avLst>
              <a:gd name="adj1" fmla="val 50000"/>
            </a:avLst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/>
          <p:cNvSpPr/>
          <p:nvPr/>
        </p:nvSpPr>
        <p:spPr>
          <a:xfrm>
            <a:off x="6777494" y="3506481"/>
            <a:ext cx="2440098" cy="432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/>
              <a:t>理念</a:t>
            </a:r>
            <a:r>
              <a:rPr lang="zh-CN" altLang="en-US" sz="1400" b="1" smtClean="0"/>
              <a:t>研讨</a:t>
            </a:r>
            <a:endParaRPr lang="en-US" altLang="zh-CN" sz="1400" b="1" smtClean="0"/>
          </a:p>
          <a:p>
            <a:pPr algn="ctr"/>
            <a:r>
              <a:rPr lang="en-US" altLang="zh-CN" sz="1400" b="1" smtClean="0"/>
              <a:t>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27-28</a:t>
            </a:r>
            <a:r>
              <a:rPr lang="zh-CN" altLang="en-US" sz="1400" b="1" smtClean="0"/>
              <a:t>日</a:t>
            </a:r>
            <a:endParaRPr lang="en-US" sz="1400" b="1"/>
          </a:p>
        </p:txBody>
      </p:sp>
      <p:sp>
        <p:nvSpPr>
          <p:cNvPr id="37" name="Rectangle 36"/>
          <p:cNvSpPr/>
          <p:nvPr/>
        </p:nvSpPr>
        <p:spPr>
          <a:xfrm>
            <a:off x="6779282" y="3965260"/>
            <a:ext cx="2440098" cy="1120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中</a:t>
            </a:r>
            <a:r>
              <a:rPr lang="zh-CN" altLang="en-US" sz="1400">
                <a:solidFill>
                  <a:schemeClr val="tx1"/>
                </a:solidFill>
              </a:rPr>
              <a:t>高</a:t>
            </a:r>
            <a:r>
              <a:rPr lang="zh-CN" altLang="en-US" sz="1400" smtClean="0">
                <a:solidFill>
                  <a:schemeClr val="tx1"/>
                </a:solidFill>
              </a:rPr>
              <a:t>层管理者理念研讨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>
                <a:solidFill>
                  <a:schemeClr val="tx1"/>
                </a:solidFill>
              </a:rPr>
              <a:t>员工</a:t>
            </a:r>
            <a:r>
              <a:rPr lang="zh-CN" altLang="en-US" sz="1400" smtClean="0">
                <a:solidFill>
                  <a:schemeClr val="tx1"/>
                </a:solidFill>
              </a:rPr>
              <a:t>理念征集</a:t>
            </a:r>
            <a:endParaRPr lang="en-US" altLang="zh-CN" sz="1400" smtClean="0">
              <a:solidFill>
                <a:schemeClr val="tx1"/>
              </a:solidFill>
            </a:endParaRPr>
          </a:p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38" name="Rectangle 37"/>
          <p:cNvSpPr/>
          <p:nvPr/>
        </p:nvSpPr>
        <p:spPr>
          <a:xfrm>
            <a:off x="6779282" y="1825395"/>
            <a:ext cx="2440098" cy="432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400" b="1" smtClean="0"/>
              <a:t>高层汇报</a:t>
            </a:r>
            <a:endParaRPr lang="en-US" altLang="zh-CN" sz="1400" b="1" smtClean="0"/>
          </a:p>
          <a:p>
            <a:pPr algn="ctr"/>
            <a:r>
              <a:rPr lang="en-US" altLang="zh-CN" sz="1400" b="1" smtClean="0"/>
              <a:t>3</a:t>
            </a:r>
            <a:r>
              <a:rPr lang="zh-CN" altLang="en-US" sz="1400" b="1" smtClean="0"/>
              <a:t>月</a:t>
            </a:r>
            <a:r>
              <a:rPr lang="en-US" altLang="zh-CN" sz="1400" b="1" smtClean="0"/>
              <a:t>26</a:t>
            </a:r>
            <a:r>
              <a:rPr lang="zh-CN" altLang="en-US" sz="1400" b="1" smtClean="0"/>
              <a:t>日</a:t>
            </a:r>
            <a:endParaRPr lang="en-US" sz="1400" b="1"/>
          </a:p>
        </p:txBody>
      </p:sp>
      <p:sp>
        <p:nvSpPr>
          <p:cNvPr id="39" name="Rectangle 38"/>
          <p:cNvSpPr/>
          <p:nvPr/>
        </p:nvSpPr>
        <p:spPr>
          <a:xfrm>
            <a:off x="6781070" y="2271648"/>
            <a:ext cx="2440098" cy="112054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marL="285750" indent="-285750"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400" smtClean="0">
                <a:solidFill>
                  <a:schemeClr val="tx1"/>
                </a:solidFill>
              </a:rPr>
              <a:t>诊断报告征求高层</a:t>
            </a:r>
            <a:r>
              <a:rPr lang="zh-CN" altLang="en-US" sz="1400">
                <a:solidFill>
                  <a:schemeClr val="tx1"/>
                </a:solidFill>
              </a:rPr>
              <a:t>意见</a:t>
            </a:r>
            <a:endParaRPr lang="en-US" sz="1400">
              <a:solidFill>
                <a:schemeClr val="tx1"/>
              </a:solidFill>
            </a:endParaRPr>
          </a:p>
        </p:txBody>
      </p:sp>
      <p:cxnSp>
        <p:nvCxnSpPr>
          <p:cNvPr id="40" name="Elbow Connector 39"/>
          <p:cNvCxnSpPr>
            <a:stCxn id="14" idx="3"/>
            <a:endCxn id="38" idx="1"/>
          </p:cNvCxnSpPr>
          <p:nvPr/>
        </p:nvCxnSpPr>
        <p:spPr>
          <a:xfrm>
            <a:off x="6216110" y="2039607"/>
            <a:ext cx="563172" cy="1788"/>
          </a:xfrm>
          <a:prstGeom prst="bentConnector3">
            <a:avLst>
              <a:gd name="adj1" fmla="val 50000"/>
            </a:avLst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Elbow Connector 42"/>
          <p:cNvCxnSpPr>
            <a:stCxn id="14" idx="3"/>
            <a:endCxn id="36" idx="1"/>
          </p:cNvCxnSpPr>
          <p:nvPr/>
        </p:nvCxnSpPr>
        <p:spPr>
          <a:xfrm>
            <a:off x="6216110" y="2039607"/>
            <a:ext cx="561384" cy="1682874"/>
          </a:xfrm>
          <a:prstGeom prst="bentConnector3">
            <a:avLst>
              <a:gd name="adj1" fmla="val 50000"/>
            </a:avLst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996061" y="5774011"/>
            <a:ext cx="42251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000" smtClean="0">
                <a:latin typeface="黑体" pitchFamily="2" charset="-122"/>
              </a:rPr>
              <a:t>备注：* 有效问卷为通过测谎题验证，且答题量超过</a:t>
            </a:r>
            <a:r>
              <a:rPr lang="en-US" altLang="zh-CN" sz="1000" smtClean="0">
                <a:latin typeface="黑体" pitchFamily="2" charset="-122"/>
              </a:rPr>
              <a:t>50%</a:t>
            </a:r>
            <a:r>
              <a:rPr lang="zh-CN" altLang="en-US" sz="1000" smtClean="0">
                <a:latin typeface="黑体" pitchFamily="2" charset="-122"/>
              </a:rPr>
              <a:t>的问卷。</a:t>
            </a:r>
            <a:endParaRPr lang="en-US" sz="1000">
              <a:latin typeface="黑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17952973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08000" y="287340"/>
            <a:ext cx="8839201" cy="595311"/>
          </a:xfrm>
        </p:spPr>
        <p:txBody>
          <a:bodyPr/>
          <a:lstStyle/>
          <a:p>
            <a:r>
              <a:rPr lang="zh-CN" altLang="en-US" b="1" smtClean="0">
                <a:solidFill>
                  <a:schemeClr val="tx2">
                    <a:lumMod val="75000"/>
                  </a:schemeClr>
                </a:solidFill>
                <a:latin typeface="Arial"/>
                <a:ea typeface="宋体"/>
              </a:rPr>
              <a:t>目录</a:t>
            </a:r>
            <a:endParaRPr lang="en-US" b="1">
              <a:solidFill>
                <a:schemeClr val="tx2">
                  <a:lumMod val="75000"/>
                </a:schemeClr>
              </a:solidFill>
              <a:latin typeface="Arial"/>
              <a:ea typeface="宋体"/>
            </a:endParaRPr>
          </a:p>
        </p:txBody>
      </p:sp>
      <p:graphicFrame>
        <p:nvGraphicFramePr>
          <p:cNvPr id="6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9586917"/>
              </p:ext>
            </p:extLst>
          </p:nvPr>
        </p:nvGraphicFramePr>
        <p:xfrm>
          <a:off x="495300" y="1438274"/>
          <a:ext cx="8696885" cy="2701925"/>
        </p:xfrm>
        <a:graphic>
          <a:graphicData uri="http://schemas.openxmlformats.org/drawingml/2006/table">
            <a:tbl>
              <a:tblPr/>
              <a:tblGrid>
                <a:gridCol w="811742"/>
                <a:gridCol w="7885143"/>
              </a:tblGrid>
              <a:tr h="919743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1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zh-CN" altLang="en-US" sz="1800" b="1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+mn-cs"/>
                        </a:rPr>
                        <a:t>项目工作回顾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  <a:tr h="891091"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2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+mn-lt"/>
                          <a:ea typeface="宋体"/>
                        </a:rPr>
                        <a:t>中银消费企业文化调研问卷分析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891091">
                <a:tc>
                  <a:txBody>
                    <a:bodyPr vert="horz" wrap="square"/>
                    <a:lstStyle/>
                    <a:p>
                      <a:pPr marL="0" marR="0" lvl="0" indent="0" algn="ctr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/>
                        <a:buNone/>
                      </a:pPr>
                      <a:r>
                        <a:rPr kumimoji="1" lang="en-US" altLang="zh-CN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  <a:cs typeface="Arial" pitchFamily="34" charset="0"/>
                        </a:rPr>
                        <a:t>3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1pPr>
                      <a:lvl2pPr marL="42976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2pPr>
                      <a:lvl3pPr marL="85953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3pPr>
                      <a:lvl4pPr marL="128930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4pPr>
                      <a:lvl5pPr marL="1719072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5pPr>
                      <a:lvl6pPr marL="2148840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6pPr>
                      <a:lvl7pPr marL="2578608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7pPr>
                      <a:lvl8pPr marL="3008376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8pPr>
                      <a:lvl9pPr marL="3438144" algn="l" defTabSz="859536" rtl="0" eaLnBrk="1" latinLnBrk="0" hangingPunct="1">
                        <a:defRPr sz="1700" kern="1200">
                          <a:solidFill>
                            <a:schemeClr val="tx1"/>
                          </a:solidFill>
                          <a:latin typeface="宋体"/>
                          <a:ea typeface="宋体"/>
                        </a:defRPr>
                      </a:lvl9pPr>
                    </a:lstStyle>
                    <a:p>
                      <a:pPr marL="114300" marR="0" lvl="0" indent="0" algn="l" defTabSz="760095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Monotype Sorts" pitchFamily="2" charset="2"/>
                        <a:buNone/>
                        <a:defRPr/>
                      </a:pPr>
                      <a:r>
                        <a:rPr kumimoji="1" lang="zh-CN" alt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/>
                          <a:ea typeface="宋体"/>
                        </a:rPr>
                        <a:t>中银消费企业文化领域的关键发现和提升策略</a:t>
                      </a:r>
                    </a:p>
                  </a:txBody>
                  <a:tcPr marT="45726" marB="45726" anchor="ctr" horzOverflow="overflow">
                    <a:lnL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2776"/>
                    </a:solidFill>
                  </a:tcPr>
                </a:tc>
              </a:tr>
            </a:tbl>
          </a:graphicData>
        </a:graphic>
      </p:graphicFrame>
      <p:sp>
        <p:nvSpPr>
          <p:cNvPr id="5" name="Slide Number Placeholder 1"/>
          <p:cNvSpPr>
            <a:spLocks noGrp="1"/>
          </p:cNvSpPr>
          <p:nvPr>
            <p:ph type="sldNum" sz="quarter" idx="13"/>
          </p:nvPr>
        </p:nvSpPr>
        <p:spPr>
          <a:xfrm>
            <a:off x="450586" y="6554789"/>
            <a:ext cx="306123" cy="142875"/>
          </a:xfrm>
        </p:spPr>
        <p:txBody>
          <a:bodyPr/>
          <a:lstStyle/>
          <a:p>
            <a:fld id="{07DDA470-64EC-4838-8513-FA93D4181BA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474436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问卷调研数据的计分方法说明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7</a:t>
            </a:fld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997527" y="1124744"/>
            <a:ext cx="7956468" cy="3732264"/>
          </a:xfrm>
          <a:prstGeom prst="rect">
            <a:avLst/>
          </a:prstGeom>
          <a:noFill/>
          <a:ln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8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正向题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选择“同意”和“完全同意”的应答者将被视作</a:t>
            </a:r>
            <a:r>
              <a:rPr lang="zh-CN" altLang="en-US" sz="1800" b="1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持积极态度的个体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（第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36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、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46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、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51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题为反选题，计分方法不同）</a:t>
            </a:r>
            <a:endParaRPr lang="en-US" altLang="zh-CN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endParaRPr lang="en-US" altLang="zh-CN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800" b="1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单个题目的分值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=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（“同意”问卷数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+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“完全同意”问卷数）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/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总有效问卷数</a:t>
            </a:r>
            <a:r>
              <a:rPr lang="en-US" altLang="zh-CN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×100%</a:t>
            </a: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endParaRPr lang="en-US" altLang="zh-CN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800" b="1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某维</a:t>
            </a:r>
            <a:r>
              <a:rPr lang="zh-CN" altLang="en-US" sz="1800" b="1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度</a:t>
            </a:r>
            <a:r>
              <a:rPr lang="zh-CN" altLang="en-US" sz="1800" b="1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的分值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根据各题目加和平均值与基准值的比较结果进行计算</a:t>
            </a:r>
            <a:endParaRPr lang="en-US" altLang="zh-CN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endParaRPr lang="en-US" altLang="zh-CN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800" b="1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理念先进性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通过将</a:t>
            </a:r>
            <a:r>
              <a:rPr lang="zh-CN" altLang="en-US" sz="18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中银消费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排名前十的理念与“最佳雇主的十大主流理念”进行比较，计算契合度</a:t>
            </a:r>
            <a:endParaRPr lang="en-US" altLang="zh-CN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endParaRPr lang="en-US" altLang="zh-CN" sz="180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  <a:p>
            <a:pPr marL="801688" lvl="2" indent="-438150">
              <a:lnSpc>
                <a:spcPct val="100000"/>
              </a:lnSpc>
              <a:spcBef>
                <a:spcPct val="0"/>
              </a:spcBef>
              <a:buClr>
                <a:srgbClr val="002776"/>
              </a:buClr>
              <a:buSzPct val="75000"/>
              <a:buFont typeface="Wingdings" pitchFamily="2" charset="2"/>
              <a:buChar char="§"/>
            </a:pP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对</a:t>
            </a:r>
            <a:r>
              <a:rPr lang="zh-CN" altLang="en-US" sz="18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标数据中使用的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“金融行业”，为</a:t>
            </a:r>
            <a:r>
              <a:rPr lang="zh-CN" altLang="en-US" sz="1800" b="1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中国金融行业的平均值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，包含</a:t>
            </a:r>
            <a:r>
              <a:rPr lang="zh-CN" altLang="en-US" sz="180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中国区域内银行、保险、证券、投资的中资和</a:t>
            </a:r>
            <a:r>
              <a:rPr lang="zh-CN" altLang="en-US" sz="1800" smtClean="0">
                <a:solidFill>
                  <a:schemeClr val="tx1"/>
                </a:solidFill>
                <a:latin typeface="宋体" pitchFamily="2" charset="-122"/>
                <a:ea typeface="宋体" pitchFamily="2" charset="-122"/>
                <a:cs typeface="+mn-cs"/>
              </a:rPr>
              <a:t>外资企业</a:t>
            </a:r>
            <a:endParaRPr lang="en-US" altLang="en-US" sz="1800" smtClean="0">
              <a:solidFill>
                <a:schemeClr val="tx1"/>
              </a:solidFill>
              <a:latin typeface="宋体" pitchFamily="2" charset="-122"/>
              <a:ea typeface="宋体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6185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有效问卷的人员分布情况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z="1200" smtClean="0"/>
              <a:t>8</a:t>
            </a:fld>
            <a:endParaRPr lang="en-US" sz="1200"/>
          </a:p>
        </p:txBody>
      </p:sp>
      <p:graphicFrame>
        <p:nvGraphicFramePr>
          <p:cNvPr id="11" name="图表 10"/>
          <p:cNvGraphicFramePr/>
          <p:nvPr>
            <p:extLst>
              <p:ext uri="{D42A27DB-BD31-4B8C-83A1-F6EECF244321}">
                <p14:modId xmlns:p14="http://schemas.microsoft.com/office/powerpoint/2010/main" val="4219851450"/>
              </p:ext>
            </p:extLst>
          </p:nvPr>
        </p:nvGraphicFramePr>
        <p:xfrm>
          <a:off x="249909" y="810510"/>
          <a:ext cx="4392000" cy="2736000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12" name="图表 11"/>
          <p:cNvGraphicFramePr/>
          <p:nvPr>
            <p:extLst>
              <p:ext uri="{D42A27DB-BD31-4B8C-83A1-F6EECF244321}">
                <p14:modId xmlns:p14="http://schemas.microsoft.com/office/powerpoint/2010/main" val="349469243"/>
              </p:ext>
            </p:extLst>
          </p:nvPr>
        </p:nvGraphicFramePr>
        <p:xfrm>
          <a:off x="5797335" y="771703"/>
          <a:ext cx="4392000" cy="2736000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graphicFrame>
        <p:nvGraphicFramePr>
          <p:cNvPr id="13" name="图表 12"/>
          <p:cNvGraphicFramePr/>
          <p:nvPr>
            <p:extLst>
              <p:ext uri="{D42A27DB-BD31-4B8C-83A1-F6EECF244321}">
                <p14:modId xmlns:p14="http://schemas.microsoft.com/office/powerpoint/2010/main" val="631829181"/>
              </p:ext>
            </p:extLst>
          </p:nvPr>
        </p:nvGraphicFramePr>
        <p:xfrm>
          <a:off x="5765980" y="3282485"/>
          <a:ext cx="4392000" cy="2736000"/>
        </p:xfrm>
        <a:graphic>
          <a:graphicData uri="http://schemas.openxmlformats.org/drawingml/2006/chart">
            <c:chart xmlns:c="http://schemas.openxmlformats.org/drawingml/2006/chart" r:id="rId4"/>
          </a:graphicData>
        </a:graphic>
      </p:graphicFrame>
      <p:graphicFrame>
        <p:nvGraphicFramePr>
          <p:cNvPr id="14" name="图表 13"/>
          <p:cNvGraphicFramePr/>
          <p:nvPr>
            <p:extLst>
              <p:ext uri="{D42A27DB-BD31-4B8C-83A1-F6EECF244321}">
                <p14:modId xmlns:p14="http://schemas.microsoft.com/office/powerpoint/2010/main" val="2839676583"/>
              </p:ext>
            </p:extLst>
          </p:nvPr>
        </p:nvGraphicFramePr>
        <p:xfrm>
          <a:off x="218941" y="3294505"/>
          <a:ext cx="4392000" cy="2736000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graphicFrame>
        <p:nvGraphicFramePr>
          <p:cNvPr id="15" name="图表 14"/>
          <p:cNvGraphicFramePr/>
          <p:nvPr>
            <p:extLst>
              <p:ext uri="{D42A27DB-BD31-4B8C-83A1-F6EECF244321}">
                <p14:modId xmlns:p14="http://schemas.microsoft.com/office/powerpoint/2010/main" val="3463117663"/>
              </p:ext>
            </p:extLst>
          </p:nvPr>
        </p:nvGraphicFramePr>
        <p:xfrm>
          <a:off x="2925346" y="2158391"/>
          <a:ext cx="4392000" cy="2736000"/>
        </p:xfrm>
        <a:graphic>
          <a:graphicData uri="http://schemas.openxmlformats.org/drawingml/2006/chart">
            <c:chart xmlns:c="http://schemas.openxmlformats.org/drawingml/2006/chart" r:id="rId6"/>
          </a:graphicData>
        </a:graphic>
      </p:graphicFrame>
    </p:spTree>
    <p:extLst>
      <p:ext uri="{BB962C8B-B14F-4D97-AF65-F5344CB8AC3E}">
        <p14:creationId xmlns:p14="http://schemas.microsoft.com/office/powerpoint/2010/main" val="1286482105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7" y="300039"/>
            <a:ext cx="9052255" cy="595311"/>
          </a:xfrm>
        </p:spPr>
        <p:txBody>
          <a:bodyPr/>
          <a:lstStyle/>
          <a:p>
            <a:r>
              <a:rPr lang="zh-CN" altLang="en-US" smtClean="0"/>
              <a:t>中银消费企业文化呈现积极向上的态势，各项指标明显超越行业平均水平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9</a:t>
            </a:fld>
            <a:endParaRPr lang="en-US"/>
          </a:p>
        </p:txBody>
      </p:sp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7143969"/>
              </p:ext>
            </p:extLst>
          </p:nvPr>
        </p:nvGraphicFramePr>
        <p:xfrm>
          <a:off x="536429" y="1066128"/>
          <a:ext cx="3703061" cy="355099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683792"/>
                <a:gridCol w="1254581"/>
                <a:gridCol w="927308"/>
                <a:gridCol w="837380"/>
              </a:tblGrid>
              <a:tr h="581658">
                <a:tc gridSpan="2"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sz="1400" u="none" strike="noStrike">
                          <a:solidFill>
                            <a:schemeClr val="bg2"/>
                          </a:solidFill>
                        </a:rPr>
                        <a:t> </a:t>
                      </a:r>
                      <a:r>
                        <a:rPr lang="zh-CN" altLang="en-US" sz="1400" u="none" strike="noStrike" kern="1200" smtClean="0">
                          <a:solidFill>
                            <a:schemeClr val="bg2"/>
                          </a:solidFill>
                        </a:rPr>
                        <a:t>企业文化调研各维度</a:t>
                      </a:r>
                      <a:r>
                        <a:rPr lang="en-US" altLang="zh-CN" sz="1400" u="none" strike="noStrike" kern="1200" smtClean="0">
                          <a:solidFill>
                            <a:schemeClr val="bg2"/>
                          </a:solidFill>
                        </a:rPr>
                        <a:t>  </a:t>
                      </a:r>
                      <a:endParaRPr lang="en-US" altLang="zh-CN" sz="1400" b="0" i="0" u="none" strike="noStrike" kern="1200" smtClean="0">
                        <a:solidFill>
                          <a:schemeClr val="bg2"/>
                        </a:solidFill>
                        <a:latin typeface="+mj-ea"/>
                        <a:ea typeface="+mj-ea"/>
                        <a:cs typeface="Arial" pitchFamily="34" charset="0"/>
                      </a:endParaRPr>
                    </a:p>
                  </a:txBody>
                  <a:tcPr marL="7842" marR="7842" marT="7842" marB="0" anchor="ctr"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b="1" u="none" strike="noStrike" kern="1200" smtClean="0">
                          <a:solidFill>
                            <a:schemeClr val="bg2"/>
                          </a:solidFill>
                          <a:latin typeface="+mn-lt"/>
                          <a:ea typeface="+mj-ea"/>
                          <a:cs typeface="+mn-cs"/>
                        </a:rPr>
                        <a:t>金融行业</a:t>
                      </a:r>
                      <a:endParaRPr lang="en-US" altLang="zh-CN" sz="1400" b="1" u="none" strike="noStrike" kern="1200">
                        <a:solidFill>
                          <a:schemeClr val="bg2"/>
                        </a:solidFill>
                        <a:latin typeface="+mn-lt"/>
                        <a:ea typeface="+mj-ea"/>
                        <a:cs typeface="+mn-cs"/>
                      </a:endParaRPr>
                    </a:p>
                  </a:txBody>
                  <a:tcPr marL="7842" marR="7842" marT="7842" marB="0"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b="1" u="none" strike="noStrike" kern="1200" smtClean="0">
                          <a:solidFill>
                            <a:schemeClr val="bg2"/>
                          </a:solidFill>
                          <a:latin typeface="+mn-lt"/>
                          <a:ea typeface="+mj-ea"/>
                          <a:cs typeface="+mn-cs"/>
                        </a:rPr>
                        <a:t>中银消费</a:t>
                      </a:r>
                      <a:endParaRPr lang="en-US" altLang="zh-CN" sz="1400" b="1" u="none" strike="noStrike" kern="1200" smtClean="0">
                        <a:solidFill>
                          <a:schemeClr val="bg2"/>
                        </a:solidFill>
                        <a:latin typeface="+mn-lt"/>
                        <a:ea typeface="+mj-ea"/>
                        <a:cs typeface="+mn-cs"/>
                      </a:endParaRPr>
                    </a:p>
                  </a:txBody>
                  <a:tcPr marL="7842" marR="7842" marT="7842" marB="0" anchor="ctr"/>
                </a:tc>
              </a:tr>
              <a:tr h="296934">
                <a:tc grid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u="none" strike="noStrike"/>
                        <a:t>企业文化</a:t>
                      </a:r>
                      <a:r>
                        <a:rPr lang="zh-CN" altLang="en-US" sz="1400" u="none" strike="noStrike" smtClean="0"/>
                        <a:t>综合指数 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7842" marR="7842" marT="7842" marB="0" anchor="ctr"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59%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85.7%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grid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u="none" strike="noStrike"/>
                        <a:t>敬业</a:t>
                      </a:r>
                      <a:r>
                        <a:rPr lang="zh-CN" altLang="en-US" sz="1400" u="none" strike="noStrike" smtClean="0"/>
                        <a:t>度 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7842" marR="7842" marT="7842" marB="0" anchor="ctr"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55%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83.1%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u="none" strike="noStrike"/>
                        <a:t>战略适应 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7842" marR="7842" marT="7842" marB="0" anchor="ctr"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战略匹配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62%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77.9%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v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文化平衡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63%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83.1%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u="none" strike="noStrike"/>
                        <a:t>理念牵引 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7842" marR="7842" marT="7842" marB="0" anchor="ctr"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 smtClean="0">
                          <a:effectLst/>
                          <a:latin typeface="Microsoft Sans Serif"/>
                        </a:rPr>
                        <a:t>理念先进 </a:t>
                      </a:r>
                      <a:endParaRPr lang="zh-CN" altLang="en-US" sz="1400" b="0" i="0" u="none" strike="noStrike">
                        <a:effectLst/>
                        <a:latin typeface="Microsoft Sans Serif"/>
                      </a:endParaRP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60%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72.7%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v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理念清晰 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60%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72.7%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u="none" strike="noStrike"/>
                        <a:t>文化参与 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7842" marR="7842" marT="7842" marB="0" anchor="ctr"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内外认知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60%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33.8%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v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员工认同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57%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72.7%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u="none" strike="noStrike"/>
                        <a:t>表象一致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latin typeface="+mj-ea"/>
                        <a:ea typeface="+mj-ea"/>
                      </a:endParaRPr>
                    </a:p>
                  </a:txBody>
                  <a:tcPr marL="7842" marR="7842" marT="7842" marB="0" anchor="ctr"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制度匹配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56%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61.0%</a:t>
                      </a:r>
                    </a:p>
                  </a:txBody>
                  <a:tcPr marL="9525" marR="9525" marT="9525" marB="0" anchor="ctr"/>
                </a:tc>
              </a:tr>
              <a:tr h="296934">
                <a:tc v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b"/>
                      <a:r>
                        <a:rPr lang="zh-CN" altLang="en-US" sz="1400" b="0" i="0" u="none" strike="noStrike">
                          <a:effectLst/>
                          <a:latin typeface="Microsoft Sans Serif"/>
                        </a:rPr>
                        <a:t>员工践行</a:t>
                      </a:r>
                    </a:p>
                  </a:txBody>
                  <a:tcPr marL="114300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68%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r" fontAlgn="b"/>
                      <a:r>
                        <a:rPr lang="en-US" sz="1400" b="0" i="0" u="none" strike="noStrike" kern="1200">
                          <a:solidFill>
                            <a:schemeClr val="dk1"/>
                          </a:solidFill>
                          <a:effectLst/>
                          <a:latin typeface="Microsoft Sans Serif"/>
                          <a:ea typeface="+mn-ea"/>
                          <a:cs typeface="+mn-cs"/>
                        </a:rPr>
                        <a:t>83.1%</a:t>
                      </a: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35" name="Oval 34"/>
          <p:cNvSpPr/>
          <p:nvPr/>
        </p:nvSpPr>
        <p:spPr>
          <a:xfrm>
            <a:off x="3475559" y="3439287"/>
            <a:ext cx="833499" cy="319802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41" name="Chart 40"/>
          <p:cNvGraphicFramePr/>
          <p:nvPr>
            <p:extLst>
              <p:ext uri="{D42A27DB-BD31-4B8C-83A1-F6EECF244321}">
                <p14:modId xmlns:p14="http://schemas.microsoft.com/office/powerpoint/2010/main" val="1789452306"/>
              </p:ext>
            </p:extLst>
          </p:nvPr>
        </p:nvGraphicFramePr>
        <p:xfrm>
          <a:off x="462579" y="4738254"/>
          <a:ext cx="4448954" cy="1705883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pSp>
        <p:nvGrpSpPr>
          <p:cNvPr id="3" name="Group 2"/>
          <p:cNvGrpSpPr/>
          <p:nvPr/>
        </p:nvGrpSpPr>
        <p:grpSpPr>
          <a:xfrm>
            <a:off x="4404474" y="874020"/>
            <a:ext cx="5220000" cy="5220000"/>
            <a:chOff x="4178849" y="874020"/>
            <a:chExt cx="5220000" cy="5220000"/>
          </a:xfrm>
        </p:grpSpPr>
        <p:graphicFrame>
          <p:nvGraphicFramePr>
            <p:cNvPr id="42" name="Chart 41"/>
            <p:cNvGraphicFramePr/>
            <p:nvPr>
              <p:extLst>
                <p:ext uri="{D42A27DB-BD31-4B8C-83A1-F6EECF244321}">
                  <p14:modId xmlns:p14="http://schemas.microsoft.com/office/powerpoint/2010/main" val="1056068686"/>
                </p:ext>
              </p:extLst>
            </p:nvPr>
          </p:nvGraphicFramePr>
          <p:xfrm>
            <a:off x="4294064" y="1434217"/>
            <a:ext cx="5015474" cy="4116052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grpSp>
          <p:nvGrpSpPr>
            <p:cNvPr id="89" name="Group 88"/>
            <p:cNvGrpSpPr/>
            <p:nvPr/>
          </p:nvGrpSpPr>
          <p:grpSpPr>
            <a:xfrm>
              <a:off x="4178849" y="874020"/>
              <a:ext cx="5220000" cy="5220000"/>
              <a:chOff x="3773681" y="929320"/>
              <a:chExt cx="5029082" cy="5010081"/>
            </a:xfrm>
          </p:grpSpPr>
          <p:sp>
            <p:nvSpPr>
              <p:cNvPr id="90" name="Oval 89"/>
              <p:cNvSpPr/>
              <p:nvPr/>
            </p:nvSpPr>
            <p:spPr>
              <a:xfrm>
                <a:off x="3858016" y="1052185"/>
                <a:ext cx="4835047" cy="4860099"/>
              </a:xfrm>
              <a:prstGeom prst="ellipse">
                <a:avLst/>
              </a:prstGeom>
              <a:noFill/>
              <a:ln w="63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algn="ctr"/>
                <a:endParaRPr lang="en-US"/>
              </a:p>
            </p:txBody>
          </p:sp>
          <p:sp>
            <p:nvSpPr>
              <p:cNvPr id="93" name="Freeform 92"/>
              <p:cNvSpPr/>
              <p:nvPr/>
            </p:nvSpPr>
            <p:spPr>
              <a:xfrm>
                <a:off x="5227087" y="929320"/>
                <a:ext cx="2116073" cy="469523"/>
              </a:xfrm>
              <a:custGeom>
                <a:gdLst>
                  <a:gd name="connsiteX0" fmla="*/ 0 w 2116073"/>
                  <a:gd name="connsiteY0" fmla="*/ 229246 h 1375447"/>
                  <a:gd name="connsiteX1" fmla="*/ 229246 w 2116073"/>
                  <a:gd name="connsiteY1" fmla="*/ 0 h 1375447"/>
                  <a:gd name="connsiteX2" fmla="*/ 1886827 w 2116073"/>
                  <a:gd name="connsiteY2" fmla="*/ 0 h 1375447"/>
                  <a:gd name="connsiteX3" fmla="*/ 2116073 w 2116073"/>
                  <a:gd name="connsiteY3" fmla="*/ 229246 h 1375447"/>
                  <a:gd name="connsiteX4" fmla="*/ 2116073 w 2116073"/>
                  <a:gd name="connsiteY4" fmla="*/ 1146201 h 1375447"/>
                  <a:gd name="connsiteX5" fmla="*/ 1886827 w 2116073"/>
                  <a:gd name="connsiteY5" fmla="*/ 1375447 h 1375447"/>
                  <a:gd name="connsiteX6" fmla="*/ 229246 w 2116073"/>
                  <a:gd name="connsiteY6" fmla="*/ 1375447 h 1375447"/>
                  <a:gd name="connsiteX7" fmla="*/ 0 w 2116073"/>
                  <a:gd name="connsiteY7" fmla="*/ 1146201 h 1375447"/>
                  <a:gd name="connsiteX8" fmla="*/ 0 w 2116073"/>
                  <a:gd name="connsiteY8" fmla="*/ 229246 h 13754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16073" h="1375447">
                    <a:moveTo>
                      <a:pt x="0" y="229246"/>
                    </a:moveTo>
                    <a:cubicBezTo>
                      <a:pt x="0" y="102637"/>
                      <a:pt x="102637" y="0"/>
                      <a:pt x="229246" y="0"/>
                    </a:cubicBezTo>
                    <a:lnTo>
                      <a:pt x="1886827" y="0"/>
                    </a:lnTo>
                    <a:cubicBezTo>
                      <a:pt x="2013436" y="0"/>
                      <a:pt x="2116073" y="102637"/>
                      <a:pt x="2116073" y="229246"/>
                    </a:cubicBezTo>
                    <a:lnTo>
                      <a:pt x="2116073" y="1146201"/>
                    </a:lnTo>
                    <a:cubicBezTo>
                      <a:pt x="2116073" y="1272810"/>
                      <a:pt x="2013436" y="1375447"/>
                      <a:pt x="1886827" y="1375447"/>
                    </a:cubicBezTo>
                    <a:lnTo>
                      <a:pt x="229246" y="1375447"/>
                    </a:lnTo>
                    <a:cubicBezTo>
                      <a:pt x="102637" y="1375447"/>
                      <a:pt x="0" y="1272810"/>
                      <a:pt x="0" y="1146201"/>
                    </a:cubicBezTo>
                    <a:lnTo>
                      <a:pt x="0" y="229246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4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4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35724" tIns="135724" rIns="135724" bIns="135724" numCol="1" spcCol="1270" anchor="ctr" anchorCtr="0">
                <a:no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zh-CN" altLang="en-US" sz="1800" b="1" kern="1200" smtClean="0"/>
                  <a:t>战略适应性</a:t>
                </a:r>
                <a:endParaRPr lang="en-US" sz="1800" b="1" kern="1200"/>
              </a:p>
            </p:txBody>
          </p:sp>
          <p:sp>
            <p:nvSpPr>
              <p:cNvPr id="94" name="Freeform 93"/>
              <p:cNvSpPr/>
              <p:nvPr/>
            </p:nvSpPr>
            <p:spPr>
              <a:xfrm>
                <a:off x="8314249" y="2430049"/>
                <a:ext cx="488514" cy="2091846"/>
              </a:xfrm>
              <a:custGeom>
                <a:gdLst>
                  <a:gd name="connsiteX0" fmla="*/ 0 w 2116073"/>
                  <a:gd name="connsiteY0" fmla="*/ 229246 h 1375447"/>
                  <a:gd name="connsiteX1" fmla="*/ 229246 w 2116073"/>
                  <a:gd name="connsiteY1" fmla="*/ 0 h 1375447"/>
                  <a:gd name="connsiteX2" fmla="*/ 1886827 w 2116073"/>
                  <a:gd name="connsiteY2" fmla="*/ 0 h 1375447"/>
                  <a:gd name="connsiteX3" fmla="*/ 2116073 w 2116073"/>
                  <a:gd name="connsiteY3" fmla="*/ 229246 h 1375447"/>
                  <a:gd name="connsiteX4" fmla="*/ 2116073 w 2116073"/>
                  <a:gd name="connsiteY4" fmla="*/ 1146201 h 1375447"/>
                  <a:gd name="connsiteX5" fmla="*/ 1886827 w 2116073"/>
                  <a:gd name="connsiteY5" fmla="*/ 1375447 h 1375447"/>
                  <a:gd name="connsiteX6" fmla="*/ 229246 w 2116073"/>
                  <a:gd name="connsiteY6" fmla="*/ 1375447 h 1375447"/>
                  <a:gd name="connsiteX7" fmla="*/ 0 w 2116073"/>
                  <a:gd name="connsiteY7" fmla="*/ 1146201 h 1375447"/>
                  <a:gd name="connsiteX8" fmla="*/ 0 w 2116073"/>
                  <a:gd name="connsiteY8" fmla="*/ 229246 h 13754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16073" h="1375447">
                    <a:moveTo>
                      <a:pt x="0" y="229246"/>
                    </a:moveTo>
                    <a:cubicBezTo>
                      <a:pt x="0" y="102637"/>
                      <a:pt x="102637" y="0"/>
                      <a:pt x="229246" y="0"/>
                    </a:cubicBezTo>
                    <a:lnTo>
                      <a:pt x="1886827" y="0"/>
                    </a:lnTo>
                    <a:cubicBezTo>
                      <a:pt x="2013436" y="0"/>
                      <a:pt x="2116073" y="102637"/>
                      <a:pt x="2116073" y="229246"/>
                    </a:cubicBezTo>
                    <a:lnTo>
                      <a:pt x="2116073" y="1146201"/>
                    </a:lnTo>
                    <a:cubicBezTo>
                      <a:pt x="2116073" y="1272810"/>
                      <a:pt x="2013436" y="1375447"/>
                      <a:pt x="1886827" y="1375447"/>
                    </a:cubicBezTo>
                    <a:lnTo>
                      <a:pt x="229246" y="1375447"/>
                    </a:lnTo>
                    <a:cubicBezTo>
                      <a:pt x="102637" y="1375447"/>
                      <a:pt x="0" y="1272810"/>
                      <a:pt x="0" y="1146201"/>
                    </a:cubicBezTo>
                    <a:lnTo>
                      <a:pt x="0" y="229246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4">
                  <a:hueOff val="1710864"/>
                  <a:satOff val="6969"/>
                  <a:lumOff val="10523"/>
                  <a:alphaOff val="0"/>
                </a:schemeClr>
              </a:fillRef>
              <a:effectRef idx="0">
                <a:schemeClr val="accent4">
                  <a:hueOff val="1710864"/>
                  <a:satOff val="6969"/>
                  <a:lumOff val="10523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35724" tIns="135724" rIns="135724" bIns="135724" numCol="1" spcCol="1270" anchor="ctr" anchorCtr="0">
                <a:no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zh-CN" altLang="en-US" sz="1800" b="1" kern="1200" smtClean="0"/>
                  <a:t>理念牵引性</a:t>
                </a:r>
                <a:endParaRPr lang="en-US" sz="1800" b="1" kern="1200"/>
              </a:p>
            </p:txBody>
          </p:sp>
          <p:sp>
            <p:nvSpPr>
              <p:cNvPr id="95" name="Freeform 94"/>
              <p:cNvSpPr/>
              <p:nvPr/>
            </p:nvSpPr>
            <p:spPr>
              <a:xfrm>
                <a:off x="5227087" y="5469878"/>
                <a:ext cx="2116073" cy="469523"/>
              </a:xfrm>
              <a:custGeom>
                <a:gdLst>
                  <a:gd name="connsiteX0" fmla="*/ 0 w 2116073"/>
                  <a:gd name="connsiteY0" fmla="*/ 229246 h 1375447"/>
                  <a:gd name="connsiteX1" fmla="*/ 229246 w 2116073"/>
                  <a:gd name="connsiteY1" fmla="*/ 0 h 1375447"/>
                  <a:gd name="connsiteX2" fmla="*/ 1886827 w 2116073"/>
                  <a:gd name="connsiteY2" fmla="*/ 0 h 1375447"/>
                  <a:gd name="connsiteX3" fmla="*/ 2116073 w 2116073"/>
                  <a:gd name="connsiteY3" fmla="*/ 229246 h 1375447"/>
                  <a:gd name="connsiteX4" fmla="*/ 2116073 w 2116073"/>
                  <a:gd name="connsiteY4" fmla="*/ 1146201 h 1375447"/>
                  <a:gd name="connsiteX5" fmla="*/ 1886827 w 2116073"/>
                  <a:gd name="connsiteY5" fmla="*/ 1375447 h 1375447"/>
                  <a:gd name="connsiteX6" fmla="*/ 229246 w 2116073"/>
                  <a:gd name="connsiteY6" fmla="*/ 1375447 h 1375447"/>
                  <a:gd name="connsiteX7" fmla="*/ 0 w 2116073"/>
                  <a:gd name="connsiteY7" fmla="*/ 1146201 h 1375447"/>
                  <a:gd name="connsiteX8" fmla="*/ 0 w 2116073"/>
                  <a:gd name="connsiteY8" fmla="*/ 229246 h 13754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16073" h="1375447">
                    <a:moveTo>
                      <a:pt x="0" y="229246"/>
                    </a:moveTo>
                    <a:cubicBezTo>
                      <a:pt x="0" y="102637"/>
                      <a:pt x="102637" y="0"/>
                      <a:pt x="229246" y="0"/>
                    </a:cubicBezTo>
                    <a:lnTo>
                      <a:pt x="1886827" y="0"/>
                    </a:lnTo>
                    <a:cubicBezTo>
                      <a:pt x="2013436" y="0"/>
                      <a:pt x="2116073" y="102637"/>
                      <a:pt x="2116073" y="229246"/>
                    </a:cubicBezTo>
                    <a:lnTo>
                      <a:pt x="2116073" y="1146201"/>
                    </a:lnTo>
                    <a:cubicBezTo>
                      <a:pt x="2116073" y="1272810"/>
                      <a:pt x="2013436" y="1375447"/>
                      <a:pt x="1886827" y="1375447"/>
                    </a:cubicBezTo>
                    <a:lnTo>
                      <a:pt x="229246" y="1375447"/>
                    </a:lnTo>
                    <a:cubicBezTo>
                      <a:pt x="102637" y="1375447"/>
                      <a:pt x="0" y="1272810"/>
                      <a:pt x="0" y="1146201"/>
                    </a:cubicBezTo>
                    <a:lnTo>
                      <a:pt x="0" y="229246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4">
                  <a:hueOff val="3421728"/>
                  <a:satOff val="13939"/>
                  <a:lumOff val="21046"/>
                  <a:alphaOff val="0"/>
                </a:schemeClr>
              </a:fillRef>
              <a:effectRef idx="0">
                <a:schemeClr val="accent4">
                  <a:hueOff val="3421728"/>
                  <a:satOff val="13939"/>
                  <a:lumOff val="21046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35724" tIns="135724" rIns="135724" bIns="135724" numCol="1" spcCol="1270" anchor="ctr" anchorCtr="0">
                <a:no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zh-CN" altLang="en-US" sz="1800" b="1" kern="1200" smtClean="0"/>
                  <a:t>文化参与性</a:t>
                </a:r>
                <a:endParaRPr lang="en-US" sz="1800" b="1" kern="1200"/>
              </a:p>
            </p:txBody>
          </p:sp>
          <p:sp>
            <p:nvSpPr>
              <p:cNvPr id="96" name="Freeform 95"/>
              <p:cNvSpPr/>
              <p:nvPr/>
            </p:nvSpPr>
            <p:spPr>
              <a:xfrm>
                <a:off x="3773681" y="2430049"/>
                <a:ext cx="488514" cy="2091846"/>
              </a:xfrm>
              <a:custGeom>
                <a:gdLst>
                  <a:gd name="connsiteX0" fmla="*/ 0 w 2116073"/>
                  <a:gd name="connsiteY0" fmla="*/ 229246 h 1375447"/>
                  <a:gd name="connsiteX1" fmla="*/ 229246 w 2116073"/>
                  <a:gd name="connsiteY1" fmla="*/ 0 h 1375447"/>
                  <a:gd name="connsiteX2" fmla="*/ 1886827 w 2116073"/>
                  <a:gd name="connsiteY2" fmla="*/ 0 h 1375447"/>
                  <a:gd name="connsiteX3" fmla="*/ 2116073 w 2116073"/>
                  <a:gd name="connsiteY3" fmla="*/ 229246 h 1375447"/>
                  <a:gd name="connsiteX4" fmla="*/ 2116073 w 2116073"/>
                  <a:gd name="connsiteY4" fmla="*/ 1146201 h 1375447"/>
                  <a:gd name="connsiteX5" fmla="*/ 1886827 w 2116073"/>
                  <a:gd name="connsiteY5" fmla="*/ 1375447 h 1375447"/>
                  <a:gd name="connsiteX6" fmla="*/ 229246 w 2116073"/>
                  <a:gd name="connsiteY6" fmla="*/ 1375447 h 1375447"/>
                  <a:gd name="connsiteX7" fmla="*/ 0 w 2116073"/>
                  <a:gd name="connsiteY7" fmla="*/ 1146201 h 1375447"/>
                  <a:gd name="connsiteX8" fmla="*/ 0 w 2116073"/>
                  <a:gd name="connsiteY8" fmla="*/ 229246 h 137544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116073" h="1375447">
                    <a:moveTo>
                      <a:pt x="0" y="229246"/>
                    </a:moveTo>
                    <a:cubicBezTo>
                      <a:pt x="0" y="102637"/>
                      <a:pt x="102637" y="0"/>
                      <a:pt x="229246" y="0"/>
                    </a:cubicBezTo>
                    <a:lnTo>
                      <a:pt x="1886827" y="0"/>
                    </a:lnTo>
                    <a:cubicBezTo>
                      <a:pt x="2013436" y="0"/>
                      <a:pt x="2116073" y="102637"/>
                      <a:pt x="2116073" y="229246"/>
                    </a:cubicBezTo>
                    <a:lnTo>
                      <a:pt x="2116073" y="1146201"/>
                    </a:lnTo>
                    <a:cubicBezTo>
                      <a:pt x="2116073" y="1272810"/>
                      <a:pt x="2013436" y="1375447"/>
                      <a:pt x="1886827" y="1375447"/>
                    </a:cubicBezTo>
                    <a:lnTo>
                      <a:pt x="229246" y="1375447"/>
                    </a:lnTo>
                    <a:cubicBezTo>
                      <a:pt x="102637" y="1375447"/>
                      <a:pt x="0" y="1272810"/>
                      <a:pt x="0" y="1146201"/>
                    </a:cubicBezTo>
                    <a:lnTo>
                      <a:pt x="0" y="229246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4">
                  <a:hueOff val="5132591"/>
                  <a:satOff val="20908"/>
                  <a:lumOff val="31569"/>
                  <a:alphaOff val="0"/>
                </a:schemeClr>
              </a:fillRef>
              <a:effectRef idx="0">
                <a:schemeClr val="accent4">
                  <a:hueOff val="5132591"/>
                  <a:satOff val="20908"/>
                  <a:lumOff val="31569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35724" tIns="135724" rIns="135724" bIns="135724" numCol="1" spcCol="1270" anchor="ctr" anchorCtr="0">
                <a:no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rgbClr val="FFFFFF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zh-CN" altLang="en-US" sz="1800" b="1" kern="1200" smtClean="0"/>
                  <a:t>表象一致性</a:t>
                </a:r>
                <a:endParaRPr lang="en-US" sz="1800" b="1" kern="12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9630689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7" y="300039"/>
            <a:ext cx="9052255" cy="595311"/>
          </a:xfrm>
        </p:spPr>
        <p:txBody>
          <a:bodyPr/>
          <a:lstStyle/>
          <a:p>
            <a:r>
              <a:rPr lang="zh-CN" altLang="en-US" smtClean="0"/>
              <a:t>企业文化综合指数：人员整体士气、归属感、自豪感强，不过公司制度的执行和</a:t>
            </a:r>
            <a:r>
              <a:rPr lang="zh-CN" altLang="en-US"/>
              <a:t>落实需要加强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10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2457922"/>
              </p:ext>
            </p:extLst>
          </p:nvPr>
        </p:nvGraphicFramePr>
        <p:xfrm>
          <a:off x="663879" y="4173300"/>
          <a:ext cx="8617907" cy="197739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403391"/>
                <a:gridCol w="3880511"/>
                <a:gridCol w="425885"/>
                <a:gridCol w="3908120"/>
              </a:tblGrid>
              <a:tr h="161925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1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我为成为中银消费金融的一员而自豪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7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公司内部冲突能够妥善解决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161925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我对公司有归属感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8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solidFill>
                      <a:srgbClr val="92D4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公司的各种管理要求贯彻落实得很好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solidFill>
                      <a:srgbClr val="92D400"/>
                    </a:solidFill>
                  </a:tcPr>
                </a:tc>
              </a:tr>
              <a:tr h="161925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我相信自己对公司事业的成功是不可或缺的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9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solidFill>
                      <a:srgbClr val="92D4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公司履行对员工的诺言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solidFill>
                      <a:srgbClr val="92D400"/>
                    </a:solidFill>
                  </a:tcPr>
                </a:tc>
              </a:tr>
              <a:tr h="161925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4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公司内部的整体士气是健康和积极的 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10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公司具有良好的品牌形象，对社会、公众产生的积极影响得到广泛赞誉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5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公司能够营造一个开放的工作环境，尊重各类不同的员工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11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公司能够赢得客户的尊重与信赖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6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公司内各部门协同作战，相互支持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12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公司对企业文化的调整能够满足经营环境、发展阶段变化的需要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6814587"/>
              </p:ext>
            </p:extLst>
          </p:nvPr>
        </p:nvGraphicFramePr>
        <p:xfrm>
          <a:off x="5348612" y="1227666"/>
          <a:ext cx="3895596" cy="226060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563673"/>
                <a:gridCol w="3331923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对标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金融行业平均分</a:t>
                      </a:r>
                      <a:r>
                        <a:rPr lang="en-US" altLang="zh-CN" sz="1400" smtClean="0"/>
                        <a:t>59%</a:t>
                      </a:r>
                      <a:r>
                        <a:rPr lang="zh-CN" altLang="en-US" sz="1400" smtClean="0"/>
                        <a:t>，中银消费得分</a:t>
                      </a:r>
                      <a:r>
                        <a:rPr lang="en-US" altLang="zh-CN" sz="1400" smtClean="0"/>
                        <a:t>86%</a:t>
                      </a:r>
                      <a:r>
                        <a:rPr lang="zh-CN" altLang="en-US" sz="1400" smtClean="0"/>
                        <a:t>，高出行业水平</a:t>
                      </a:r>
                      <a:r>
                        <a:rPr lang="en-US" altLang="zh-CN" sz="1400" smtClean="0"/>
                        <a:t>26%</a:t>
                      </a:r>
                      <a:endParaRPr lang="en-US" sz="140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得分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★ ★ ★ ★ ☆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分析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中银消费整体士气积极（第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4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题），归属感和自豪感强烈（第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题），综合企业文化实力强。不过硬性制度管理执行不到位（第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8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题），妨碍公司履行对员工的承诺（第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9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题），可能影响员工长期保持积极性。</a:t>
                      </a:r>
                      <a:endParaRPr lang="en-US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360866" y="6174121"/>
            <a:ext cx="379538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000" smtClean="0">
                <a:latin typeface="黑体" pitchFamily="2" charset="-122"/>
              </a:rPr>
              <a:t>注：低于本维度分值</a:t>
            </a:r>
            <a:r>
              <a:rPr lang="en-US" altLang="zh-CN" sz="1000" smtClean="0">
                <a:latin typeface="黑体" pitchFamily="2" charset="-122"/>
              </a:rPr>
              <a:t>15%</a:t>
            </a:r>
            <a:r>
              <a:rPr lang="zh-CN" altLang="en-US" sz="1000" smtClean="0">
                <a:latin typeface="黑体" pitchFamily="2" charset="-122"/>
              </a:rPr>
              <a:t>的题目将被圈出并标成绿色（后同）</a:t>
            </a:r>
            <a:endParaRPr lang="en-US" sz="1000">
              <a:latin typeface="黑体" pitchFamily="2" charset="-122"/>
            </a:endParaRPr>
          </a:p>
        </p:txBody>
      </p:sp>
      <p:graphicFrame>
        <p:nvGraphicFramePr>
          <p:cNvPr id="9" name="Chart 8"/>
          <p:cNvGraphicFramePr/>
          <p:nvPr>
            <p:extLst>
              <p:ext uri="{D42A27DB-BD31-4B8C-83A1-F6EECF244321}">
                <p14:modId xmlns:p14="http://schemas.microsoft.com/office/powerpoint/2010/main" val="939108427"/>
              </p:ext>
            </p:extLst>
          </p:nvPr>
        </p:nvGraphicFramePr>
        <p:xfrm>
          <a:off x="392917" y="931992"/>
          <a:ext cx="4660900" cy="268922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10" name="Oval 9"/>
          <p:cNvSpPr/>
          <p:nvPr/>
        </p:nvSpPr>
        <p:spPr>
          <a:xfrm>
            <a:off x="3382030" y="1716066"/>
            <a:ext cx="388307" cy="851770"/>
          </a:xfrm>
          <a:prstGeom prst="ellipse">
            <a:avLst/>
          </a:prstGeom>
          <a:noFill/>
          <a:ln w="1270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3720702" y="1533500"/>
            <a:ext cx="388307" cy="851770"/>
          </a:xfrm>
          <a:prstGeom prst="ellipse">
            <a:avLst/>
          </a:prstGeom>
          <a:noFill/>
          <a:ln w="1270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360867" y="3493611"/>
            <a:ext cx="37953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000" smtClean="0">
                <a:latin typeface="黑体" pitchFamily="2" charset="-122"/>
              </a:rPr>
              <a:t>注：得分为</a:t>
            </a:r>
            <a:r>
              <a:rPr lang="en-US" altLang="zh-CN" sz="1000" smtClean="0">
                <a:latin typeface="黑体" pitchFamily="2" charset="-122"/>
              </a:rPr>
              <a:t>5</a:t>
            </a:r>
            <a:r>
              <a:rPr lang="zh-CN" altLang="en-US" sz="1000" smtClean="0">
                <a:latin typeface="黑体" pitchFamily="2" charset="-122"/>
              </a:rPr>
              <a:t>星制，达到行业水平</a:t>
            </a:r>
            <a:r>
              <a:rPr lang="en-US" altLang="zh-CN" sz="1000" smtClean="0">
                <a:latin typeface="黑体" pitchFamily="2" charset="-122"/>
              </a:rPr>
              <a:t>3</a:t>
            </a:r>
            <a:r>
              <a:rPr lang="zh-CN" altLang="en-US" sz="1000" smtClean="0">
                <a:latin typeface="黑体" pitchFamily="2" charset="-122"/>
              </a:rPr>
              <a:t>星，高出</a:t>
            </a:r>
            <a:r>
              <a:rPr lang="en-US" altLang="zh-CN" sz="1000" smtClean="0">
                <a:latin typeface="黑体" pitchFamily="2" charset="-122"/>
              </a:rPr>
              <a:t>15%</a:t>
            </a:r>
            <a:r>
              <a:rPr lang="zh-CN" altLang="en-US" sz="1000" smtClean="0">
                <a:latin typeface="黑体" pitchFamily="2" charset="-122"/>
              </a:rPr>
              <a:t>加</a:t>
            </a:r>
            <a:r>
              <a:rPr lang="en-US" altLang="zh-CN" sz="1000" smtClean="0">
                <a:latin typeface="黑体" pitchFamily="2" charset="-122"/>
              </a:rPr>
              <a:t>1</a:t>
            </a:r>
            <a:r>
              <a:rPr lang="zh-CN" altLang="en-US" sz="1000" smtClean="0">
                <a:latin typeface="黑体" pitchFamily="2" charset="-122"/>
              </a:rPr>
              <a:t>星，高出</a:t>
            </a:r>
            <a:r>
              <a:rPr lang="en-US" altLang="zh-CN" sz="1000" smtClean="0">
                <a:latin typeface="黑体" pitchFamily="2" charset="-122"/>
              </a:rPr>
              <a:t>5%</a:t>
            </a:r>
            <a:r>
              <a:rPr lang="zh-CN" altLang="en-US" sz="1000" smtClean="0">
                <a:latin typeface="黑体" pitchFamily="2" charset="-122"/>
              </a:rPr>
              <a:t>得半星（后同）</a:t>
            </a:r>
            <a:endParaRPr lang="en-US" sz="1000">
              <a:latin typeface="黑体" pitchFamily="2" charset="-122"/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1398494" y="1376963"/>
            <a:ext cx="3582297" cy="0"/>
          </a:xfrm>
          <a:prstGeom prst="line">
            <a:avLst/>
          </a:prstGeom>
          <a:ln w="19050">
            <a:solidFill>
              <a:srgbClr val="92D4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五边形 16"/>
          <p:cNvSpPr/>
          <p:nvPr/>
        </p:nvSpPr>
        <p:spPr>
          <a:xfrm rot="16200000" flipH="1">
            <a:off x="4244659" y="644555"/>
            <a:ext cx="504056" cy="936104"/>
          </a:xfrm>
          <a:prstGeom prst="homePlate">
            <a:avLst>
              <a:gd name="adj" fmla="val 29711"/>
            </a:avLst>
          </a:prstGeom>
          <a:solidFill>
            <a:schemeClr val="accent2"/>
          </a:solidFill>
          <a:ln w="1905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36000" tIns="36000" rIns="36000" bIns="36000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</a:rPr>
              <a:t>本维度得分</a:t>
            </a:r>
            <a:r>
              <a:rPr lang="en-US" altLang="zh-CN" sz="1200" b="1" smtClean="0">
                <a:solidFill>
                  <a:schemeClr val="bg1"/>
                </a:solidFill>
              </a:rPr>
              <a:t>86%</a:t>
            </a:r>
            <a:endParaRPr lang="zh-CN" altLang="en-US" sz="12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401612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7" y="300039"/>
            <a:ext cx="9052255" cy="595311"/>
          </a:xfrm>
        </p:spPr>
        <p:txBody>
          <a:bodyPr/>
          <a:lstStyle/>
          <a:p>
            <a:r>
              <a:rPr lang="zh-CN" altLang="en-US" smtClean="0"/>
              <a:t>敬业度：公司整体敬业度高，有利于</a:t>
            </a:r>
            <a:r>
              <a:rPr lang="zh-CN" altLang="en-US"/>
              <a:t>员工</a:t>
            </a:r>
            <a:r>
              <a:rPr lang="zh-CN" altLang="en-US" smtClean="0"/>
              <a:t>职业化、专业化水平的提升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11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400500"/>
              </p:ext>
            </p:extLst>
          </p:nvPr>
        </p:nvGraphicFramePr>
        <p:xfrm>
          <a:off x="590201" y="4010677"/>
          <a:ext cx="8708178" cy="19431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97331"/>
                <a:gridCol w="8110847"/>
              </a:tblGrid>
              <a:tr h="323850"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zh-CN" alt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我愿意向正在求职的朋友推荐中银消费金融 </a:t>
                      </a:r>
                    </a:p>
                  </a:txBody>
                  <a:tcPr marL="9525" marR="9525" marT="9525" marB="0" anchor="ctr"/>
                </a:tc>
              </a:tr>
              <a:tr h="323850"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zh-CN" alt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我乐意向公司以外的人员介绍在这里工作的益处</a:t>
                      </a:r>
                    </a:p>
                  </a:txBody>
                  <a:tcPr marL="9525" marR="9525" marT="9525" marB="0" anchor="ctr"/>
                </a:tc>
              </a:tr>
              <a:tr h="323850"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zh-CN" alt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离开公司对我来说是一种很大的损失</a:t>
                      </a:r>
                    </a:p>
                  </a:txBody>
                  <a:tcPr marL="9525" marR="9525" marT="9525" marB="0" anchor="ctr"/>
                </a:tc>
              </a:tr>
              <a:tr h="323850"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zh-CN" alt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我很少考虑“跳槽”去别处工作</a:t>
                      </a:r>
                    </a:p>
                  </a:txBody>
                  <a:tcPr marL="9525" marR="9525" marT="9525" marB="0" anchor="ctr"/>
                </a:tc>
              </a:tr>
              <a:tr h="323850"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17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zh-CN" alt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公司激励我每天努力工作</a:t>
                      </a:r>
                    </a:p>
                  </a:txBody>
                  <a:tcPr marL="9525" marR="9525" marT="9525" marB="0" anchor="ctr"/>
                </a:tc>
              </a:tr>
              <a:tr h="323850"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18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marL="0" algn="l" defTabSz="859512" rtl="0" eaLnBrk="1" fontAlgn="ctr" latinLnBrk="0" hangingPunct="1"/>
                      <a:r>
                        <a:rPr lang="zh-CN" altLang="en-US" sz="140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为使公司获得成功，我和同事们总是愿意付出额外的努力</a:t>
                      </a: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612619"/>
              </p:ext>
            </p:extLst>
          </p:nvPr>
        </p:nvGraphicFramePr>
        <p:xfrm>
          <a:off x="5348612" y="1227666"/>
          <a:ext cx="3895596" cy="247396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563673"/>
                <a:gridCol w="3331923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对标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金融行业平均分</a:t>
                      </a:r>
                      <a:r>
                        <a:rPr lang="en-US" altLang="zh-CN" sz="1400" smtClean="0"/>
                        <a:t>55%</a:t>
                      </a:r>
                      <a:r>
                        <a:rPr lang="zh-CN" altLang="en-US" sz="1400" smtClean="0"/>
                        <a:t>，中银消费得分</a:t>
                      </a:r>
                      <a:r>
                        <a:rPr lang="en-US" altLang="zh-CN" sz="1400" smtClean="0"/>
                        <a:t>83%</a:t>
                      </a:r>
                      <a:r>
                        <a:rPr lang="zh-CN" altLang="en-US" sz="1400" smtClean="0"/>
                        <a:t>，高出行业水平</a:t>
                      </a:r>
                      <a:r>
                        <a:rPr lang="en-US" altLang="zh-CN" sz="1400" smtClean="0"/>
                        <a:t>28%</a:t>
                      </a:r>
                      <a:endParaRPr lang="en-US" sz="140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得分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★ ★ ★ ★ ☆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分析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中银消费员工的工作整体满意度较高，即使员工认为外界可能有更好的机会（第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15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题），仍然可以保持较高的忠诚度（第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16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题），有利于树立良好的雇主品牌（第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13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14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题）。管理层可进一步加强对员工的激励（第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17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题），保持和提升员工的整体敬业水平。</a:t>
                      </a:r>
                      <a:endParaRPr lang="en-US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1521167353"/>
              </p:ext>
            </p:extLst>
          </p:nvPr>
        </p:nvGraphicFramePr>
        <p:xfrm>
          <a:off x="499301" y="881888"/>
          <a:ext cx="4673600" cy="268922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cxnSp>
        <p:nvCxnSpPr>
          <p:cNvPr id="8" name="Straight Connector 7"/>
          <p:cNvCxnSpPr/>
          <p:nvPr/>
        </p:nvCxnSpPr>
        <p:spPr>
          <a:xfrm>
            <a:off x="1398494" y="1667429"/>
            <a:ext cx="3582297" cy="0"/>
          </a:xfrm>
          <a:prstGeom prst="line">
            <a:avLst/>
          </a:prstGeom>
          <a:ln w="19050">
            <a:solidFill>
              <a:srgbClr val="92D4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五边形 16"/>
          <p:cNvSpPr/>
          <p:nvPr/>
        </p:nvSpPr>
        <p:spPr>
          <a:xfrm rot="16200000" flipH="1">
            <a:off x="4244659" y="935021"/>
            <a:ext cx="504056" cy="936104"/>
          </a:xfrm>
          <a:prstGeom prst="homePlate">
            <a:avLst>
              <a:gd name="adj" fmla="val 29711"/>
            </a:avLst>
          </a:prstGeom>
          <a:solidFill>
            <a:schemeClr val="accent2"/>
          </a:solidFill>
          <a:ln w="1905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36000" tIns="36000" rIns="36000" bIns="36000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</a:rPr>
              <a:t>本维度得分</a:t>
            </a:r>
            <a:r>
              <a:rPr lang="en-US" altLang="zh-CN" sz="1200" b="1" smtClean="0">
                <a:solidFill>
                  <a:schemeClr val="bg1"/>
                </a:solidFill>
              </a:rPr>
              <a:t>83%</a:t>
            </a:r>
            <a:endParaRPr lang="zh-CN" altLang="en-US" sz="12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401612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8404934" cy="595311"/>
          </a:xfrm>
        </p:spPr>
        <p:txBody>
          <a:bodyPr/>
          <a:lstStyle/>
          <a:p>
            <a:r>
              <a:rPr lang="zh-CN" altLang="en-US" smtClean="0"/>
              <a:t>战略适应性：战略匹配度高，公司能够敏锐捕捉外界讯息、及时调整应对方式，不断提升公司</a:t>
            </a:r>
            <a:r>
              <a:rPr lang="zh-CN" altLang="en-US"/>
              <a:t>经营</a:t>
            </a:r>
            <a:r>
              <a:rPr lang="zh-CN" altLang="en-US" smtClean="0"/>
              <a:t>绩效水平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12</a:t>
            </a:fld>
            <a:endParaRPr lang="en-US"/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631502"/>
              </p:ext>
            </p:extLst>
          </p:nvPr>
        </p:nvGraphicFramePr>
        <p:xfrm>
          <a:off x="638827" y="4483795"/>
          <a:ext cx="8674869" cy="18783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87875"/>
                <a:gridCol w="8086994"/>
              </a:tblGrid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19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公司非常关注客户，市场通常能直接影响我们的决策和行动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20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公司能迅速调动所有资源，对市场和客户需求变化做出反应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21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公司视变革为机会，积极变革，只要是不合时宜的东西，都可以改变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22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对于试图解决新问题而犯错误的员工，公司更多的是予以鼓励和理解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23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公司注重向竞争对手、客户及商业伙伴学习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1905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28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solidFill>
                      <a:srgbClr val="92D4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公司现有的工作流程（如制定工作目标和工作重点，项目计划和质量检查等）使我能够最有成效地开展工作</a:t>
                      </a:r>
                      <a:endParaRPr lang="zh-CN" altLang="en-US" sz="1400" b="0" i="0" u="none" strike="noStrike">
                        <a:solidFill>
                          <a:srgbClr val="FF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solidFill>
                      <a:srgbClr val="92D4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0760789"/>
              </p:ext>
            </p:extLst>
          </p:nvPr>
        </p:nvGraphicFramePr>
        <p:xfrm>
          <a:off x="5348612" y="1315348"/>
          <a:ext cx="3895596" cy="226060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563673"/>
                <a:gridCol w="3331923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对标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金融行业平均分</a:t>
                      </a:r>
                      <a:r>
                        <a:rPr lang="en-US" altLang="zh-CN" sz="1400" smtClean="0"/>
                        <a:t>62%</a:t>
                      </a:r>
                      <a:r>
                        <a:rPr lang="zh-CN" altLang="en-US" sz="1400" smtClean="0"/>
                        <a:t>，中银消费得分</a:t>
                      </a:r>
                      <a:r>
                        <a:rPr lang="en-US" altLang="zh-CN" sz="1400" smtClean="0"/>
                        <a:t>78%</a:t>
                      </a:r>
                      <a:r>
                        <a:rPr lang="zh-CN" altLang="en-US" sz="1400" smtClean="0"/>
                        <a:t>，高出行业水平</a:t>
                      </a:r>
                      <a:r>
                        <a:rPr lang="en-US" altLang="zh-CN" sz="1400" smtClean="0"/>
                        <a:t>16%</a:t>
                      </a:r>
                      <a:endParaRPr lang="en-US" sz="140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得分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★ ★ ★ ★ 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分析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中银消费具备良好的市场导向（第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19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20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题）和创新和学习氛围（第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21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22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23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题），与公司整体的战略定位和目标一致。不过作为快速成长的企业，流程机制不健全，工作流转速度和顺畅度有待提升（第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28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题）。</a:t>
                      </a:r>
                      <a:endParaRPr lang="en-US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Chart 14"/>
          <p:cNvGraphicFramePr/>
          <p:nvPr>
            <p:extLst>
              <p:ext uri="{D42A27DB-BD31-4B8C-83A1-F6EECF244321}">
                <p14:modId xmlns:p14="http://schemas.microsoft.com/office/powerpoint/2010/main" val="2341846952"/>
              </p:ext>
            </p:extLst>
          </p:nvPr>
        </p:nvGraphicFramePr>
        <p:xfrm>
          <a:off x="617385" y="1134317"/>
          <a:ext cx="4505760" cy="268922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4" name="Oval 3"/>
          <p:cNvSpPr/>
          <p:nvPr/>
        </p:nvSpPr>
        <p:spPr>
          <a:xfrm>
            <a:off x="4534422" y="1799762"/>
            <a:ext cx="388307" cy="851770"/>
          </a:xfrm>
          <a:prstGeom prst="ellipse">
            <a:avLst/>
          </a:prstGeom>
          <a:noFill/>
          <a:ln w="1270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398494" y="1721219"/>
            <a:ext cx="3582297" cy="0"/>
          </a:xfrm>
          <a:prstGeom prst="line">
            <a:avLst/>
          </a:prstGeom>
          <a:ln w="19050">
            <a:solidFill>
              <a:srgbClr val="92D4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五边形 16"/>
          <p:cNvSpPr/>
          <p:nvPr/>
        </p:nvSpPr>
        <p:spPr>
          <a:xfrm rot="16200000" flipH="1">
            <a:off x="4535125" y="988811"/>
            <a:ext cx="504056" cy="936104"/>
          </a:xfrm>
          <a:prstGeom prst="homePlate">
            <a:avLst>
              <a:gd name="adj" fmla="val 29711"/>
            </a:avLst>
          </a:prstGeom>
          <a:solidFill>
            <a:schemeClr val="accent2"/>
          </a:solidFill>
          <a:ln w="1905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36000" tIns="36000" rIns="36000" bIns="36000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</a:rPr>
              <a:t>本维度得分</a:t>
            </a:r>
            <a:r>
              <a:rPr lang="en-US" altLang="zh-CN" sz="1200" b="1" smtClean="0">
                <a:solidFill>
                  <a:schemeClr val="bg1"/>
                </a:solidFill>
              </a:rPr>
              <a:t>78%</a:t>
            </a:r>
            <a:endParaRPr lang="zh-CN" altLang="en-US" sz="1200" b="1">
              <a:solidFill>
                <a:schemeClr val="bg1"/>
              </a:solidFill>
            </a:endParaRPr>
          </a:p>
        </p:txBody>
      </p:sp>
      <p:pic>
        <p:nvPicPr>
          <p:cNvPr id="12615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4882" y="0"/>
            <a:ext cx="1071118" cy="9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055401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8294504" cy="595311"/>
          </a:xfrm>
        </p:spPr>
        <p:txBody>
          <a:bodyPr/>
          <a:lstStyle/>
          <a:p>
            <a:r>
              <a:rPr lang="zh-CN" altLang="en-US" smtClean="0"/>
              <a:t>战略适应性：文化平衡性好，员工对公司的人本</a:t>
            </a:r>
            <a:r>
              <a:rPr lang="zh-CN" altLang="en-US"/>
              <a:t>氛围</a:t>
            </a:r>
            <a:r>
              <a:rPr lang="zh-CN" altLang="en-US" smtClean="0"/>
              <a:t>满意，对公司的社会责任感</a:t>
            </a:r>
            <a:r>
              <a:rPr lang="zh-CN" altLang="en-US"/>
              <a:t>认同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13</a:t>
            </a:fld>
            <a:endParaRPr lang="en-US"/>
          </a:p>
        </p:txBody>
      </p:sp>
      <p:graphicFrame>
        <p:nvGraphicFramePr>
          <p:cNvPr id="27" name="Table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75662"/>
              </p:ext>
            </p:extLst>
          </p:nvPr>
        </p:nvGraphicFramePr>
        <p:xfrm>
          <a:off x="726508" y="4647156"/>
          <a:ext cx="8587187" cy="153106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84673"/>
                <a:gridCol w="8002514"/>
              </a:tblGrid>
              <a:tr h="415122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24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公司认为员工是企业之本，注重开发员工潜能，为员工提供很好的学习与成长的机会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415122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25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当员工家庭生活与公司工作有冲突时，公司会尽量照顾员工的家庭需求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415122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26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公司认为有必要在社会责任、环境责任、股东责任和公司财务四方面取得平衡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28570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27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公司激励我不断设定挑战性目标并实现它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9553478"/>
              </p:ext>
            </p:extLst>
          </p:nvPr>
        </p:nvGraphicFramePr>
        <p:xfrm>
          <a:off x="5348612" y="1315347"/>
          <a:ext cx="3895596" cy="2425379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563673"/>
                <a:gridCol w="3331923"/>
              </a:tblGrid>
              <a:tr h="685287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对标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金融行业平均分</a:t>
                      </a:r>
                      <a:r>
                        <a:rPr lang="en-US" altLang="zh-CN" sz="1400" smtClean="0"/>
                        <a:t>63%</a:t>
                      </a:r>
                      <a:r>
                        <a:rPr lang="zh-CN" altLang="en-US" sz="1400" smtClean="0"/>
                        <a:t>，中银消费得分</a:t>
                      </a:r>
                      <a:r>
                        <a:rPr lang="en-US" altLang="zh-CN" sz="1400" smtClean="0"/>
                        <a:t>83%</a:t>
                      </a:r>
                      <a:r>
                        <a:rPr lang="zh-CN" altLang="en-US" sz="1400" smtClean="0"/>
                        <a:t>，高出行业水平</a:t>
                      </a:r>
                      <a:r>
                        <a:rPr lang="en-US" altLang="zh-CN" sz="1400" smtClean="0"/>
                        <a:t>20%</a:t>
                      </a:r>
                      <a:endParaRPr lang="en-US" sz="140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490451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得分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★ ★ ★ ★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1249641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分析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中银消费注重人才培养和激励（第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24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27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题），关心员工工作和生活的平衡（第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25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题），也注重各方责任的平衡，具备较强使命感和责任感（第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26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题）。</a:t>
                      </a:r>
                      <a:endParaRPr lang="en-US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Chart 15"/>
          <p:cNvGraphicFramePr/>
          <p:nvPr>
            <p:extLst>
              <p:ext uri="{D42A27DB-BD31-4B8C-83A1-F6EECF244321}">
                <p14:modId xmlns:p14="http://schemas.microsoft.com/office/powerpoint/2010/main" val="4137054098"/>
              </p:ext>
            </p:extLst>
          </p:nvPr>
        </p:nvGraphicFramePr>
        <p:xfrm>
          <a:off x="724770" y="1134317"/>
          <a:ext cx="4373323" cy="268922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cxnSp>
        <p:nvCxnSpPr>
          <p:cNvPr id="17" name="Straight Connector 16"/>
          <p:cNvCxnSpPr/>
          <p:nvPr/>
        </p:nvCxnSpPr>
        <p:spPr>
          <a:xfrm>
            <a:off x="1699718" y="2151539"/>
            <a:ext cx="3582297" cy="0"/>
          </a:xfrm>
          <a:prstGeom prst="line">
            <a:avLst/>
          </a:prstGeom>
          <a:ln w="19050">
            <a:solidFill>
              <a:srgbClr val="92D4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五边形 16"/>
          <p:cNvSpPr/>
          <p:nvPr/>
        </p:nvSpPr>
        <p:spPr>
          <a:xfrm rot="16200000" flipH="1">
            <a:off x="4545883" y="1419131"/>
            <a:ext cx="504056" cy="936104"/>
          </a:xfrm>
          <a:prstGeom prst="homePlate">
            <a:avLst>
              <a:gd name="adj" fmla="val 29711"/>
            </a:avLst>
          </a:prstGeom>
          <a:solidFill>
            <a:schemeClr val="accent2"/>
          </a:solidFill>
          <a:ln w="1905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36000" tIns="36000" rIns="36000" bIns="36000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</a:rPr>
              <a:t>本维度得分</a:t>
            </a:r>
            <a:r>
              <a:rPr lang="en-US" altLang="zh-CN" sz="1200" b="1" smtClean="0">
                <a:solidFill>
                  <a:schemeClr val="bg1"/>
                </a:solidFill>
              </a:rPr>
              <a:t>83%</a:t>
            </a:r>
            <a:endParaRPr lang="zh-CN" altLang="en-US" sz="1200" b="1">
              <a:solidFill>
                <a:schemeClr val="bg1"/>
              </a:solidFill>
            </a:endParaRPr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34882" y="0"/>
            <a:ext cx="1071118" cy="9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149216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8326777" cy="595311"/>
          </a:xfrm>
        </p:spPr>
        <p:txBody>
          <a:bodyPr/>
          <a:lstStyle/>
          <a:p>
            <a:r>
              <a:rPr lang="zh-CN" altLang="en-US" smtClean="0"/>
              <a:t>理念牵引性：理念具有一定先进性，与最佳雇主主导理念契合度较好，主要差距体现于企业追求和员工认可等方面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14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167994"/>
              </p:ext>
            </p:extLst>
          </p:nvPr>
        </p:nvGraphicFramePr>
        <p:xfrm>
          <a:off x="502518" y="4780327"/>
          <a:ext cx="8811177" cy="15944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37273"/>
                <a:gridCol w="2481168"/>
                <a:gridCol w="1930912"/>
                <a:gridCol w="1930912"/>
                <a:gridCol w="1930912"/>
              </a:tblGrid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29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 gridSpan="4"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以下所有价值观和表现行为中，哪</a:t>
                      </a:r>
                      <a:r>
                        <a:rPr lang="en-US" altLang="zh-CN" sz="1400" u="none" strike="noStrike">
                          <a:effectLst/>
                        </a:rPr>
                        <a:t>5</a:t>
                      </a:r>
                      <a:r>
                        <a:rPr lang="zh-CN" altLang="en-US" sz="1400" u="none" strike="noStrike">
                          <a:effectLst/>
                        </a:rPr>
                        <a:t>项最能代表公司目前的状况：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/>
                </a:tc>
                <a:tc>
                  <a:txBody>
                    <a:bodyPr vert="horz" wrap="square"/>
                    <a:lstStyle/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品牌形象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结果导向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客户至上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内部竞争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创新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成为最佳</a:t>
                      </a:r>
                    </a:p>
                  </a:txBody>
                  <a:tcPr marL="9525" marR="9525" marT="9525" marB="0"/>
                </a:tc>
                <a:tc>
                  <a:txBody>
                    <a:bodyPr vert="horz" wrap="square"/>
                    <a:lstStyle/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问责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诚信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责任感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官僚作风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持续改进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相互关爱</a:t>
                      </a:r>
                    </a:p>
                  </a:txBody>
                  <a:tcPr marL="9525" marR="9525" marT="9525" marB="0"/>
                </a:tc>
                <a:tc>
                  <a:txBody>
                    <a:bodyPr vert="horz" wrap="square"/>
                    <a:lstStyle/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成就感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危机感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认可员工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风险规避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承诺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开放共享</a:t>
                      </a:r>
                    </a:p>
                  </a:txBody>
                  <a:tcPr marL="9525" marR="9525" marT="9525" marB="0"/>
                </a:tc>
                <a:tc>
                  <a:txBody>
                    <a:bodyPr vert="horz" wrap="square"/>
                    <a:lstStyle/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团队合作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短期导向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辅导成长</a:t>
                      </a:r>
                    </a:p>
                    <a:p>
                      <a:pPr marL="171450" indent="-171450" algn="l" fontAlgn="ctr">
                        <a:buFont typeface="Courier New" pitchFamily="49" charset="0"/>
                        <a:buChar char="o"/>
                      </a:pPr>
                      <a:r>
                        <a:rPr lang="zh-CN" altLang="en-US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宋体"/>
                        </a:rPr>
                        <a:t>形式主义</a:t>
                      </a:r>
                    </a:p>
                  </a:txBody>
                  <a:tcPr marL="9525" marR="9525" marT="9525" marB="0"/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0934510"/>
              </p:ext>
            </p:extLst>
          </p:nvPr>
        </p:nvGraphicFramePr>
        <p:xfrm>
          <a:off x="3557392" y="1315348"/>
          <a:ext cx="5686816" cy="268732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822853"/>
                <a:gridCol w="4863963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对标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与最佳雇主的契合度达到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50%</a:t>
                      </a:r>
                    </a:p>
                    <a:p>
                      <a:endParaRPr lang="en-US" sz="140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得分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★ ★ ☆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分析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中银消费多数主导理念（团队、创新、品牌、责任、客户、持续改进、诚信）大多针对外部客户和市场，体现了公司作为服务行业的使命感。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虽然公司对内也进行了员工关爱等工作，不过对于员工的成长辅导不足，导致员工方面的认可并不突出。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此外，公司所展现出的风险、危机感意识，反映了公司面临成长压力依然谨慎的态度，对于快速成长期企业来说难能可贵。</a:t>
                      </a:r>
                      <a:endParaRPr lang="en-US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56450" name="Picture 2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1" name="Picture 3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2" name="Picture 4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3" name="Picture 5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4" name="Picture 6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5" name="Picture 7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6" name="Picture 8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7" name="Picture 9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8" name="Picture 10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59" name="Picture 11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0" name="Picture 12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1" name="Picture 13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2" name="Picture 14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3" name="Picture 15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4" name="Picture 16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5" name="Picture 17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6" name="Picture 18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7" name="Picture 19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8" name="Picture 20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69" name="Picture 21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70" name="Picture 22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56471" name="Picture 23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5238" y="1600200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564421"/>
              </p:ext>
            </p:extLst>
          </p:nvPr>
        </p:nvGraphicFramePr>
        <p:xfrm>
          <a:off x="528008" y="1329388"/>
          <a:ext cx="2880210" cy="3267075"/>
        </p:xfrm>
        <a:graphic>
          <a:graphicData uri="http://schemas.openxmlformats.org/drawingml/2006/table">
            <a:tbl>
              <a:tblPr firstRow="1">
                <a:tableStyleId>{8799B23B-EC83-4686-B30A-512413B5E67A}</a:tableStyleId>
              </a:tblPr>
              <a:tblGrid>
                <a:gridCol w="1440105"/>
                <a:gridCol w="1440105"/>
              </a:tblGrid>
              <a:tr h="314325"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solidFill>
                            <a:schemeClr val="bg2"/>
                          </a:solidFill>
                          <a:effectLst/>
                        </a:rPr>
                        <a:t>最佳雇主十大主导理念</a:t>
                      </a:r>
                      <a:endParaRPr lang="zh-CN" altLang="en-US" sz="1400" b="1" i="0" u="none" strike="noStrike">
                        <a:solidFill>
                          <a:schemeClr val="bg2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00A1D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solidFill>
                            <a:schemeClr val="bg2"/>
                          </a:solidFill>
                          <a:effectLst/>
                        </a:rPr>
                        <a:t>中银消费十大主导理念</a:t>
                      </a:r>
                      <a:endParaRPr lang="zh-CN" altLang="en-US" sz="1400" b="1" i="0" u="none" strike="noStrike">
                        <a:solidFill>
                          <a:schemeClr val="bg2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00A1DE"/>
                    </a:solidFill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/>
                        <a:t>品牌形象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团队合作</a:t>
                      </a:r>
                      <a:endParaRPr lang="en-US" altLang="zh-CN" sz="1400" b="1" i="0" u="none" strike="noStrike" smtClean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FFC000"/>
                    </a:solidFill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/>
                        <a:t>客户至上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创新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/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/>
                        <a:t>成为最佳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品牌形象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FFC000"/>
                    </a:solidFill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/>
                        <a:t>责任感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责任感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FFC000"/>
                    </a:solidFill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/>
                        <a:t>持续改进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客户至上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FFC000"/>
                    </a:solidFill>
                  </a:tcPr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 smtClean="0"/>
                        <a:t>成就感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持续改进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>
                    <a:solidFill>
                      <a:srgbClr val="FFC000"/>
                    </a:solidFill>
                  </a:tcPr>
                </a:tc>
              </a:tr>
              <a:tr h="171450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 smtClean="0"/>
                        <a:t>员工</a:t>
                      </a:r>
                      <a:r>
                        <a:rPr lang="zh-CN" altLang="en-US" sz="1400" u="none" strike="noStrike" kern="1200"/>
                        <a:t>认可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诚信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/>
                </a:tc>
              </a:tr>
              <a:tr h="314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 smtClean="0"/>
                        <a:t>承诺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风险规避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/>
                </a:tc>
              </a:tr>
              <a:tr h="171450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/>
                        <a:t>团队合作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相互关爱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/>
                </a:tc>
              </a:tr>
              <a:tr h="171450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kern="1200" smtClean="0"/>
                        <a:t>辅导</a:t>
                      </a:r>
                      <a:r>
                        <a:rPr lang="zh-CN" altLang="en-US" sz="1400" u="none" strike="noStrike" kern="1200"/>
                        <a:t>成长</a:t>
                      </a:r>
                      <a:endParaRPr lang="zh-CN" altLang="en-US" sz="1400" b="0" i="0" u="none" strike="noStrike" kern="1200">
                        <a:solidFill>
                          <a:srgbClr val="000000"/>
                        </a:solidFill>
                        <a:latin typeface="+mj-ea"/>
                        <a:ea typeface="+mj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l" fontAlgn="t"/>
                      <a:r>
                        <a:rPr lang="zh-CN" altLang="en-US" sz="1400" u="none" strike="noStrike" smtClean="0">
                          <a:effectLst/>
                        </a:rPr>
                        <a:t>危机感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114300" marR="0" marT="0" marB="0"/>
                </a:tc>
              </a:tr>
            </a:tbl>
          </a:graphicData>
        </a:graphic>
      </p:graphicFrame>
      <p:pic>
        <p:nvPicPr>
          <p:cNvPr id="39" name="Picture 38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3925888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4554538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3611563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41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5040313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2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4240213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3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4725988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4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5211763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5" descr="http://www.surveymonkey.net/i/t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3000" y="3297238"/>
            <a:ext cx="114300" cy="1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Box 47"/>
          <p:cNvSpPr txBox="1"/>
          <p:nvPr/>
        </p:nvSpPr>
        <p:spPr>
          <a:xfrm>
            <a:off x="3586349" y="4057281"/>
            <a:ext cx="55699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zh-CN" altLang="en-US" sz="1000" smtClean="0">
                <a:latin typeface="黑体" pitchFamily="2" charset="-122"/>
              </a:rPr>
              <a:t>注：标黄的为契合组。按照与最佳雇主的主导理念的契合度，得分规则为一组契合得半星</a:t>
            </a:r>
            <a:endParaRPr lang="en-US" sz="1000">
              <a:latin typeface="黑体" pitchFamily="2" charset="-122"/>
            </a:endParaRPr>
          </a:p>
        </p:txBody>
      </p:sp>
      <p:pic>
        <p:nvPicPr>
          <p:cNvPr id="12625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7239" y="0"/>
            <a:ext cx="1028761" cy="93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217081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8369807" cy="595311"/>
          </a:xfrm>
        </p:spPr>
        <p:txBody>
          <a:bodyPr/>
          <a:lstStyle/>
          <a:p>
            <a:r>
              <a:rPr lang="zh-CN" altLang="en-US" smtClean="0"/>
              <a:t>理念牵引性：理念清晰性得分较高，说明公司提出的目标和理念简单易懂，利于员工理解和接受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4"/>
          </p:nvPr>
        </p:nvSpPr>
        <p:spPr/>
        <p:txBody>
          <a:bodyPr/>
          <a:lstStyle/>
          <a:p>
            <a:fld id="{F4DAC4A7-70A2-4D69-9E7D-CA1A422029CA}" type="slidenum">
              <a:rPr lang="en-US" smtClean="0"/>
              <a:t>15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594386"/>
              </p:ext>
            </p:extLst>
          </p:nvPr>
        </p:nvGraphicFramePr>
        <p:xfrm>
          <a:off x="634958" y="4933353"/>
          <a:ext cx="8674869" cy="10553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2697"/>
                <a:gridCol w="8032172"/>
              </a:tblGrid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30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公司追求的目标是明确的，并且公司正在有计划地、一步步地实现它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161925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31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公司内部重大的方针能及时清晰地传达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3048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32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我认为公司目前宣传的价值导向内容清晰明了，易于理解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  <a:tr h="161925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33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400" u="none" strike="noStrike">
                          <a:effectLst/>
                        </a:rPr>
                        <a:t>各级管理者对中银消费金融文化的解释是一致的</a:t>
                      </a:r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5228640"/>
              </p:ext>
            </p:extLst>
          </p:nvPr>
        </p:nvGraphicFramePr>
        <p:xfrm>
          <a:off x="5348612" y="1588308"/>
          <a:ext cx="3895596" cy="1833880"/>
        </p:xfrm>
        <a:graphic>
          <a:graphicData uri="http://schemas.openxmlformats.org/drawingml/2006/table">
            <a:tbl>
              <a:tblPr bandRow="1">
                <a:tableStyleId>{7DF18680-E054-41AD-8BC1-D1AEF772440D}</a:tableStyleId>
              </a:tblPr>
              <a:tblGrid>
                <a:gridCol w="563673"/>
                <a:gridCol w="3331923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对标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金融行业平均分</a:t>
                      </a:r>
                      <a:r>
                        <a:rPr lang="en-US" altLang="zh-CN" sz="1400" smtClean="0"/>
                        <a:t>60%</a:t>
                      </a:r>
                      <a:r>
                        <a:rPr lang="zh-CN" altLang="en-US" sz="1400" smtClean="0"/>
                        <a:t>，中银消费得分</a:t>
                      </a:r>
                      <a:r>
                        <a:rPr lang="en-US" altLang="zh-CN" sz="1400" smtClean="0"/>
                        <a:t>73%</a:t>
                      </a:r>
                      <a:r>
                        <a:rPr lang="zh-CN" altLang="en-US" sz="1400" smtClean="0"/>
                        <a:t>，高出行业水平</a:t>
                      </a:r>
                      <a:r>
                        <a:rPr lang="en-US" altLang="zh-CN" sz="1400" smtClean="0"/>
                        <a:t>13%</a:t>
                      </a:r>
                      <a:endParaRPr lang="en-US" sz="140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得分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/>
                        <a:t>★ ★ ★ ☆</a:t>
                      </a:r>
                      <a:endParaRPr lang="en-US" altLang="zh-CN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b="1" smtClean="0"/>
                        <a:t>分析</a:t>
                      </a:r>
                      <a:endParaRPr lang="en-US" sz="1400" b="1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中银消费对战略目标和管理方针做到有的放矢、明确传达（第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30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31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题），而由于尚未梳理文化理念，因此相关传达和解释未统一（第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32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、</a:t>
                      </a:r>
                      <a:r>
                        <a:rPr lang="en-US" altLang="zh-CN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33</a:t>
                      </a:r>
                      <a:r>
                        <a:rPr lang="zh-CN" altLang="en-US" sz="14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</a:rPr>
                        <a:t>题）</a:t>
                      </a:r>
                      <a:endParaRPr lang="en-US" sz="1400" smtClean="0">
                        <a:solidFill>
                          <a:schemeClr val="tx1"/>
                        </a:solidFill>
                        <a:latin typeface="宋体" pitchFamily="2" charset="-122"/>
                        <a:ea typeface="宋体" pitchFamily="2" charset="-122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Chart 15"/>
          <p:cNvGraphicFramePr/>
          <p:nvPr>
            <p:extLst>
              <p:ext uri="{D42A27DB-BD31-4B8C-83A1-F6EECF244321}">
                <p14:modId xmlns:p14="http://schemas.microsoft.com/office/powerpoint/2010/main" val="2486325352"/>
              </p:ext>
            </p:extLst>
          </p:nvPr>
        </p:nvGraphicFramePr>
        <p:xfrm>
          <a:off x="536879" y="1556346"/>
          <a:ext cx="4673600" cy="2689225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cxnSp>
        <p:nvCxnSpPr>
          <p:cNvPr id="17" name="Straight Connector 16"/>
          <p:cNvCxnSpPr/>
          <p:nvPr/>
        </p:nvCxnSpPr>
        <p:spPr>
          <a:xfrm>
            <a:off x="1549106" y="2101759"/>
            <a:ext cx="3582297" cy="0"/>
          </a:xfrm>
          <a:prstGeom prst="line">
            <a:avLst/>
          </a:prstGeom>
          <a:ln w="19050">
            <a:solidFill>
              <a:srgbClr val="92D4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五边形 16"/>
          <p:cNvSpPr/>
          <p:nvPr/>
        </p:nvSpPr>
        <p:spPr>
          <a:xfrm rot="16200000" flipH="1">
            <a:off x="4395271" y="1369351"/>
            <a:ext cx="504056" cy="936104"/>
          </a:xfrm>
          <a:prstGeom prst="homePlate">
            <a:avLst>
              <a:gd name="adj" fmla="val 29711"/>
            </a:avLst>
          </a:prstGeom>
          <a:solidFill>
            <a:schemeClr val="accent2"/>
          </a:solidFill>
          <a:ln w="19050">
            <a:solidFill>
              <a:srgbClr val="92D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lIns="36000" tIns="36000" rIns="36000" bIns="36000"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r>
              <a:rPr lang="zh-CN" altLang="en-US" sz="1200" b="1" smtClean="0">
                <a:solidFill>
                  <a:schemeClr val="bg1"/>
                </a:solidFill>
              </a:rPr>
              <a:t>本维度得分</a:t>
            </a:r>
            <a:r>
              <a:rPr lang="en-US" altLang="zh-CN" sz="1200" b="1" smtClean="0">
                <a:solidFill>
                  <a:schemeClr val="bg1"/>
                </a:solidFill>
              </a:rPr>
              <a:t>73%</a:t>
            </a:r>
            <a:endParaRPr lang="zh-CN" altLang="en-US" sz="1200" b="1">
              <a:solidFill>
                <a:schemeClr val="bg1"/>
              </a:solidFill>
            </a:endParaRPr>
          </a:p>
        </p:txBody>
      </p:sp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7239" y="0"/>
            <a:ext cx="1028761" cy="93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5168050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https://d.book118.com/488122141113006027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YFFplLqK30SAXuERUTWO5w"/>
</p:tagLst>
</file>

<file path=ppt/tags/tag3.xml><?xml version="1.0" encoding="utf-8"?>
<p:tagLst xmlns:p="http://schemas.openxmlformats.org/presentationml/2006/main">
  <p:tag name="THINKCELLSHAPEDONOTDELETE" val="pTgkRPnJOe0anIXMQ6yWwQA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ppxfcwp13ak.zAfh5OxeTLg"/>
</p:tagLst>
</file>

<file path=ppt/tags/tag6.xml><?xml version="1.0" encoding="utf-8"?>
<p:tagLst xmlns:p="http://schemas.openxmlformats.org/presentationml/2006/main">
  <p:tag name="THINKCELLSHAPEDONOTDELETE" val="pZC5tlZ1.AUK8v9aGVErrDQ"/>
</p:tagLst>
</file>

<file path=ppt/tags/tag7.xml><?xml version="1.0" encoding="utf-8"?>
<p:tagLst xmlns:p="http://schemas.openxmlformats.org/presentationml/2006/main">
  <p:tag name="THINKCELLSHAPEDONOTDELETE" val="pYFFplLqK30SAXuERUTWO5w"/>
</p:tagLst>
</file>

<file path=ppt/tags/tag8.xml><?xml version="1.0" encoding="utf-8"?>
<p:tagLst xmlns:p="http://schemas.openxmlformats.org/presentationml/2006/main">
  <p:tag name="THINKCELLSHAPEDONOTDELETE" val="pYFFplLqK30SAXuERUTWO5w"/>
</p:tagLst>
</file>

<file path=ppt/tags/tag9.xml><?xml version="1.0" encoding="utf-8"?>
<p:tagLst xmlns:p="http://schemas.openxmlformats.org/presentationml/2006/main">
  <p:tag name="THINKCELLSHAPEDONOTDELETE" val="pYFFplLqK30SAXuERUTWO5w"/>
</p:tagLst>
</file>

<file path=ppt/tags/tag10.xml><?xml version="1.0" encoding="utf-8"?>
<p:tagLst xmlns:p="http://schemas.openxmlformats.org/presentationml/2006/main">
  <p:tag name="THINKCELLSHAPEDONOTDELETE" val="pYFFplLqK30SAXuERUTWO5w"/>
</p:tagLst>
</file>

<file path=ppt/tags/tag11.xml><?xml version="1.0" encoding="utf-8"?>
<p:tagLst xmlns:p="http://schemas.openxmlformats.org/presentationml/2006/main">
  <p:tag name="THINKCELLSHAPEDONOTDELETE" val="pEoxn2WeqkU.r3tCIjT1.PQ"/>
</p:tagLst>
</file>

<file path=ppt/tags/tag12.xml><?xml version="1.0" encoding="utf-8"?>
<p:tagLst xmlns:p="http://schemas.openxmlformats.org/presentationml/2006/main">
  <p:tag name="THINKCELLSHAPEDONOTDELETE" val="ptndsD.VwL02mUBzeggNHDA"/>
</p:tagLst>
</file>

<file path=ppt/tags/tag13.xml><?xml version="1.0" encoding="utf-8"?>
<p:tagLst xmlns:p="http://schemas.openxmlformats.org/presentationml/2006/main">
  <p:tag name="THINKCELLSHAPEDONOTDELETE" val="prF168g8WcE2rTGemIrlXbQ"/>
</p:tagLst>
</file>

<file path=ppt/tags/tag14.xml><?xml version="1.0" encoding="utf-8"?>
<p:tagLst xmlns:p="http://schemas.openxmlformats.org/presentationml/2006/main">
  <p:tag name="THINKCELLSHAPEDONOTDELETE" val="pVDPgBmEipUaZZw4nFYh0DQ"/>
</p:tagLst>
</file>

<file path=ppt/tags/tag15.xml><?xml version="1.0" encoding="utf-8"?>
<p:tagLst xmlns:p="http://schemas.openxmlformats.org/presentationml/2006/main">
  <p:tag name="THINKCELLSHAPEDONOTDELETE" val="p0WhFO.81NEueFCFtvovOmA"/>
</p:tagLst>
</file>

<file path=ppt/tags/tag16.xml><?xml version="1.0" encoding="utf-8"?>
<p:tagLst xmlns:p="http://schemas.openxmlformats.org/presentationml/2006/main">
  <p:tag name="THINKCELLSHAPEDONOTDELETE" val="ppaDhfEU7Kk.FagmILaKFdA"/>
</p:tagLst>
</file>

<file path=ppt/tags/tag17.xml><?xml version="1.0" encoding="utf-8"?>
<p:tagLst xmlns:p="http://schemas.openxmlformats.org/presentationml/2006/main">
  <p:tag name="THINKCELLSHAPEDONOTDELETE" val="peyYdIdqDxkiY1CzSfJtC9w"/>
</p:tagLst>
</file>

<file path=ppt/tags/tag18.xml><?xml version="1.0" encoding="utf-8"?>
<p:tagLst xmlns:p="http://schemas.openxmlformats.org/presentationml/2006/main">
  <p:tag name="THINKCELLSHAPEDONOTDELETE" val="pSGDDuAxCpUiGQTflEHFbCw"/>
</p:tagLst>
</file>

<file path=ppt/tags/tag19.xml><?xml version="1.0" encoding="utf-8"?>
<p:tagLst xmlns:p="http://schemas.openxmlformats.org/presentationml/2006/main">
  <p:tag name="THINKCELLSHAPEDONOTDELETE" val="pA032MuuHskOCAvW35BR5uw"/>
</p:tagLst>
</file>

<file path=ppt/tags/tag20.xml><?xml version="1.0" encoding="utf-8"?>
<p:tagLst xmlns:p="http://schemas.openxmlformats.org/presentationml/2006/main">
  <p:tag name="THINKCELLSHAPEDONOTDELETE" val="ppRK7FnlpykOuau9cbHBlxQ"/>
</p:tagLst>
</file>

<file path=ppt/tags/tag21.xml><?xml version="1.0" encoding="utf-8"?>
<p:tagLst xmlns:p="http://schemas.openxmlformats.org/presentationml/2006/main">
  <p:tag name="THINKCELLSHAPEDONOTDELETE" val="pWhvfOq.n2k.fD6p.h.ka.A"/>
</p:tagLst>
</file>

<file path=ppt/tags/tag22.xml><?xml version="1.0" encoding="utf-8"?>
<p:tagLst xmlns:p="http://schemas.openxmlformats.org/presentationml/2006/main">
  <p:tag name="THINKCELLSHAPEDONOTDELETE" val="pQuHVo.lQwESsKd3JcLccpQ"/>
</p:tagLst>
</file>

<file path=ppt/tags/tag23.xml><?xml version="1.0" encoding="utf-8"?>
<p:tagLst xmlns:p="http://schemas.openxmlformats.org/presentationml/2006/main">
  <p:tag name="THINKCELLSHAPEDONOTDELETE" val="p_US60.f3JEuZyqXZ2vt_1A"/>
</p:tagLst>
</file>

<file path=ppt/tags/tag24.xml><?xml version="1.0" encoding="utf-8"?>
<p:tagLst xmlns:p="http://schemas.openxmlformats.org/presentationml/2006/main">
  <p:tag name="THINKCELLSHAPEDONOTDELETE" val="pANWPRsWHe0KZw1S6kqmocw"/>
</p:tagLst>
</file>

<file path=ppt/tags/tag25.xml><?xml version="1.0" encoding="utf-8"?>
<p:tagLst xmlns:p="http://schemas.openxmlformats.org/presentationml/2006/main">
  <p:tag name="THINKCELLSHAPEDONOTDELETE" val="thinkcellActiveDocDoNotDelete"/>
</p:tagLst>
</file>

<file path=ppt/tags/tag26.xml><?xml version="1.0" encoding="utf-8"?>
<p:tagLst xmlns:p="http://schemas.openxmlformats.org/presentationml/2006/main">
  <p:tag name="THINKCELLSHAPEDONOTDELETE" val="pYFFplLqK30SAXuERUTWO5w"/>
</p:tagLst>
</file>

<file path=ppt/tags/tag27.xml><?xml version="1.0" encoding="utf-8"?>
<p:tagLst xmlns:p="http://schemas.openxmlformats.org/presentationml/2006/main">
  <p:tag name="THINKCELLSHAPEDONOTDELETE" val="pYFFplLqK30SAXuERUTWO5w"/>
</p:tagLst>
</file>

<file path=ppt/tags/tag28.xml><?xml version="1.0" encoding="utf-8"?>
<p:tagLst xmlns:p="http://schemas.openxmlformats.org/presentationml/2006/main">
  <p:tag name="THINKCELLSHAPEDONOTDELETE" val="thinkcellActiveDocDoNotDelete"/>
</p:tagLst>
</file>

<file path=ppt/tags/tag29.xml><?xml version="1.0" encoding="utf-8"?>
<p:tagLst xmlns:p="http://schemas.openxmlformats.org/presentationml/2006/main">
  <p:tag name="THINKCELLSHAPEDONOTDELETE" val="pgkv_CVLrcE2YkGpPSz9eoQ"/>
</p:tagLst>
</file>

<file path=ppt/tags/tag30.xml><?xml version="1.0" encoding="utf-8"?>
<p:tagLst xmlns:p="http://schemas.openxmlformats.org/presentationml/2006/main">
  <p:tag name="THINKCELLSHAPEDONOTDELETE" val="ppNaBiD5c9E.tBzkLqs7MaA"/>
</p:tagLst>
</file>

<file path=ppt/tags/tag31.xml><?xml version="1.0" encoding="utf-8"?>
<p:tagLst xmlns:p="http://schemas.openxmlformats.org/presentationml/2006/main">
  <p:tag name="THINKCELLSHAPEDONOTDELETE" val="pxVHEmNjbJkKaZo_Z94E3tw"/>
</p:tagLst>
</file>

<file path=ppt/tags/tag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imesaver- PowerLibrary - 061909, NL">
  <a:themeElements>
    <a:clrScheme name="Deloitte">
      <a:dk1>
        <a:srgbClr val="000000"/>
      </a:dk1>
      <a:lt1>
        <a:srgbClr val="FFFFFF"/>
      </a:lt1>
      <a:dk2>
        <a:srgbClr val="002776"/>
      </a:dk2>
      <a:lt2>
        <a:srgbClr val="FFFFFF"/>
      </a:lt2>
      <a:accent1>
        <a:srgbClr val="002776"/>
      </a:accent1>
      <a:accent2>
        <a:srgbClr val="92D400"/>
      </a:accent2>
      <a:accent3>
        <a:srgbClr val="00A1DE"/>
      </a:accent3>
      <a:accent4>
        <a:srgbClr val="3C8A2E"/>
      </a:accent4>
      <a:accent5>
        <a:srgbClr val="72C7E7"/>
      </a:accent5>
      <a:accent6>
        <a:srgbClr val="C9DD03"/>
      </a:accent6>
      <a:hlink>
        <a:srgbClr val="00A1DE"/>
      </a:hlink>
      <a:folHlink>
        <a:srgbClr val="72C7E7"/>
      </a:folHlink>
    </a:clrScheme>
    <a:fontScheme name="19_Blank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rIns="36000" rtlCol="0">
        <a:noAutofit/>
      </a:bodyPr>
      <a:lstStyle>
        <a:defPPr>
          <a:defRPr sz="1400" dirty="0" smtClean="0">
            <a:solidFill>
              <a:schemeClr val="tx2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Times New Roman</vt:lpstr>
      <vt:lpstr>宋体</vt:lpstr>
      <vt:lpstr>Wingdings 2</vt:lpstr>
      <vt:lpstr>Monotype Sorts</vt:lpstr>
      <vt:lpstr>Wingdings</vt:lpstr>
      <vt:lpstr>黑体</vt:lpstr>
      <vt:lpstr>Microsoft Sans Serif</vt:lpstr>
      <vt:lpstr>Courier New</vt:lpstr>
      <vt:lpstr>Office Theme</vt:lpstr>
      <vt:lpstr>中银消费金融企业文化建设项目企业文化诊断报告</vt:lpstr>
      <vt:lpstr>内容主旨</vt:lpstr>
      <vt:lpstr>目录</vt:lpstr>
      <vt:lpstr>项目启动后两周时间内，在中银消费各位领导和同事的大力支持下，项目组顺利完成了中银消费企业文化调研及初步分析工作</vt:lpstr>
      <vt:lpstr>从人员访谈、问卷调查和资料研究中，项目组获得了大量的事实、观点和数据，用于支持本报告的论点</vt:lpstr>
      <vt:lpstr>目录</vt:lpstr>
      <vt:lpstr>问卷调研数据的计分方法说明</vt:lpstr>
      <vt:lpstr>有效问卷的人员分布情况</vt:lpstr>
      <vt:lpstr>中银消费企业文化呈现积极向上的态势，各项指标明显超越行业平均水平</vt:lpstr>
      <vt:lpstr>企业文化综合指数：人员整体士气、归属感、自豪感强，不过公司制度的执行和落实需要加强</vt:lpstr>
      <vt:lpstr>敬业度：公司整体敬业度高，有利于员工职业化、专业化水平的提升</vt:lpstr>
      <vt:lpstr>战略适应性：战略匹配度高，公司能够敏锐捕捉外界讯息、及时调整应对方式，不断提升公司经营绩效水平</vt:lpstr>
      <vt:lpstr>战略适应性：文化平衡性好，员工对公司的人本氛围满意，对公司的社会责任感认同</vt:lpstr>
      <vt:lpstr>理念牵引性：理念具有一定先进性，与最佳雇主主导理念契合度较好，主要差距体现于企业追求和员工认可等方面</vt:lpstr>
      <vt:lpstr>理念牵引性：理念清晰性得分较高，说明公司提出的目标和理念简单易懂，利于员工理解和接受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2024-09-05T18:12:04.790</cp:lastPrinted>
  <dcterms:created xsi:type="dcterms:W3CDTF">2024-09-05T10:12:04Z</dcterms:created>
  <dcterms:modified xsi:type="dcterms:W3CDTF">2024-09-05T10:12:07Z</dcterms:modified>
</cp:coreProperties>
</file>