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49B127-DE6B-4AC8-8187-AC72B4565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DA1532-3579-4267-B1C4-CBBB0AAE5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53946B-0BAF-450D-A898-E9CD1EE98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C62BF2-F199-446F-BAE5-332562BE05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16082E-A8B0-4513-9AD1-162CFC116D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586190-9479-4866-B243-7CE9ECCBF3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BB8041-B026-4F20-8241-9BCEE6C1F2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6C4A88-BD6A-4421-852E-C03F5F942F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14498B-0985-4AF7-A6FC-330146262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2339AB-6502-4194-9A64-994CD0CC5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13E6C1-110D-40A0-8D2E-D2A80FE144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130014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安全：确保患者健康与舒适\n## 1.护理安全的基本概念与重要性\n### 1.1护理安全的定义与目标\n### 1.2护理安全在医疗行业的重要性\n### 1.3护理安全对患者的影响\n## 2.护理安全的法律法规与伦理要求\n### 2.1护理安全的法律法规依据\n### 2.2护理安全的伦理要求与原则\n### 2.3护理安全违规行为的法律责任\n## 3.护理安全管理体系的建立与实施\n### 3.1护理安全管理组织结构\n### 3.2护理安全管理制度与流程\n### 3.3护理安全的监督与持续改进\n## 4.护理人员的培训与考核\n### 4.1护理人员护理安全培训的重要性\n### 4.2护理安全培训的内容与方法\n### 4.3护理人员的考核与激励机制\n## 5.护理安全实践中的风险防范与应对\n### 5.1护理安全风险评估与预防措施\n### 5.2护理安全事件的报告与处理\n### 5.3护理安全的经验教训与改进措施\n## 6.护理安全与患者家属的沟通与协作\n### 6.1护理安全与患者家属的沟通技巧\n### 6.2患者家属在护理安全中的作用与责任\n### 6.3护理安全事件的家属心理疏导与支持\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303000" cy="1301750"/>
          </a:xfrm>
        </p:spPr>
        <p:txBody>
          <a:bodyPr vert="horz" wrap="square" lIns="91440" tIns="45720" rIns="91440" bIns="45720" anchor="t">
            <a:spAutoFit/>
          </a:bodyPr>
          <a:lstStyle/>
          <a:p>
            <a:pPr>
              <a:buNone/>
            </a:pPr>
            <a:r>
              <a:rPr lang="zh-CN" sz="5600"/>
              <a:t>护理安全：确保患者健康与舒适</a:t>
            </a:r>
            <a:endParaRPr/>
          </a:p>
        </p:txBody>
      </p:sp>
      <p:sp>
        <p:nvSpPr>
          <p:cNvPr id="3" name="文本占位符 3"/>
          <p:cNvSpPr>
            <a:spLocks noGrp="1"/>
          </p:cNvSpPr>
          <p:nvPr>
            <p:ph type="body" sz="quarter" idx="10"/>
          </p:nvPr>
        </p:nvSpPr>
        <p:spPr>
          <a:xfrm>
            <a:off x="392698" y="4449955"/>
            <a:ext cx="375424" cy="646331"/>
          </a:xfrm>
        </p:spPr>
        <p:txBody>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91"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护理安全的基本概念与重要性</a:t>
            </a:r>
            <a:endParaRPr/>
          </a:p>
        </p:txBody>
      </p:sp>
      <p:sp>
        <p:nvSpPr>
          <p:cNvPr id="9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66" name="组合 165"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7" name="组合 166"/>
            <p:cNvGrpSpPr/>
            <p:nvPr/>
          </p:nvGrpSpPr>
          <p:grpSpPr>
            <a:xfrm>
              <a:off x="685800" y="3146904"/>
              <a:ext cx="5760000" cy="3225487"/>
              <a:chOff x="685800" y="3146904"/>
              <a:chExt cx="5760000" cy="3225487"/>
            </a:xfrm>
          </p:grpSpPr>
          <p:sp>
            <p:nvSpPr>
              <p:cNvPr id="16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护理安全是指在医疗护理过程中，通过采取一系列预防措施，确保患者在接受护理服务过程中不发生意外伤害、并发症或病情恶化，保障患者的健康与舒适</a:t>
                </a:r>
                <a:endParaRPr kumimoji="1" lang="en-US" altLang="zh-CN" sz="1800" b="1">
                  <a:solidFill>
                    <a:schemeClr val="bg1"/>
                  </a:solidFill>
                  <a:latin typeface="+mj-ea"/>
                  <a:ea typeface="+mj-ea"/>
                </a:endParaRPr>
              </a:p>
            </p:txBody>
          </p:sp>
          <p:sp>
            <p:nvSpPr>
              <p:cNvPr id="16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预防措施包括：严格遵守护理操作规程、加强护理人员培训、实施护理安全管理等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护理安全目标：降低护理差错发生率、提高患者满意度、提升护理服务质量</a:t>
                </a:r>
                <a:endParaRPr/>
              </a:p>
            </p:txBody>
          </p:sp>
        </p:grpSp>
        <p:grpSp>
          <p:nvGrpSpPr>
            <p:cNvPr id="170" name="组合 169"/>
            <p:cNvGrpSpPr/>
            <p:nvPr/>
          </p:nvGrpSpPr>
          <p:grpSpPr>
            <a:xfrm>
              <a:off x="6016236" y="3146904"/>
              <a:ext cx="5400000" cy="3225487"/>
              <a:chOff x="6016236" y="3146904"/>
              <a:chExt cx="5400000" cy="3225487"/>
            </a:xfrm>
          </p:grpSpPr>
          <p:sp>
            <p:nvSpPr>
              <p:cNvPr id="17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护理安全是护理工作的基本要求，也是评价护理服务质量的重要指标</a:t>
                </a:r>
                <a:endParaRPr kumimoji="1" lang="en-US" altLang="zh-CN" sz="1800" b="1">
                  <a:solidFill>
                    <a:schemeClr val="bg1"/>
                  </a:solidFill>
                  <a:latin typeface="+mj-ea"/>
                  <a:ea typeface="+mj-ea"/>
                </a:endParaRPr>
              </a:p>
            </p:txBody>
          </p:sp>
          <p:sp>
            <p:nvSpPr>
              <p:cNvPr id="17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护理安全事件可能导致患者身心受损、延长住院时间、增加医疗费用等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护理安全事件的预防和处理是护理工作的重要内容</a:t>
                </a:r>
                <a:endParaRPr/>
              </a:p>
            </p:txBody>
          </p:sp>
        </p:grpSp>
      </p:grpSp>
      <p:sp>
        <p:nvSpPr>
          <p:cNvPr id="17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护理安全的定义与目标</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护理安全在医疗行业的重要性</a:t>
            </a:r>
            <a:endParaRPr lang="en-US" altLang="zh-CN" sz="2800" b="1">
              <a:latin typeface="+mj-ea"/>
              <a:ea typeface="+mj-ea"/>
            </a:endParaRPr>
          </a:p>
        </p:txBody>
      </p:sp>
      <p:grpSp>
        <p:nvGrpSpPr>
          <p:cNvPr id="176" name="组合 175"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77" name="组合 176"/>
            <p:cNvGrpSpPr/>
            <p:nvPr/>
          </p:nvGrpSpPr>
          <p:grpSpPr>
            <a:xfrm>
              <a:off x="660399" y="2074672"/>
              <a:ext cx="5100082" cy="4536540"/>
              <a:chOff x="660399" y="2074672"/>
              <a:chExt cx="5100082" cy="4536540"/>
            </a:xfrm>
          </p:grpSpPr>
          <p:sp>
            <p:nvSpPr>
              <p:cNvPr id="17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护理安全是医疗行业持续发展的重要保障</a:t>
                </a:r>
                <a:endParaRPr lang="en-US" altLang="zh-CN" sz="2000" b="1">
                  <a:latin typeface="Microsoft YaHei" panose="020b0503020204020204" pitchFamily="34" charset="-122"/>
                  <a:ea typeface="Microsoft YaHei" panose="020b0503020204020204" pitchFamily="34" charset="-122"/>
                </a:endParaRPr>
              </a:p>
            </p:txBody>
          </p:sp>
          <p:sp>
            <p:nvSpPr>
              <p:cNvPr id="18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护理安全事件可能导致医疗纠纷、医疗事故，影响医疗机构的声誉和利益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保障护理安全有助于提高医疗服务质量，降低医疗风险，提升患者信任度</a:t>
                </a:r>
                <a:endParaRPr/>
              </a:p>
            </p:txBody>
          </p:sp>
          <p:pic>
            <p:nvPicPr>
              <p:cNvPr id="18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2" name="组合 181"/>
            <p:cNvGrpSpPr/>
            <p:nvPr/>
          </p:nvGrpSpPr>
          <p:grpSpPr>
            <a:xfrm>
              <a:off x="6431519" y="2074672"/>
              <a:ext cx="5100082" cy="4536540"/>
              <a:chOff x="660399" y="2074672"/>
              <a:chExt cx="5100082" cy="4536540"/>
            </a:xfrm>
          </p:grpSpPr>
          <p:sp>
            <p:nvSpPr>
              <p:cNvPr id="18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护理安全是护理人员职业发展的基本要求</a:t>
                </a:r>
                <a:endParaRPr lang="en-US" altLang="zh-CN" sz="2000" b="1">
                  <a:latin typeface="Microsoft YaHei" panose="020b0503020204020204" pitchFamily="34" charset="-122"/>
                  <a:ea typeface="Microsoft YaHei" panose="020b0503020204020204" pitchFamily="34" charset="-122"/>
                </a:endParaRPr>
              </a:p>
            </p:txBody>
          </p:sp>
          <p:sp>
            <p:nvSpPr>
              <p:cNvPr id="18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护理人员应具备良好的职业道德和护理技能，严格遵守护理操作规程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护理安全意识的培养和护理安全能力的提升是护理人员职业发展的关键</a:t>
                </a:r>
                <a:endParaRPr/>
              </a:p>
            </p:txBody>
          </p:sp>
          <p:pic>
            <p:nvPicPr>
              <p:cNvPr id="18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8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0" name="Group 598"/>
            <p:cNvGrpSpPr/>
            <p:nvPr/>
          </p:nvGrpSpPr>
          <p:grpSpPr>
            <a:xfrm>
              <a:off x="763829" y="1414808"/>
              <a:ext cx="6972294" cy="2337649"/>
              <a:chOff x="763829" y="1414808"/>
              <a:chExt cx="6972294" cy="2337649"/>
            </a:xfrm>
          </p:grpSpPr>
          <p:sp>
            <p:nvSpPr>
              <p:cNvPr id="19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护理安全对患者的身心健康具有重要影响</a:t>
                </a:r>
                <a:endParaRPr/>
              </a:p>
            </p:txBody>
          </p:sp>
          <p:sp>
            <p:nvSpPr>
              <p:cNvPr id="19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护理安全事件可能导致患者身体受损、心理受创，影响患者的治疗效果和生活质量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保障护理安全有助于提高患者的治疗效果，降低患者的痛苦和负担</a:t>
                </a:r>
                <a:endParaRPr/>
              </a:p>
            </p:txBody>
          </p:sp>
          <p:sp>
            <p:nvSpPr>
              <p:cNvPr id="19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7" name="Group 591"/>
            <p:cNvGrpSpPr/>
            <p:nvPr/>
          </p:nvGrpSpPr>
          <p:grpSpPr>
            <a:xfrm>
              <a:off x="689593" y="3949139"/>
              <a:ext cx="7078256" cy="2128975"/>
              <a:chOff x="689593" y="3949139"/>
              <a:chExt cx="7078256" cy="2128975"/>
            </a:xfrm>
          </p:grpSpPr>
          <p:sp>
            <p:nvSpPr>
              <p:cNvPr id="19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护理安全对患者家属的心理和社会影响</a:t>
                </a:r>
                <a:endParaRPr/>
              </a:p>
            </p:txBody>
          </p:sp>
          <p:sp>
            <p:nvSpPr>
              <p:cNvPr id="19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护理安全事件可能导致患者家属焦虑、担忧，影响家庭和谐和社会稳定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保障护理安全有助于减轻患者家属的心理负担，维护家庭和谐，促进社会和谐</a:t>
                </a:r>
                <a:endParaRPr/>
              </a:p>
            </p:txBody>
          </p:sp>
          <p:sp>
            <p:nvSpPr>
              <p:cNvPr id="20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护理安全对患者的影响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06"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护理安全的法律法规与伦理要求</a:t>
            </a:r>
            <a:endParaRPr/>
          </a:p>
        </p:txBody>
      </p:sp>
      <p:sp>
        <p:nvSpPr>
          <p:cNvPr id="20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09" name="组合 208"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10" name="组合 209"/>
            <p:cNvGrpSpPr/>
            <p:nvPr/>
          </p:nvGrpSpPr>
          <p:grpSpPr>
            <a:xfrm>
              <a:off x="685800" y="3146904"/>
              <a:ext cx="5760000" cy="3225487"/>
              <a:chOff x="685800" y="3146904"/>
              <a:chExt cx="5760000" cy="3225487"/>
            </a:xfrm>
          </p:grpSpPr>
          <p:sp>
            <p:nvSpPr>
              <p:cNvPr id="21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护理安全法律法规是护理安全工作的基本依据</a:t>
                </a:r>
                <a:endParaRPr kumimoji="1" lang="en-US" altLang="zh-CN" sz="1800" b="1">
                  <a:solidFill>
                    <a:schemeClr val="bg1"/>
                  </a:solidFill>
                  <a:latin typeface="+mj-ea"/>
                  <a:ea typeface="+mj-ea"/>
                </a:endParaRPr>
              </a:p>
            </p:txBody>
          </p:sp>
          <p:sp>
            <p:nvSpPr>
              <p:cNvPr id="21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国家法律法规：如《中华人民共和国护士条例》、《医疗事故处理条例》等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行业标准：如《医疗机构护理质量管理规范》、《护理安全操作规范》等</a:t>
                </a:r>
                <a:endParaRPr/>
              </a:p>
            </p:txBody>
          </p:sp>
        </p:grpSp>
        <p:grpSp>
          <p:nvGrpSpPr>
            <p:cNvPr id="213" name="组合 212"/>
            <p:cNvGrpSpPr/>
            <p:nvPr/>
          </p:nvGrpSpPr>
          <p:grpSpPr>
            <a:xfrm>
              <a:off x="6016236" y="3146904"/>
              <a:ext cx="5400000" cy="3225487"/>
              <a:chOff x="6016236" y="3146904"/>
              <a:chExt cx="5400000" cy="3225487"/>
            </a:xfrm>
          </p:grpSpPr>
          <p:sp>
            <p:nvSpPr>
              <p:cNvPr id="21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护理人员应严格遵守护理安全法律法规，规范护理行为，保障护理安全</a:t>
                </a:r>
                <a:endParaRPr kumimoji="1" lang="en-US" altLang="zh-CN" sz="1800" b="1">
                  <a:solidFill>
                    <a:schemeClr val="bg1"/>
                  </a:solidFill>
                  <a:latin typeface="+mj-ea"/>
                  <a:ea typeface="+mj-ea"/>
                </a:endParaRPr>
              </a:p>
            </p:txBody>
          </p:sp>
          <p:sp>
            <p:nvSpPr>
              <p:cNvPr id="21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护理人员应了解相关法律法规的内容和要求，自觉遵守法律法规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护理人员应关注法律法规的更新变化，及时调整护理管理和护理操作</a:t>
                </a:r>
                <a:endParaRPr/>
              </a:p>
            </p:txBody>
          </p:sp>
        </p:grpSp>
      </p:grpSp>
      <p:sp>
        <p:nvSpPr>
          <p:cNvPr id="21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护理安全的法律法规依据</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18" name="组合 217"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19" name="组合 218"/>
            <p:cNvGrpSpPr/>
            <p:nvPr/>
          </p:nvGrpSpPr>
          <p:grpSpPr>
            <a:xfrm>
              <a:off x="685800" y="3146904"/>
              <a:ext cx="5760000" cy="3225487"/>
              <a:chOff x="685800" y="3146904"/>
              <a:chExt cx="5760000" cy="3225487"/>
            </a:xfrm>
          </p:grpSpPr>
          <p:sp>
            <p:nvSpPr>
              <p:cNvPr id="22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护理安全伦理要求是护理人员在护理过程中应遵循的道德规范和行为准则</a:t>
                </a:r>
                <a:endParaRPr kumimoji="1" lang="en-US" altLang="zh-CN" sz="1800" b="1">
                  <a:solidFill>
                    <a:schemeClr val="bg1"/>
                  </a:solidFill>
                  <a:latin typeface="+mj-ea"/>
                  <a:ea typeface="+mj-ea"/>
                </a:endParaRPr>
              </a:p>
            </p:txBody>
          </p:sp>
          <p:sp>
            <p:nvSpPr>
              <p:cNvPr id="22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尊重患者权益：如尊重患者知情同意权、保护患者隐私权等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关爱患者生命：如全力以赴救治患者、关注患者心理需求等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恪守职业道德：如诚实守信、廉洁奉公、爱岗敬业等</a:t>
                </a:r>
                <a:endParaRPr/>
              </a:p>
            </p:txBody>
          </p:sp>
        </p:grpSp>
        <p:grpSp>
          <p:nvGrpSpPr>
            <p:cNvPr id="222" name="组合 221"/>
            <p:cNvGrpSpPr/>
            <p:nvPr/>
          </p:nvGrpSpPr>
          <p:grpSpPr>
            <a:xfrm>
              <a:off x="6016236" y="3146904"/>
              <a:ext cx="5400000" cy="3225487"/>
              <a:chOff x="6016236" y="3146904"/>
              <a:chExt cx="5400000" cy="3225487"/>
            </a:xfrm>
          </p:grpSpPr>
          <p:sp>
            <p:nvSpPr>
              <p:cNvPr id="22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护理安全伦理原则是护理人员在护理过程中应遵循的基本道德原则</a:t>
                </a:r>
                <a:endParaRPr kumimoji="1" lang="en-US" altLang="zh-CN" sz="1800" b="1">
                  <a:solidFill>
                    <a:schemeClr val="bg1"/>
                  </a:solidFill>
                  <a:latin typeface="+mj-ea"/>
                  <a:ea typeface="+mj-ea"/>
                </a:endParaRPr>
              </a:p>
            </p:txBody>
          </p:sp>
          <p:sp>
            <p:nvSpPr>
              <p:cNvPr id="22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以患者为中心：关注患者需求，提供个性化、人性化的护理服务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诚信守信：如实记录护理过程，确保护理记录的准确性和完整性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尊重生命：关爱患者生命，尊重患者人格，维护患者尊严</a:t>
                </a:r>
                <a:endParaRPr/>
              </a:p>
            </p:txBody>
          </p:sp>
        </p:grpSp>
      </p:grpSp>
      <p:sp>
        <p:nvSpPr>
          <p:cNvPr id="22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护理安全的伦理要求与原则</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27" name="组合 226"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28" name="组合 227"/>
            <p:cNvGrpSpPr/>
            <p:nvPr/>
          </p:nvGrpSpPr>
          <p:grpSpPr>
            <a:xfrm>
              <a:off x="685800" y="3146904"/>
              <a:ext cx="5760000" cy="3225487"/>
              <a:chOff x="685800" y="3146904"/>
              <a:chExt cx="5760000" cy="3225487"/>
            </a:xfrm>
          </p:grpSpPr>
          <p:sp>
            <p:nvSpPr>
              <p:cNvPr id="22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护理安全违规行为是指护理人员在护理过程中违反法律法规、伦理道德规范的行为</a:t>
                </a:r>
                <a:endParaRPr kumimoji="1" lang="en-US" altLang="zh-CN" sz="1800" b="1">
                  <a:solidFill>
                    <a:schemeClr val="bg1"/>
                  </a:solidFill>
                  <a:latin typeface="+mj-ea"/>
                  <a:ea typeface="+mj-ea"/>
                </a:endParaRPr>
              </a:p>
            </p:txBody>
          </p:sp>
          <p:sp>
            <p:nvSpPr>
              <p:cNvPr id="23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如未严格执行护理操作规程、疏于观察患者病情、泄露患者隐私等</a:t>
                </a:r>
                <a:endParaRPr/>
              </a:p>
            </p:txBody>
          </p:sp>
        </p:grpSp>
        <p:grpSp>
          <p:nvGrpSpPr>
            <p:cNvPr id="231" name="组合 230"/>
            <p:cNvGrpSpPr/>
            <p:nvPr/>
          </p:nvGrpSpPr>
          <p:grpSpPr>
            <a:xfrm>
              <a:off x="6016236" y="3146904"/>
              <a:ext cx="5400000" cy="3225487"/>
              <a:chOff x="6016236" y="3146904"/>
              <a:chExt cx="5400000" cy="3225487"/>
            </a:xfrm>
          </p:grpSpPr>
          <p:sp>
            <p:nvSpPr>
              <p:cNvPr id="23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护理安全违规行为的法律责任包括行政责任、民事责任和刑事责任</a:t>
                </a:r>
                <a:endParaRPr kumimoji="1" lang="en-US" altLang="zh-CN" sz="1800" b="1">
                  <a:solidFill>
                    <a:schemeClr val="bg1"/>
                  </a:solidFill>
                  <a:latin typeface="+mj-ea"/>
                  <a:ea typeface="+mj-ea"/>
                </a:endParaRPr>
              </a:p>
            </p:txBody>
          </p:sp>
          <p:sp>
            <p:nvSpPr>
              <p:cNvPr id="23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行政责任：如警告、罚款、暂停执业等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民事责任：如赔偿损失、消除影响、恢复名誉等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刑事责任：如拘役、有期徒刑等</a:t>
                </a:r>
                <a:endParaRPr/>
              </a:p>
            </p:txBody>
          </p:sp>
        </p:grpSp>
      </p:grpSp>
      <p:sp>
        <p:nvSpPr>
          <p:cNvPr id="23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护理安全违规行为的法律责任</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护理安全管理体系的建立与实施</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护理安全管理组织结构</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护理安全管理组织结构是护理安全工作的组织和领导体系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护理部：负责护理安全工作的组织和领导，制定护理安全管理制度和流程</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科室护理组：负责本科室的护理安全管理工作，实施护理安全管理制度和流程</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护理人员：负责执行护理安全管理制度和流程，保障护理安全</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护理安全管理组织结构应明确职责、分工合理、协调一致，确保护理安全工作的有效开展</a:t>
            </a:r>
            <a:endParaRPr/>
          </a:p>
        </p:txBody>
      </p:sp>
      <p:cxnSp>
        <p:nvCxnSpPr>
          <p:cNvPr id="13"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6"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7" name="Group 628"/>
            <p:cNvGrpSpPr/>
            <p:nvPr/>
          </p:nvGrpSpPr>
          <p:grpSpPr>
            <a:xfrm>
              <a:off x="1197254" y="3971227"/>
              <a:ext cx="11008530" cy="2106887"/>
              <a:chOff x="1197254" y="3971227"/>
              <a:chExt cx="11008530" cy="2106887"/>
            </a:xfrm>
          </p:grpSpPr>
          <p:sp>
            <p:nvSpPr>
              <p:cNvPr id="18"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2"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护理安全管理制度是护理安全工作的基本规范和行动指南</a:t>
                </a:r>
                <a:endParaRPr/>
              </a:p>
            </p:txBody>
          </p:sp>
          <p:sp>
            <p:nvSpPr>
              <p:cNvPr id="23"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如护理安全责任制度、护理安全操作规程、护理安全事件报告制度等</a:t>
                </a:r>
                <a:endParaRPr/>
              </a:p>
            </p:txBody>
          </p:sp>
        </p:grpSp>
        <p:grpSp>
          <p:nvGrpSpPr>
            <p:cNvPr id="24" name="Group 635"/>
            <p:cNvGrpSpPr/>
            <p:nvPr/>
          </p:nvGrpSpPr>
          <p:grpSpPr>
            <a:xfrm>
              <a:off x="3499345" y="1423099"/>
              <a:ext cx="11008530" cy="2005901"/>
              <a:chOff x="3499345" y="1423099"/>
              <a:chExt cx="11008530" cy="2005901"/>
            </a:xfrm>
          </p:grpSpPr>
          <p:sp>
            <p:nvSpPr>
              <p:cNvPr id="25"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护理安全管理制度应健全、合理、实用，便于护理人员理解和执行</a:t>
                </a:r>
                <a:endParaRPr/>
              </a:p>
            </p:txBody>
          </p:sp>
          <p:sp>
            <p:nvSpPr>
              <p:cNvPr id="26"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护理安全管理制度应结合医疗机构实际情况，因地制宜地制定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护理安全管理制度应定期评估和调整，以适应护理工作的发展变化</a:t>
                </a:r>
                <a:endParaRPr/>
              </a:p>
            </p:txBody>
          </p:sp>
          <p:sp>
            <p:nvSpPr>
              <p:cNvPr id="27"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护理安全管理制度与流程</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5" name="Group 598"/>
            <p:cNvGrpSpPr/>
            <p:nvPr/>
          </p:nvGrpSpPr>
          <p:grpSpPr>
            <a:xfrm>
              <a:off x="763829" y="1414808"/>
              <a:ext cx="6972294" cy="2337649"/>
              <a:chOff x="763829" y="1414808"/>
              <a:chExt cx="6972294" cy="2337649"/>
            </a:xfrm>
          </p:grpSpPr>
          <p:sp>
            <p:nvSpPr>
              <p:cNvPr id="3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护理安全的监督是护理安全管理体系的重要组成部分</a:t>
                </a:r>
                <a:endParaRPr/>
              </a:p>
            </p:txBody>
          </p:sp>
          <p:sp>
            <p:nvSpPr>
              <p:cNvPr id="3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护理部负责对护理安全工作进行监督和指导，发现问题及时整改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科室护理组负责对本科室的护理安全工作进行自查和整改，确保护理安全</a:t>
                </a:r>
                <a:endParaRPr/>
              </a:p>
            </p:txBody>
          </p:sp>
          <p:sp>
            <p:nvSpPr>
              <p:cNvPr id="3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42" name="Group 591"/>
            <p:cNvGrpSpPr/>
            <p:nvPr/>
          </p:nvGrpSpPr>
          <p:grpSpPr>
            <a:xfrm>
              <a:off x="689593" y="3949139"/>
              <a:ext cx="7078256" cy="2128975"/>
              <a:chOff x="689593" y="3949139"/>
              <a:chExt cx="7078256" cy="2128975"/>
            </a:xfrm>
          </p:grpSpPr>
          <p:sp>
            <p:nvSpPr>
              <p:cNvPr id="4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护理安全的持续改进是护理安全工作的核心目标</a:t>
                </a:r>
                <a:endParaRPr/>
              </a:p>
            </p:txBody>
          </p:sp>
          <p:sp>
            <p:nvSpPr>
              <p:cNvPr id="4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护理部应定期分析护理安全事件，总结经验教训，制定改进措施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科室护理组应关注护理安全动态，学习借鉴先进经验，不断提高护理安全水平</a:t>
                </a:r>
                <a:endParaRPr/>
              </a:p>
            </p:txBody>
          </p:sp>
          <p:sp>
            <p:nvSpPr>
              <p:cNvPr id="4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护理安全的监督与持续改进</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https://d.book118.com/488130014113006036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护理安全：确保患者健康与舒适</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2024-09-16T04:21:08.582</cp:lastPrinted>
  <dcterms:created xsi:type="dcterms:W3CDTF">2024-09-15T20:21:08Z</dcterms:created>
  <dcterms:modified xsi:type="dcterms:W3CDTF">2024-09-15T20:21:10Z</dcterms:modified>
</cp:coreProperties>
</file>