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A2F67E5-AF50-4FDC-A803-FA661CD62F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F8BB01-E973-42A9-B140-CB2FAEC113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17B417B-BFA6-4AA2-AC5D-FDDA96598B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A720671-5DE0-4DAC-B4C8-9125033D05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ADD5CEF-6B92-451F-B01F-35AD702CB90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B7DFD75-EF98-48BD-B81E-28745CDFBB0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D7EF3A5-CD74-4CD6-8B79-2A514D34C3C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6C876C-7B7F-4878-96F0-F6F3168AD8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2CC838-903A-4BF0-B116-E54CCA78EA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7BF946-7F31-4DF5-8674-0144F11824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469AF1-AA8C-4989-B189-C6057B2EA9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8141101076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财务管理实务课件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财务管理概述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财务报表分析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预算管理</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投资决策</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筹资决策</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企业财务风险管理</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财务管理概述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562" b="456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财务管理是对企业资金运动及其所体现的财务关系所行使的直接管理，主要包括筹资、投资和利润分配等核心内容。</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实现企业价值最大化，同时平衡各方利益相关者的需求，确保企业长期稳定发展。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财务管理的定义与目标</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目标</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职能</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决策、计划、组织、控制和协调。</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职责</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制定财务战略、编制财务预算、进行财务分析、实施财务控制、开展财务风险管理等。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财务管理的职能与职责</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248" r="1224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环境</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经济环境、市场环境、政策法规环境和技术环境等。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挑战</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全球经济一体化、金融市场波动性、政策法规变化以及技术革新等。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财务管理的环境与挑战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财务报表分析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473" r="22473"/>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资产负债表是反映企业在某一特定日期财务状况的财务报表，由资产、负债和所有者权益三大要素构成。</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资产负债表概述</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资产分析主要关注流动资产、固定资产、无形资产等各类资产的规模、结构和质量，以评估企业的资产状况和经营能力。</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资产分析</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负债分析主要关注流动负债和长期负债的规模、结构和期限，以评估企业的债务负担和偿债能力。</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负债分析</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所有者权益分析主要关注股本、资本公积、盈余公积和未分配利润等项目，以评估企业的股东权益和盈利能力。</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所有者权益分析</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资产负债表分析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利润表是反映企业在一定会计期间内经营成果的财务报表，由收入、费用和利润三大要素构成。</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利润表概述</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收入分析主要关注各类收入的来源、规模和结构，以评估企业的盈利能力和业务结构。</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收入分析</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费用分析主要关注各类费用的规模、结构和效益，以评估企业的成本控制和经营效率。</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费用分析</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利润分析主要关注营业利润、利润总额和净利润等项目，以评估企业的盈利能力、成长潜力和风险水平。</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利润分析</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利润表分析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735871" y="4184207"/>
            <a:ext cx="2692926" cy="101771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flipH="1">
            <a:off x="4749975" y="1385888"/>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96005" y="2522220"/>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749975" y="3648265"/>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096005" y="4778693"/>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现金流量表分析</a:t>
              </a:r>
            </a:p>
          </p:txBody>
        </p:sp>
      </p:grpSp>
      <p:grpSp>
        <p:nvGrpSpPr>
          <p:cNvPr id="29" name="Group 29"/>
          <p:cNvGrpSpPr/>
          <p:nvPr/>
        </p:nvGrpSpPr>
        <p:grpSpPr>
          <a:xfrm>
            <a:off x="1354979" y="1014104"/>
            <a:ext cx="3394996" cy="490334"/>
            <a:chOff x="1354979" y="1014104"/>
            <a:chExt cx="3394996" cy="490334"/>
          </a:xfrm>
        </p:grpSpPr>
        <p:sp>
          <p:nvSpPr>
            <p:cNvPr id="30" name="TextBox 30"/>
            <p:cNvSpPr txBox="1"/>
            <p:nvPr/>
          </p:nvSpPr>
          <p:spPr>
            <a:xfrm>
              <a:off x="1354979" y="101410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现金流量表概述</a:t>
              </a:r>
            </a:p>
          </p:txBody>
        </p:sp>
      </p:grpSp>
      <p:grpSp>
        <p:nvGrpSpPr>
          <p:cNvPr id="31" name="Group 31"/>
          <p:cNvGrpSpPr/>
          <p:nvPr/>
        </p:nvGrpSpPr>
        <p:grpSpPr>
          <a:xfrm>
            <a:off x="1463704" y="1448856"/>
            <a:ext cx="3286271" cy="1654845"/>
            <a:chOff x="1463704" y="1448856"/>
            <a:chExt cx="3286271" cy="1654845"/>
          </a:xfrm>
        </p:grpSpPr>
        <p:sp>
          <p:nvSpPr>
            <p:cNvPr id="32" name="TextBox 32"/>
            <p:cNvSpPr txBox="1"/>
            <p:nvPr/>
          </p:nvSpPr>
          <p:spPr>
            <a:xfrm>
              <a:off x="1463704" y="1448856"/>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现金流量表是反映企业在一定会计期间内现金流入和流出的财务报表，包括经营活动现金流量、投资活动现金流量和筹资活动现金流量。</a:t>
              </a:r>
            </a:p>
          </p:txBody>
        </p:sp>
      </p:grpSp>
      <p:grpSp>
        <p:nvGrpSpPr>
          <p:cNvPr id="33" name="Group 33"/>
          <p:cNvGrpSpPr/>
          <p:nvPr/>
        </p:nvGrpSpPr>
        <p:grpSpPr>
          <a:xfrm>
            <a:off x="1354979" y="3648265"/>
            <a:ext cx="3394996" cy="490334"/>
            <a:chOff x="1354979" y="3648265"/>
            <a:chExt cx="3394996" cy="490334"/>
          </a:xfrm>
        </p:grpSpPr>
        <p:sp>
          <p:nvSpPr>
            <p:cNvPr id="34" name="TextBox 34"/>
            <p:cNvSpPr txBox="1"/>
            <p:nvPr/>
          </p:nvSpPr>
          <p:spPr>
            <a:xfrm>
              <a:off x="1354979" y="364826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投资活动现金流量分析</a:t>
              </a:r>
            </a:p>
          </p:txBody>
        </p:sp>
      </p:grpSp>
      <p:grpSp>
        <p:nvGrpSpPr>
          <p:cNvPr id="35" name="Group 35"/>
          <p:cNvGrpSpPr/>
          <p:nvPr/>
        </p:nvGrpSpPr>
        <p:grpSpPr>
          <a:xfrm>
            <a:off x="1463704" y="4083018"/>
            <a:ext cx="3286271" cy="1654845"/>
            <a:chOff x="1463704" y="4083018"/>
            <a:chExt cx="3286271" cy="1654845"/>
          </a:xfrm>
        </p:grpSpPr>
        <p:sp>
          <p:nvSpPr>
            <p:cNvPr id="36" name="TextBox 36"/>
            <p:cNvSpPr txBox="1"/>
            <p:nvPr/>
          </p:nvSpPr>
          <p:spPr>
            <a:xfrm>
              <a:off x="1463704" y="4083018"/>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主要关注投资活动的规模、方向和效益，以评估企业的投资能力和发展潜力。</a:t>
              </a:r>
            </a:p>
          </p:txBody>
        </p:sp>
      </p:grpSp>
      <p:grpSp>
        <p:nvGrpSpPr>
          <p:cNvPr id="37" name="Group 37"/>
          <p:cNvGrpSpPr/>
          <p:nvPr/>
        </p:nvGrpSpPr>
        <p:grpSpPr>
          <a:xfrm>
            <a:off x="7442035" y="1993420"/>
            <a:ext cx="3394996" cy="490334"/>
            <a:chOff x="7442035" y="1993420"/>
            <a:chExt cx="3394996" cy="490334"/>
          </a:xfrm>
        </p:grpSpPr>
        <p:sp>
          <p:nvSpPr>
            <p:cNvPr id="38" name="TextBox 38"/>
            <p:cNvSpPr txBox="1"/>
            <p:nvPr/>
          </p:nvSpPr>
          <p:spPr>
            <a:xfrm>
              <a:off x="7442035" y="199342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经营活动现金流量分析</a:t>
              </a:r>
            </a:p>
          </p:txBody>
        </p:sp>
      </p:grpSp>
      <p:grpSp>
        <p:nvGrpSpPr>
          <p:cNvPr id="39" name="Group 39"/>
          <p:cNvGrpSpPr/>
          <p:nvPr/>
        </p:nvGrpSpPr>
        <p:grpSpPr>
          <a:xfrm>
            <a:off x="7550760" y="2428173"/>
            <a:ext cx="3286271" cy="1654845"/>
            <a:chOff x="7550760" y="2428173"/>
            <a:chExt cx="3286271" cy="1654845"/>
          </a:xfrm>
        </p:grpSpPr>
        <p:sp>
          <p:nvSpPr>
            <p:cNvPr id="40" name="TextBox 40"/>
            <p:cNvSpPr txBox="1"/>
            <p:nvPr/>
          </p:nvSpPr>
          <p:spPr>
            <a:xfrm>
              <a:off x="7550760" y="2428173"/>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主要关注经营活动现金流入和流出的规模、结构和质量，以评估企业的现金生成能力和偿债能力。</a:t>
              </a:r>
            </a:p>
          </p:txBody>
        </p:sp>
      </p:grpSp>
      <p:grpSp>
        <p:nvGrpSpPr>
          <p:cNvPr id="41" name="Group 41"/>
          <p:cNvGrpSpPr/>
          <p:nvPr/>
        </p:nvGrpSpPr>
        <p:grpSpPr>
          <a:xfrm>
            <a:off x="7496398" y="4406909"/>
            <a:ext cx="3394996" cy="490334"/>
            <a:chOff x="7496398" y="4406909"/>
            <a:chExt cx="3394996" cy="490334"/>
          </a:xfrm>
        </p:grpSpPr>
        <p:sp>
          <p:nvSpPr>
            <p:cNvPr id="42" name="TextBox 42"/>
            <p:cNvSpPr txBox="1"/>
            <p:nvPr/>
          </p:nvSpPr>
          <p:spPr>
            <a:xfrm>
              <a:off x="7496398" y="440690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筹资活动现金流量分析</a:t>
              </a:r>
            </a:p>
          </p:txBody>
        </p:sp>
      </p:grpSp>
      <p:grpSp>
        <p:nvGrpSpPr>
          <p:cNvPr id="43" name="Group 43"/>
          <p:cNvGrpSpPr/>
          <p:nvPr/>
        </p:nvGrpSpPr>
        <p:grpSpPr>
          <a:xfrm>
            <a:off x="7605123" y="4841661"/>
            <a:ext cx="3286271" cy="1654845"/>
            <a:chOff x="7605123" y="4841661"/>
            <a:chExt cx="3286271" cy="1654845"/>
          </a:xfrm>
        </p:grpSpPr>
        <p:sp>
          <p:nvSpPr>
            <p:cNvPr id="44" name="TextBox 44"/>
            <p:cNvSpPr txBox="1"/>
            <p:nvPr/>
          </p:nvSpPr>
          <p:spPr>
            <a:xfrm>
              <a:off x="7605123" y="4841661"/>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主要关注筹资活动的规模、结构和成本，以评估企业的筹资能力和财务风险。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70111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财务比率概述</a:t>
            </a:r>
          </a:p>
        </p:txBody>
      </p:sp>
      <p:sp>
        <p:nvSpPr>
          <p:cNvPr id="17" name="TextBox 17"/>
          <p:cNvSpPr txBox="1"/>
          <p:nvPr/>
        </p:nvSpPr>
        <p:spPr>
          <a:xfrm>
            <a:off x="63379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财务比率是反映企业财务状况和经营成果的相对数，通过比较和分析不同报表项目之间的比率关系，可以评估企业的财务状况和经营绩效。</a:t>
            </a:r>
          </a:p>
        </p:txBody>
      </p:sp>
      <p:sp>
        <p:nvSpPr>
          <p:cNvPr id="18" name="TextBox 18"/>
          <p:cNvSpPr txBox="1"/>
          <p:nvPr/>
        </p:nvSpPr>
        <p:spPr>
          <a:xfrm>
            <a:off x="2910489"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流动比率是流动资产与流动负债之间的比率，用于评估企业的短期偿债能力。</a:t>
            </a:r>
          </a:p>
        </p:txBody>
      </p:sp>
      <p:sp>
        <p:nvSpPr>
          <p:cNvPr id="19" name="TextBox 19"/>
          <p:cNvSpPr txBox="1"/>
          <p:nvPr/>
        </p:nvSpPr>
        <p:spPr>
          <a:xfrm>
            <a:off x="5125727"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速动比率是速动资产与流动负债之间的比率，用于评估企业短期内可变现的偿债能力。</a:t>
            </a:r>
          </a:p>
        </p:txBody>
      </p:sp>
      <p:sp>
        <p:nvSpPr>
          <p:cNvPr id="20" name="TextBox 20"/>
          <p:cNvSpPr txBox="1"/>
          <p:nvPr/>
        </p:nvSpPr>
        <p:spPr>
          <a:xfrm>
            <a:off x="734822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资产负债率是负债总额与资产总额之间的比率，用于评估企业的长期偿债能力和资本结构。</a:t>
            </a:r>
          </a:p>
        </p:txBody>
      </p:sp>
      <p:sp>
        <p:nvSpPr>
          <p:cNvPr id="21" name="TextBox 21"/>
          <p:cNvSpPr txBox="1"/>
          <p:nvPr/>
        </p:nvSpPr>
        <p:spPr>
          <a:xfrm>
            <a:off x="9613411"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净利润率是净利润与营业收入之间的比率，用于评估企业的盈利能力。</a:t>
            </a:r>
          </a:p>
        </p:txBody>
      </p:sp>
      <p:sp>
        <p:nvSpPr>
          <p:cNvPr id="22" name="AutoShape 22"/>
          <p:cNvSpPr/>
          <p:nvPr/>
        </p:nvSpPr>
        <p:spPr>
          <a:xfrm>
            <a:off x="5209470" y="1395303"/>
            <a:ext cx="1773060" cy="177306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293846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流动比率分析</a:t>
            </a:r>
          </a:p>
        </p:txBody>
      </p:sp>
      <p:sp>
        <p:nvSpPr>
          <p:cNvPr id="24" name="TextBox 24"/>
          <p:cNvSpPr txBox="1"/>
          <p:nvPr/>
        </p:nvSpPr>
        <p:spPr>
          <a:xfrm>
            <a:off x="7376206"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资产负债率分析</a:t>
            </a:r>
          </a:p>
        </p:txBody>
      </p:sp>
      <p:sp>
        <p:nvSpPr>
          <p:cNvPr id="25" name="TextBox 25"/>
          <p:cNvSpPr txBox="1"/>
          <p:nvPr/>
        </p:nvSpPr>
        <p:spPr>
          <a:xfrm>
            <a:off x="9641392"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净利润率分析</a:t>
            </a:r>
          </a:p>
        </p:txBody>
      </p:sp>
      <p:sp>
        <p:nvSpPr>
          <p:cNvPr id="26" name="TextBox 26"/>
          <p:cNvSpPr txBox="1"/>
          <p:nvPr/>
        </p:nvSpPr>
        <p:spPr>
          <a:xfrm>
            <a:off x="5153708"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速动比率分析</a:t>
            </a:r>
          </a:p>
        </p:txBody>
      </p:sp>
      <p:sp>
        <p:nvSpPr>
          <p:cNvPr id="27" name="Freeform 27"/>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7967443" y="1832081"/>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财务比率分析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预算管理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固定预算</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根据历史数据和经验，对未来一定期间的预算进行预测和安排。</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弹性预算</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考虑到业务量变化，按一系列业务量水平编制的预算。</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零基预算</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从零开始，对每个项目和业务进行逐一分析，并根据实际需要编制预算。</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滚动预算</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随业务开展持续调整，逐期向后滚动，使预算周期始终保持一定期间。</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预算的种类与编制方法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将总预算分解为各部门、各环节的具体预算，明确责任和目标。</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预算分解</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对预算执行情况进行实时跟踪和监控，确保预算目标的实现。</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实时监控</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对实际执行与预算之间的差异进行分析，找出原因并采取措施。</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差异分析</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根据实际情况对预算进行调整和修正，以适应变化。</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调整与修正</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预算的执行与控制</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https://d.book118.com/488141101076006043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2024-09-23T05:13:41.721</cp:lastPrinted>
  <dcterms:created xsi:type="dcterms:W3CDTF">2024-09-22T21:13:41Z</dcterms:created>
  <dcterms:modified xsi:type="dcterms:W3CDTF">2024-09-22T21:13:43Z</dcterms:modified>
</cp:coreProperties>
</file>