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7A465CA-84C0-4A67-AF7C-6664933AA7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DF4B36-8F23-4555-A7BA-118084639E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387625C-41E6-4712-A831-FC99902AFB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2A9743E-4068-4404-A581-675B769765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5F9A950-569C-489B-A895-B188452CD5D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BCD10FC-D41D-4638-AB56-F7BE7DD4B3D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D265074-7C06-4BA2-B63C-D032A0B365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D16039-5007-4F31-8195-3D41360AD6C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19211C-F18B-45FD-8FC4-35153312B42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EA7A62-95DE-4F3C-BEF1-1EDF5946B6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750F07-A65D-4708-9CF9-591970C821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8143132051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管理学-不确定情境下的四种决策准则</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四种决策准则概述</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理性决策准则详解</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有限理性决策准则详解</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满意决策准则详解</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适应性决策准则详解</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不确定情境下四种决策准则比较与选择</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决策的定义与重要性</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决策是指在多个可选方案中选择一个或多个方案以达到特定目标或解决问题的过程。</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决策是管理学的核心，它涉及到资源分配、计划制定、风险管理和组织变革等多个方面。</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正确的决策能够带来积极的成果和竞争优势，而错误的决策可能导致资源浪费、目标偏离甚至组织失败。</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493" r="21493"/>
          <a:stretch>
            <a:fillRect/>
          </a:stretch>
        </p:blipFill>
        <p:spPr>
          <a:xfrm>
            <a:off x="1241255" y="1314002"/>
            <a:ext cx="2902138" cy="5090230"/>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不确定情境下的挑战</a:t>
              </a:r>
            </a:p>
          </p:txBody>
        </p:sp>
      </p:grpSp>
      <p:cxnSp>
        <p:nvCxnSpPr>
          <p:cNvPr id="25" name="Connector 25"/>
          <p:cNvCxnSpPr/>
          <p:nvPr/>
        </p:nvCxnSpPr>
        <p:spPr>
          <a:xfrm>
            <a:off x="4146550" y="1868488"/>
            <a:ext cx="141922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6" name="Connector 26"/>
          <p:cNvCxnSpPr/>
          <p:nvPr/>
        </p:nvCxnSpPr>
        <p:spPr>
          <a:xfrm>
            <a:off x="3970338" y="3735388"/>
            <a:ext cx="230187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7" name="Connector 27"/>
          <p:cNvCxnSpPr/>
          <p:nvPr/>
        </p:nvCxnSpPr>
        <p:spPr>
          <a:xfrm>
            <a:off x="2298700" y="5591175"/>
            <a:ext cx="2921000"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8" name="Freeform 28"/>
          <p:cNvSpPr/>
          <p:nvPr/>
        </p:nvSpPr>
        <p:spPr>
          <a:xfrm>
            <a:off x="5541931" y="139703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643563" y="1495425"/>
            <a:ext cx="773144" cy="77628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088094" y="3341656"/>
            <a:ext cx="773144" cy="77466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918043" y="5105400"/>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022818" y="5203793"/>
            <a:ext cx="774668" cy="77466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5753100" y="161882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35" name="TextBox 35"/>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36" name="TextBox 36"/>
          <p:cNvSpPr txBox="1"/>
          <p:nvPr/>
        </p:nvSpPr>
        <p:spPr>
          <a:xfrm>
            <a:off x="5118735" y="5326380"/>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37" name="TextBox 37"/>
          <p:cNvSpPr txBox="1"/>
          <p:nvPr/>
        </p:nvSpPr>
        <p:spPr>
          <a:xfrm>
            <a:off x="6861239" y="1206532"/>
            <a:ext cx="4364355" cy="135716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不确定情境指的是决策者面临的信息不完整、不准确或不可预测的情况。</a:t>
            </a:r>
          </a:p>
        </p:txBody>
      </p:sp>
      <p:sp>
        <p:nvSpPr>
          <p:cNvPr id="38" name="TextBox 38"/>
          <p:cNvSpPr txBox="1"/>
          <p:nvPr/>
        </p:nvSpPr>
        <p:spPr>
          <a:xfrm>
            <a:off x="7178707" y="3037856"/>
            <a:ext cx="4364355" cy="1377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在不确定情境下，决策者难以准确评估各种方案的可能结果和风险，使得决策变得更加复杂和困难。</a:t>
            </a:r>
          </a:p>
        </p:txBody>
      </p:sp>
      <p:sp>
        <p:nvSpPr>
          <p:cNvPr id="39" name="TextBox 39"/>
          <p:cNvSpPr txBox="1"/>
          <p:nvPr/>
        </p:nvSpPr>
        <p:spPr>
          <a:xfrm>
            <a:off x="6118675" y="4936127"/>
            <a:ext cx="4362450" cy="1348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不确定情境下的挑战包括信息不足、预测困难、时间压力和认知偏差等。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四种决策准则概述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853701" y="4884250"/>
            <a:ext cx="3947500" cy="3947500"/>
          </a:xfrm>
          <a:prstGeom prst="ellipse">
            <a:avLst/>
          </a:prstGeom>
          <a:solidFill>
            <a:schemeClr val="accent1">
              <a:alpha val="9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93562" y="4996164"/>
            <a:ext cx="3947500" cy="3947500"/>
          </a:xfrm>
          <a:prstGeom prst="ellipse">
            <a:avLst/>
          </a:prstGeom>
          <a:solidFill>
            <a:schemeClr val="accent1">
              <a:alpha val="8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110800" y="4996164"/>
            <a:ext cx="3947500" cy="3947500"/>
          </a:xfrm>
          <a:prstGeom prst="ellipse">
            <a:avLst/>
          </a:prstGeom>
          <a:solidFill>
            <a:schemeClr val="accent3">
              <a:alpha val="7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27301" y="3379716"/>
            <a:ext cx="2400300" cy="885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chemeClr val="dk1">
                    <a:alpha val="100000"/>
                  </a:schemeClr>
                </a:solidFill>
                <a:latin typeface="Microsoft Yahei"/>
                <a:ea typeface="Microsoft Yahei"/>
                <a:cs typeface="Microsoft Yahei"/>
              </a:rPr>
              <a:t>假设决策者能够获取所有相关信息，并具备无限的处理能力，以做出最优决策。</a:t>
            </a:r>
          </a:p>
        </p:txBody>
      </p:sp>
      <p:cxnSp>
        <p:nvCxnSpPr>
          <p:cNvPr id="6" name="Connector 6"/>
          <p:cNvCxnSpPr/>
          <p:nvPr/>
        </p:nvCxnSpPr>
        <p:spPr>
          <a:xfrm flipH="1" flipV="1">
            <a:off x="2820348" y="4411889"/>
            <a:ext cx="0" cy="578834"/>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318427" y="5815372"/>
            <a:ext cx="795445" cy="795445"/>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flipH="1" flipV="1">
            <a:off x="6084550" y="3852263"/>
            <a:ext cx="0" cy="1143902"/>
          </a:xfrm>
          <a:prstGeom prst="line">
            <a:avLst/>
          </a:prstGeom>
          <a:ln w="9525">
            <a:solidFill>
              <a:schemeClr val="accent2"/>
            </a:solidFill>
            <a:prstDash val="solid"/>
            <a:headEnd type="none"/>
            <a:tailEnd type="oval"/>
          </a:ln>
        </p:spPr>
        <p:style>
          <a:lnRef idx="0">
            <a:schemeClr val="accent2"/>
          </a:lnRef>
          <a:fillRef idx="1">
            <a:schemeClr val="accent2"/>
          </a:fillRef>
          <a:effectRef idx="0">
            <a:schemeClr val="accent2"/>
          </a:effectRef>
          <a:fontRef idx="minor">
            <a:schemeClr val="lt1"/>
          </a:fontRef>
        </p:style>
      </p:cxnSp>
      <p:sp>
        <p:nvSpPr>
          <p:cNvPr id="9" name="Freeform 9"/>
          <p:cNvSpPr/>
          <p:nvPr/>
        </p:nvSpPr>
        <p:spPr>
          <a:xfrm>
            <a:off x="9172034" y="5917816"/>
            <a:ext cx="590558" cy="59055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flipV="1">
            <a:off x="9467312" y="3097081"/>
            <a:ext cx="0" cy="1899083"/>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1379651" y="2930838"/>
            <a:ext cx="289560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725" b="1">
                <a:solidFill>
                  <a:schemeClr val="accent1">
                    <a:alpha val="100000"/>
                  </a:schemeClr>
                </a:solidFill>
                <a:latin typeface="Microsoft Yahei"/>
                <a:ea typeface="Microsoft Yahei"/>
                <a:cs typeface="Microsoft Yahei"/>
              </a:rPr>
              <a:t>完全理性</a:t>
            </a:r>
          </a:p>
        </p:txBody>
      </p:sp>
      <p:sp>
        <p:nvSpPr>
          <p:cNvPr id="12" name="TextBox 12"/>
          <p:cNvSpPr txBox="1"/>
          <p:nvPr/>
        </p:nvSpPr>
        <p:spPr>
          <a:xfrm>
            <a:off x="4884400" y="2688361"/>
            <a:ext cx="2400300" cy="885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chemeClr val="dk1">
                    <a:alpha val="100000"/>
                  </a:schemeClr>
                </a:solidFill>
                <a:latin typeface="Microsoft Yahei"/>
                <a:ea typeface="Microsoft Yahei"/>
                <a:cs typeface="Microsoft Yahei"/>
              </a:rPr>
              <a:t>追求最大化目标函数，如利润、效用等。</a:t>
            </a:r>
          </a:p>
        </p:txBody>
      </p:sp>
      <p:sp>
        <p:nvSpPr>
          <p:cNvPr id="13" name="TextBox 13"/>
          <p:cNvSpPr txBox="1"/>
          <p:nvPr/>
        </p:nvSpPr>
        <p:spPr>
          <a:xfrm>
            <a:off x="4636750" y="2254182"/>
            <a:ext cx="289560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725" b="1">
                <a:solidFill>
                  <a:schemeClr val="accent1">
                    <a:alpha val="100000"/>
                  </a:schemeClr>
                </a:solidFill>
                <a:latin typeface="Microsoft Yahei"/>
                <a:ea typeface="Microsoft Yahei"/>
                <a:cs typeface="Microsoft Yahei"/>
              </a:rPr>
              <a:t>最大化原则</a:t>
            </a:r>
          </a:p>
        </p:txBody>
      </p:sp>
      <p:sp>
        <p:nvSpPr>
          <p:cNvPr id="14" name="TextBox 14"/>
          <p:cNvSpPr txBox="1"/>
          <p:nvPr/>
        </p:nvSpPr>
        <p:spPr>
          <a:xfrm>
            <a:off x="8267162" y="1997007"/>
            <a:ext cx="2400300" cy="885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chemeClr val="dk1">
                    <a:alpha val="100000"/>
                  </a:schemeClr>
                </a:solidFill>
                <a:latin typeface="Microsoft Yahei"/>
                <a:ea typeface="Microsoft Yahei"/>
                <a:cs typeface="Microsoft Yahei"/>
              </a:rPr>
              <a:t>适用于稳定、可预测的环境，其中决策结果可精确计算。</a:t>
            </a:r>
          </a:p>
        </p:txBody>
      </p:sp>
      <p:sp>
        <p:nvSpPr>
          <p:cNvPr id="15" name="TextBox 15"/>
          <p:cNvSpPr txBox="1"/>
          <p:nvPr/>
        </p:nvSpPr>
        <p:spPr>
          <a:xfrm>
            <a:off x="8019512" y="1572512"/>
            <a:ext cx="2543175"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1725" b="1">
                <a:solidFill>
                  <a:schemeClr val="accent1">
                    <a:alpha val="100000"/>
                  </a:schemeClr>
                </a:solidFill>
                <a:latin typeface="Microsoft Yahei"/>
                <a:ea typeface="Microsoft Yahei"/>
                <a:cs typeface="Microsoft Yahei"/>
              </a:rPr>
              <a:t>确定性环境</a:t>
            </a:r>
          </a:p>
        </p:txBody>
      </p:sp>
      <p:sp>
        <p:nvSpPr>
          <p:cNvPr id="16" name="Freeform 16"/>
          <p:cNvSpPr/>
          <p:nvPr/>
        </p:nvSpPr>
        <p:spPr>
          <a:xfrm>
            <a:off x="5704906" y="5851529"/>
            <a:ext cx="759288" cy="759288"/>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理性决策准则</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承认决策者无法获取所有相关信息，且处理能力有限。</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信息不完全</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追求满意解而非最优解，以降低决策难度和成本。</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满意原则</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适用于复杂、不确定的环境，其中决策结果难以精确预测。</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不确定性环境</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有限理性决策准则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目标设定</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设定可实现的目标作为决策标准，而非追求最大化。</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简化决策过程</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降低信息收集和处理的复杂性，提高决策效率。</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灵活性</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允许决策者根据实际情况调整目标和方案。</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满意决策准则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893" r="32893"/>
          <a:stretch>
            <a:fillRect/>
          </a:stretch>
        </p:blipFill>
        <p:spPr>
          <a:xfrm>
            <a:off x="1256535" y="1126660"/>
            <a:ext cx="3172116" cy="5563760"/>
          </a:xfrm>
          <a:prstGeom prst="rect">
            <a:avLst/>
          </a:prstGeom>
        </p:spPr>
      </p:pic>
      <p:grpSp>
        <p:nvGrpSpPr>
          <p:cNvPr id="3" name="Group 3"/>
          <p:cNvGrpSpPr/>
          <p:nvPr/>
        </p:nvGrpSpPr>
        <p:grpSpPr>
          <a:xfrm>
            <a:off x="2298700" y="1457325"/>
            <a:ext cx="9242457" cy="4849697"/>
            <a:chOff x="2298700" y="1457325"/>
            <a:chExt cx="9242457" cy="4849697"/>
          </a:xfrm>
        </p:grpSpPr>
        <p:cxnSp>
          <p:nvCxnSpPr>
            <p:cNvPr id="4" name="Connector 4"/>
            <p:cNvCxnSpPr/>
            <p:nvPr/>
          </p:nvCxnSpPr>
          <p:spPr>
            <a:xfrm>
              <a:off x="4422775" y="1963738"/>
              <a:ext cx="141922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3970338" y="3735388"/>
              <a:ext cx="2301875"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2298700" y="5410200"/>
              <a:ext cx="2921000" cy="0"/>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5541931" y="149228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643563" y="1590675"/>
              <a:ext cx="773144" cy="77628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088094" y="3341656"/>
              <a:ext cx="773144" cy="77466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18043" y="4924425"/>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022818" y="5022818"/>
              <a:ext cx="774668" cy="77466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5753100" y="171407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14" name="TextBox 14"/>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15" name="TextBox 15"/>
            <p:cNvSpPr txBox="1"/>
            <p:nvPr/>
          </p:nvSpPr>
          <p:spPr>
            <a:xfrm>
              <a:off x="5118735" y="5145405"/>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16" name="TextBox 16"/>
            <p:cNvSpPr txBox="1"/>
            <p:nvPr/>
          </p:nvSpPr>
          <p:spPr>
            <a:xfrm>
              <a:off x="6861239" y="145732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学习与适应</a:t>
              </a:r>
            </a:p>
          </p:txBody>
        </p:sp>
        <p:sp>
          <p:nvSpPr>
            <p:cNvPr id="17" name="TextBox 17"/>
            <p:cNvSpPr txBox="1"/>
            <p:nvPr/>
          </p:nvSpPr>
          <p:spPr>
            <a:xfrm>
              <a:off x="6861239" y="1795982"/>
              <a:ext cx="4364355"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强调决策者在决策过程中的学习和适应能力，以应对不断变化的环境。</a:t>
              </a:r>
            </a:p>
          </p:txBody>
        </p:sp>
        <p:sp>
          <p:nvSpPr>
            <p:cNvPr id="18" name="TextBox 18"/>
            <p:cNvSpPr txBox="1"/>
            <p:nvPr/>
          </p:nvSpPr>
          <p:spPr>
            <a:xfrm>
              <a:off x="7178707" y="321321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反馈机制</a:t>
              </a:r>
            </a:p>
          </p:txBody>
        </p:sp>
        <p:sp>
          <p:nvSpPr>
            <p:cNvPr id="19" name="TextBox 19"/>
            <p:cNvSpPr txBox="1"/>
            <p:nvPr/>
          </p:nvSpPr>
          <p:spPr>
            <a:xfrm>
              <a:off x="7178707" y="3551872"/>
              <a:ext cx="4362450"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建立反馈机制，以便决策者根据结果调整决策策略。</a:t>
              </a:r>
            </a:p>
          </p:txBody>
        </p:sp>
        <p:sp>
          <p:nvSpPr>
            <p:cNvPr id="20" name="TextBox 20"/>
            <p:cNvSpPr txBox="1"/>
            <p:nvPr/>
          </p:nvSpPr>
          <p:spPr>
            <a:xfrm>
              <a:off x="6257377" y="4914900"/>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非线性思维</a:t>
              </a:r>
            </a:p>
          </p:txBody>
        </p:sp>
        <p:sp>
          <p:nvSpPr>
            <p:cNvPr id="21" name="TextBox 21"/>
            <p:cNvSpPr txBox="1"/>
            <p:nvPr/>
          </p:nvSpPr>
          <p:spPr>
            <a:xfrm>
              <a:off x="6257377" y="5253557"/>
              <a:ext cx="4362450"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鼓励决策者采用非线性思维方式，以发现新的机会和解决方案。</a:t>
              </a:r>
            </a:p>
          </p:txBody>
        </p:sp>
      </p:gr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适应性决策准则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03</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理性决策准则详解</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完全理性假设</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决策者具有完全的信息和无限的理性，能够准确地评估所有可能的行动方案及其后果。</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决策者能够不受任何限制地比较和权衡不同行动方案的优劣，并选择最优方案。</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决策者具有稳定和一致的偏好，能够理性地追求个人或组织的目标。</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headEnd type="none"/>
            <a:tailEnd type="oval"/>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决策者追求最大化个人或组织的利益，选择能够带来最大期望效用的行动方案。</a:t>
            </a:r>
            <a:endParaRPr lang="en-US" sz="1100"/>
          </a:p>
        </p:txBody>
      </p:sp>
      <p:sp>
        <p:nvSpPr>
          <p:cNvPr id="35" name="AutoShape 35"/>
          <p:cNvSpPr/>
          <p:nvPr/>
        </p:nvSpPr>
        <p:spPr>
          <a:xfrm>
            <a:off x="6329284" y="3234910"/>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在面临多个可选方案时，决策者会计算每个方案的期望效用，并选择期望效用最大的方案。</a:t>
            </a:r>
            <a:endParaRPr lang="en-US" sz="1100"/>
          </a:p>
        </p:txBody>
      </p:sp>
      <p:sp>
        <p:nvSpPr>
          <p:cNvPr id="36" name="AutoShape 36"/>
          <p:cNvSpPr/>
          <p:nvPr/>
        </p:nvSpPr>
        <p:spPr>
          <a:xfrm>
            <a:off x="6329284" y="4521452"/>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决策者会考虑所有可能的行动方案及其后果，不会遗漏任何重要的信息或因素。</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最大化原则</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0042" r="10042"/>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决策者使用概率论方法来处理不确定性和风险，计算不同行动方案的期望值和方差等统计指标。</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通过概率论方法，决策者可以评估不同行动方案的风险和不确定性，并选择最优的方案。</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概率论方法还可以帮助决策者进行灵敏度分析和风险评估，以更好地应对不确定情境下的挑战。</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概率论方法应用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04</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有限理性决策准则详解</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7153" b="715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环境的复杂性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决策环境往往是不确定的、复杂的，存在多种可能性和风险，需要决策者具备应对不确定性的能力。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人的理性是有限的</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决策者无法获得所有信息，也无法处理所有信息，因此只能在有限的信息和认知能力范围内进行决策。</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目标的多重性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决策者往往面临多个目标，这些目标之间可能存在冲突，需要在多个目标之间进行权衡和取舍。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有限理性假设</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https://d.book118.com/488143132051006035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2024-09-14T03:31:36.099</cp:lastPrinted>
  <dcterms:created xsi:type="dcterms:W3CDTF">2024-09-13T19:31:36Z</dcterms:created>
  <dcterms:modified xsi:type="dcterms:W3CDTF">2024-09-13T19:31:38Z</dcterms:modified>
</cp:coreProperties>
</file>