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C3128-6BF0-4590-8920-C3FDB337C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CE6D7-B5A4-49D3-91BE-1B5761E53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784E0-461A-46C7-B12F-AD8AD7D80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587A9-7EA6-462E-87CD-27059095F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AE6E92-B01D-47F7-A009-4C6F69EBD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1DB82F-CA62-4BF9-A042-97ED970DC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2F3461-5D37-477C-BD3E-BA828B045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20B18-4FBB-4F25-89C0-A8C170194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674A8-46BC-4376-9D3E-D4338077D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58532-DA90-4757-A882-E3F0B23D8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AEB55-AADD-48C0-8181-BE57C556A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Times New Roman" panose="02020603050405020304" pitchFamily="18" charset="0"/>
              </a:rPr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Times New Roman" panose="02020603050405020304" pitchFamily="18" charset="0"/>
              </a:rPr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Times New Roman" panose="02020603050405020304" pitchFamily="18" charset="0"/>
              </a:rPr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Times New Roman" panose="02020603050405020304" pitchFamily="18" charset="0"/>
              </a:rPr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Times New Roman" panose="02020603050405020304" pitchFamily="18" charset="0"/>
              </a:rPr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Times New Roman" panose="02020603050405020304" pitchFamily="18" charset="0"/>
              </a:rPr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Times New Roman" panose="02020603050405020304" pitchFamily="18" charset="0"/>
              </a:rPr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Times New Roman" panose="02020603050405020304" pitchFamily="18" charset="0"/>
              </a:rPr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Times New Roman" panose="02020603050405020304" pitchFamily="18" charset="0"/>
              </a:rPr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Times New Roman" panose="02020603050405020304" pitchFamily="18" charset="0"/>
              </a:rPr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Times New Roman" panose="02020603050405020304" pitchFamily="18" charset="0"/>
              </a:rPr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image" Target="../media/image2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1266" name="Rectangle 2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1267" name="Rectangle 3"/>
          <p:cNvSpPr>
            <a:spLocks noGrp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sz="1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sz="1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>
                <a:latin typeface="Times New Roman" panose="02020603050405020304" pitchFamily="18" charset="0"/>
              </a:rPr>
              <a:t/>
            </a:fld>
            <a:endParaRPr lang="zh-CN" altLang="en-US">
              <a:latin typeface="Times New Roman" panose="02020603050405020304" pitchFamily="18" charset="0"/>
            </a:endParaRPr>
          </a:p>
        </p:txBody>
      </p:sp>
      <p:pic>
        <p:nvPicPr>
          <p:cNvPr id="11268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imes New Roman" panose="02020603050405020304" pitchFamily="18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3.jpeg" /><Relationship Id="rId5" Type="http://schemas.openxmlformats.org/officeDocument/2006/relationships/image" Target="../media/image4.png" /><Relationship Id="rId6" Type="http://schemas.openxmlformats.org/officeDocument/2006/relationships/audio" Target="../media/audio111.wav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00231411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2" name="Text Box 6"/>
          <p:cNvSpPr txBox="1"/>
          <p:nvPr>
            <p:custDataLst>
              <p:tags r:id="rId2"/>
            </p:custDataLst>
          </p:nvPr>
        </p:nvSpPr>
        <p:spPr>
          <a:xfrm>
            <a:off x="1259840" y="2348865"/>
            <a:ext cx="6525260" cy="13220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None/>
            </a:pPr>
            <a:r>
              <a:rPr lang="zh-CN" altLang="en-US" sz="4000" b="1">
                <a:solidFill>
                  <a:schemeClr val="tx1"/>
                </a:solidFill>
                <a:ea typeface="楷体_GB2312" panose="02010609030101010101" pitchFamily="49" charset="-122"/>
              </a:rPr>
              <a:t>小升初语法复习课件：介词复习</a:t>
            </a:r>
            <a:endParaRPr lang="zh-CN" altLang="en-US" sz="4000" b="1">
              <a:solidFill>
                <a:schemeClr val="tx1"/>
              </a:solidFill>
              <a:ea typeface="楷体_GB2312" panose="0201060903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611505" y="1412875"/>
            <a:ext cx="8124190" cy="1876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   </a:t>
            </a:r>
            <a:r>
              <a:rPr lang="zh-CN" altLang="en-US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介词是一种用来表示词与词、词与句之间的关系的虚词,在句中不能单独作句子成分。</a:t>
            </a:r>
            <a:endParaRPr lang="zh-CN" altLang="en-US" sz="2800"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99795" y="908685"/>
            <a:ext cx="457200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介词的概念：</a:t>
            </a:r>
            <a:endParaRPr lang="zh-CN" altLang="en-US"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899795" y="908685"/>
            <a:ext cx="7612380" cy="44926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介词的作用：</a:t>
            </a:r>
            <a:endParaRPr lang="zh-CN" altLang="en-US"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 eaLnBrk="1" hangingPunct="1"/>
            <a:endParaRPr lang="zh-CN" altLang="en-US"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 </a:t>
            </a:r>
            <a:r>
              <a:rPr lang="zh-CN" altLang="en-US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介词后面一般有名词代词或相当于名词的其他词类,短语或从句作它的宾语。介词和它的宾语构成介词词组,在句中作状语、表语、补语或介词宾语。</a:t>
            </a:r>
            <a:endParaRPr lang="zh-CN" altLang="en-US"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50000"/>
              </a:lnSpc>
            </a:pPr>
            <a:endParaRPr lang="zh-CN" altLang="en-US"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/>
          </p:cNvSpPr>
          <p:nvPr>
            <p:custDataLst>
              <p:tags r:id="rId2"/>
            </p:custDataLst>
          </p:nvPr>
        </p:nvSpPr>
        <p:spPr>
          <a:xfrm>
            <a:off x="611505" y="188595"/>
            <a:ext cx="8001000" cy="121602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 anchorCtr="0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800" b="0" i="0" u="none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800" b="0" i="0" u="none" kern="1200" baseline="0">
                <a:solidFill>
                  <a:schemeClr val="tx2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800" b="0" i="0" u="none" kern="1200" baseline="0">
                <a:solidFill>
                  <a:schemeClr val="tx2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800" b="0" i="0" u="none" kern="1200" baseline="0">
                <a:solidFill>
                  <a:schemeClr val="tx2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800" b="0" i="0" u="none" kern="1200" baseline="0">
                <a:solidFill>
                  <a:schemeClr val="tx2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4572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800" b="0" i="0" u="none" kern="1200" baseline="0">
                <a:solidFill>
                  <a:schemeClr val="tx2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9144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800" b="0" i="0" u="none" kern="1200" baseline="0">
                <a:solidFill>
                  <a:schemeClr val="tx2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13716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800" b="0" i="0" u="none" kern="1200" baseline="0">
                <a:solidFill>
                  <a:schemeClr val="tx2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18288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800" b="0" i="0" u="none" kern="1200" baseline="0">
                <a:solidFill>
                  <a:schemeClr val="tx2"/>
                </a:solidFill>
                <a:latin typeface="Verdan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介词的分类：</a:t>
            </a:r>
            <a:endParaRPr lang="zh-CN" altLang="en-US" sz="2800">
              <a:solidFill>
                <a:schemeClr val="tx1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23556" name="Text Box 4"/>
          <p:cNvSpPr txBox="1"/>
          <p:nvPr>
            <p:custDataLst>
              <p:tags r:id="rId3"/>
            </p:custDataLst>
          </p:nvPr>
        </p:nvSpPr>
        <p:spPr>
          <a:xfrm>
            <a:off x="606425" y="1628775"/>
            <a:ext cx="8006080" cy="181483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buChar char="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buChar char="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buChar char="v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l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介词词可以分成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时间介词</a:t>
            </a:r>
            <a:r>
              <a:rPr lang="zh-CN" altLang="en-US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方位介词</a:t>
            </a:r>
            <a:r>
              <a:rPr lang="zh-CN" altLang="en-US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方式介词</a:t>
            </a:r>
            <a:r>
              <a:rPr lang="zh-CN" altLang="en-US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、</a:t>
            </a:r>
            <a:endParaRPr lang="zh-CN" altLang="en-US" sz="280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 marL="0" lvl="0" indent="0" algn="l" eaLnBrk="1" hangingPunct="1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原因介词</a:t>
            </a:r>
            <a:r>
              <a:rPr lang="zh-CN" altLang="en-US" sz="28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和其他介词。</a:t>
            </a:r>
            <a:endParaRPr lang="zh-CN" altLang="en-US" sz="280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 marL="0" lvl="0" indent="0" algn="l" eaLnBrk="1" hangingPunct="1">
              <a:spcBef>
                <a:spcPct val="0"/>
              </a:spcBef>
              <a:buClrTx/>
              <a:buSzTx/>
              <a:buFontTx/>
              <a:buNone/>
            </a:pPr>
            <a:endParaRPr lang="zh-CN" altLang="en-US" sz="2800"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pic>
        <p:nvPicPr>
          <p:cNvPr id="3" name="图片 2"/>
          <p:cNvPicPr/>
          <p:nvPr/>
        </p:nvPicPr>
        <p:blipFill>
          <a:blip r:embed="rId4"/>
          <a:srcRect l="27145" t="12880" r="26668" b="57722"/>
          <a:stretch>
            <a:fillRect/>
          </a:stretch>
        </p:blipFill>
        <p:spPr>
          <a:xfrm>
            <a:off x="3780155" y="2204720"/>
            <a:ext cx="321310" cy="2990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图片 4"/>
          <p:cNvPicPr/>
          <p:nvPr/>
        </p:nvPicPr>
        <p:blipFill>
          <a:blip r:embed="rId4"/>
          <a:srcRect l="27145" t="12880" r="26668" b="57722"/>
          <a:stretch>
            <a:fillRect/>
          </a:stretch>
        </p:blipFill>
        <p:spPr>
          <a:xfrm>
            <a:off x="5580380" y="2277110"/>
            <a:ext cx="321310" cy="2990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" name="图片 5"/>
          <p:cNvPicPr/>
          <p:nvPr/>
        </p:nvPicPr>
        <p:blipFill>
          <a:blip r:embed="rId4"/>
          <a:srcRect l="27145" t="12880" r="26668" b="57722"/>
          <a:stretch>
            <a:fillRect/>
          </a:stretch>
        </p:blipFill>
        <p:spPr>
          <a:xfrm>
            <a:off x="7380605" y="2277110"/>
            <a:ext cx="321310" cy="2990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" name="图片 6"/>
          <p:cNvPicPr/>
          <p:nvPr/>
        </p:nvPicPr>
        <p:blipFill>
          <a:blip r:embed="rId4"/>
          <a:srcRect l="27145" t="12880" r="26668" b="57722"/>
          <a:stretch>
            <a:fillRect/>
          </a:stretch>
        </p:blipFill>
        <p:spPr>
          <a:xfrm>
            <a:off x="1259840" y="2924810"/>
            <a:ext cx="321310" cy="2990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0579100" y="118999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30000"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2355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67360" y="1484630"/>
            <a:ext cx="8317865" cy="23355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500"/>
              </a:lnSpc>
            </a:pPr>
            <a:r>
              <a:rPr lang="zh-CN" altLang="en-US" sz="2800">
                <a:latin typeface="Calibri"/>
                <a:ea typeface="微软雅黑" panose="020b0503020204020204" charset="-122"/>
                <a:cs typeface="Times New Roman" panose="02020603050405020304" pitchFamily="18" charset="0"/>
              </a:rPr>
              <a:t>①</a:t>
            </a:r>
            <a:r>
              <a:rPr lang="en-US" altLang="zh-CN" sz="2800">
                <a:solidFill>
                  <a:srgbClr val="FF0000"/>
                </a:solidFill>
                <a:latin typeface="Calibri"/>
                <a:ea typeface="微软雅黑" panose="020b0503020204020204" charset="-122"/>
                <a:cs typeface="Times New Roman" panose="02020603050405020304" pitchFamily="18" charset="0"/>
              </a:rPr>
              <a:t>in</a:t>
            </a:r>
            <a:r>
              <a:rPr lang="zh-CN" altLang="en-US" sz="2800">
                <a:ea typeface="微软雅黑" panose="020b0503020204020204" charset="-122"/>
                <a:cs typeface="Times New Roman" panose="02020603050405020304" pitchFamily="18" charset="0"/>
              </a:rPr>
              <a:t>表示在某世纪、年代、年、月、季节</a:t>
            </a:r>
            <a:endParaRPr lang="zh-CN" altLang="en-US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ts val="2500"/>
              </a:lnSpc>
            </a:pPr>
            <a:endParaRPr lang="zh-CN" altLang="en-US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ts val="2500"/>
              </a:lnSpc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</a:rPr>
              <a:t>in the 21th century</a:t>
            </a:r>
            <a:endParaRPr lang="en-US" altLang="zh-CN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ts val="2500"/>
              </a:lnSpc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</a:rPr>
              <a:t>in the 1990s</a:t>
            </a:r>
            <a:endParaRPr lang="en-US" altLang="zh-CN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ts val="2500"/>
              </a:lnSpc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</a:rPr>
              <a:t>in 2023</a:t>
            </a:r>
            <a:endParaRPr lang="en-US" altLang="zh-CN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ts val="2500"/>
              </a:lnSpc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</a:rPr>
              <a:t>in June</a:t>
            </a:r>
            <a:endParaRPr lang="en-US" altLang="zh-CN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ts val="2500"/>
              </a:lnSpc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</a:rPr>
              <a:t>in summer</a:t>
            </a:r>
            <a:endParaRPr lang="en-US" altLang="zh-CN" sz="2800"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539750" y="548640"/>
            <a:ext cx="457200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u="sng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（</a:t>
            </a:r>
            <a:r>
              <a:rPr lang="en-US" altLang="zh-CN" u="sng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1</a:t>
            </a:r>
            <a:r>
              <a:rPr lang="zh-CN" altLang="en-US" u="sng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）时间介词：</a:t>
            </a:r>
            <a:endParaRPr lang="zh-CN" altLang="en-US" u="sng"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3060065" y="3284855"/>
            <a:ext cx="1188720" cy="108331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4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rPr>
              <a:t> in</a:t>
            </a:r>
            <a:endParaRPr kumimoji="1" lang="en-US" altLang="zh-CN" sz="4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8" name="左大括号 7"/>
          <p:cNvSpPr/>
          <p:nvPr/>
        </p:nvSpPr>
        <p:spPr>
          <a:xfrm>
            <a:off x="4427855" y="2997200"/>
            <a:ext cx="432435" cy="1943735"/>
          </a:xfrm>
          <a:prstGeom prst="leftBrac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en-US" altLang="zh-CN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003800" y="2898140"/>
            <a:ext cx="19488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/>
              <a:t>the morning</a:t>
            </a:r>
            <a:endParaRPr lang="en-US" altLang="zh-CN" sz="2800"/>
          </a:p>
        </p:txBody>
      </p:sp>
      <p:sp>
        <p:nvSpPr>
          <p:cNvPr id="10" name="文本框 9"/>
          <p:cNvSpPr txBox="1"/>
          <p:nvPr/>
        </p:nvSpPr>
        <p:spPr>
          <a:xfrm>
            <a:off x="5003800" y="3707765"/>
            <a:ext cx="241236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/>
              <a:t>the afternoon</a:t>
            </a:r>
            <a:endParaRPr lang="en-US" altLang="zh-CN" sz="2800"/>
          </a:p>
        </p:txBody>
      </p:sp>
      <p:sp>
        <p:nvSpPr>
          <p:cNvPr id="11" name="文本框 10"/>
          <p:cNvSpPr txBox="1"/>
          <p:nvPr/>
        </p:nvSpPr>
        <p:spPr>
          <a:xfrm>
            <a:off x="5003800" y="4437380"/>
            <a:ext cx="19488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/>
              <a:t>the evening</a:t>
            </a:r>
            <a:endParaRPr lang="en-US" altLang="zh-CN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39750" y="1052830"/>
            <a:ext cx="8317865" cy="26714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500"/>
              </a:lnSpc>
            </a:pPr>
            <a:r>
              <a:rPr lang="en-US" altLang="zh-CN" sz="28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Times New Roman" panose="02020603050405020304" pitchFamily="18" charset="0"/>
              </a:rPr>
              <a:t>②</a:t>
            </a:r>
            <a:r>
              <a:rPr lang="en-US" altLang="zh-CN" sz="2800">
                <a:solidFill>
                  <a:srgbClr val="FF0000"/>
                </a:solidFill>
                <a:latin typeface="Calibri"/>
                <a:ea typeface="微软雅黑" panose="020b0503020204020204" charset="-122"/>
                <a:cs typeface="Times New Roman" panose="02020603050405020304" pitchFamily="18" charset="0"/>
              </a:rPr>
              <a:t>on</a:t>
            </a:r>
            <a:r>
              <a:rPr lang="zh-CN" altLang="en-US" sz="2800">
                <a:ea typeface="微软雅黑" panose="020b0503020204020204" charset="-122"/>
                <a:cs typeface="Times New Roman" panose="02020603050405020304" pitchFamily="18" charset="0"/>
              </a:rPr>
              <a:t>表示具体的某一天</a:t>
            </a:r>
            <a:endParaRPr lang="zh-CN" altLang="en-US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ts val="2500"/>
              </a:lnSpc>
            </a:pPr>
            <a:endParaRPr lang="zh-CN" altLang="en-US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</a:rPr>
              <a:t>on September 25th,2021</a:t>
            </a:r>
            <a:endParaRPr lang="en-US" altLang="zh-CN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</a:rPr>
              <a:t>on Children’s Day</a:t>
            </a:r>
            <a:endParaRPr lang="en-US" altLang="zh-CN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</a:rPr>
              <a:t>on Friday</a:t>
            </a:r>
            <a:endParaRPr lang="en-US" altLang="zh-CN" sz="2800"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1835785" y="3644900"/>
            <a:ext cx="1188720" cy="108331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4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rPr>
              <a:t> on</a:t>
            </a:r>
            <a:endParaRPr kumimoji="1" lang="en-US" altLang="zh-CN" sz="4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8" name="左大括号 7"/>
          <p:cNvSpPr/>
          <p:nvPr/>
        </p:nvSpPr>
        <p:spPr>
          <a:xfrm>
            <a:off x="3060065" y="3357245"/>
            <a:ext cx="432435" cy="1943735"/>
          </a:xfrm>
          <a:prstGeom prst="leftBrac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en-US" altLang="zh-CN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3653155" y="2997200"/>
            <a:ext cx="511302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/>
              <a:t>the morning of May 1st,2018</a:t>
            </a:r>
            <a:endParaRPr lang="en-US" altLang="zh-CN" sz="2800"/>
          </a:p>
        </p:txBody>
      </p:sp>
      <p:sp>
        <p:nvSpPr>
          <p:cNvPr id="10" name="文本框 9"/>
          <p:cNvSpPr txBox="1"/>
          <p:nvPr/>
        </p:nvSpPr>
        <p:spPr>
          <a:xfrm>
            <a:off x="3780155" y="3925570"/>
            <a:ext cx="325691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/>
              <a:t>Sunday afternoon</a:t>
            </a:r>
            <a:endParaRPr lang="en-US" altLang="zh-CN" sz="2800"/>
          </a:p>
        </p:txBody>
      </p:sp>
      <p:sp>
        <p:nvSpPr>
          <p:cNvPr id="11" name="文本框 10"/>
          <p:cNvSpPr txBox="1"/>
          <p:nvPr/>
        </p:nvSpPr>
        <p:spPr>
          <a:xfrm>
            <a:off x="3780155" y="4869180"/>
            <a:ext cx="37376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/>
              <a:t>a rainny night</a:t>
            </a:r>
            <a:endParaRPr lang="en-US" altLang="zh-CN" sz="2800"/>
          </a:p>
        </p:txBody>
      </p:sp>
      <p:sp>
        <p:nvSpPr>
          <p:cNvPr id="4" name="矩形 3"/>
          <p:cNvSpPr/>
          <p:nvPr/>
        </p:nvSpPr>
        <p:spPr>
          <a:xfrm>
            <a:off x="2124075" y="5445125"/>
            <a:ext cx="5393690" cy="575945"/>
          </a:xfrm>
          <a:prstGeom prst="rect">
            <a:avLst/>
          </a:prstGeom>
          <a:solidFill>
            <a:srgbClr val="FF9900"/>
          </a:solidFill>
          <a:ln w="9525" cap="flat" cmpd="sng" algn="ctr">
            <a:solidFill>
              <a:schemeClr val="tx1"/>
            </a:solidFill>
            <a:prstDash val="sysDot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2400" b="0" i="0" u="none" strike="noStrike" cap="none" normalizeH="0" baseline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表示具体某一天的上午、下午或晚上</a:t>
            </a:r>
            <a:endParaRPr lang="zh-CN" altLang="en-US" sz="2400" b="0" i="0" u="none" strike="noStrike" cap="none" normalizeH="0" baseline="0">
              <a:solidFill>
                <a:schemeClr val="tx1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1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611505" y="836930"/>
            <a:ext cx="8317865" cy="20250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500"/>
              </a:lnSpc>
            </a:pPr>
            <a:r>
              <a:rPr lang="en-US" altLang="zh-CN" sz="28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Times New Roman" panose="02020603050405020304" pitchFamily="18" charset="0"/>
              </a:rPr>
              <a:t>③</a:t>
            </a:r>
            <a:r>
              <a:rPr lang="en-US" altLang="zh-CN" sz="2800">
                <a:solidFill>
                  <a:srgbClr val="FF0000"/>
                </a:solidFill>
                <a:latin typeface="Calibri"/>
                <a:ea typeface="微软雅黑" panose="020b0503020204020204" charset="-122"/>
                <a:cs typeface="Times New Roman" panose="02020603050405020304" pitchFamily="18" charset="0"/>
              </a:rPr>
              <a:t>at</a:t>
            </a:r>
            <a:r>
              <a:rPr lang="zh-CN" altLang="en-US" sz="2800">
                <a:ea typeface="微软雅黑" panose="020b0503020204020204" charset="-122"/>
                <a:cs typeface="Times New Roman" panose="02020603050405020304" pitchFamily="18" charset="0"/>
              </a:rPr>
              <a:t>表示某一个具体时刻（几时几分）</a:t>
            </a:r>
            <a:endParaRPr lang="zh-CN" altLang="en-US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ts val="2500"/>
              </a:lnSpc>
            </a:pPr>
            <a:endParaRPr lang="zh-CN" altLang="en-US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</a:rPr>
              <a:t>at half past eight</a:t>
            </a:r>
            <a:endParaRPr lang="en-US" altLang="zh-CN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</a:rPr>
              <a:t>at nine o’clock</a:t>
            </a:r>
            <a:endParaRPr lang="en-US" altLang="zh-CN" sz="2800"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7" name="椭圆 6"/>
          <p:cNvSpPr/>
          <p:nvPr/>
        </p:nvSpPr>
        <p:spPr>
          <a:xfrm>
            <a:off x="3060065" y="3284855"/>
            <a:ext cx="1188720" cy="108331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4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rPr>
              <a:t> at</a:t>
            </a:r>
            <a:endParaRPr kumimoji="1" lang="en-US" altLang="zh-CN" sz="4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8" name="左大括号 7"/>
          <p:cNvSpPr/>
          <p:nvPr/>
        </p:nvSpPr>
        <p:spPr>
          <a:xfrm>
            <a:off x="4427855" y="2997200"/>
            <a:ext cx="432435" cy="1943735"/>
          </a:xfrm>
          <a:prstGeom prst="leftBrac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1" lang="en-US" altLang="zh-CN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003800" y="2898140"/>
            <a:ext cx="1948815" cy="411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500"/>
              </a:lnSpc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at that time</a:t>
            </a:r>
            <a:endParaRPr lang="en-US" altLang="zh-CN" sz="2800"/>
          </a:p>
        </p:txBody>
      </p:sp>
      <p:sp>
        <p:nvSpPr>
          <p:cNvPr id="10" name="文本框 9"/>
          <p:cNvSpPr txBox="1"/>
          <p:nvPr/>
        </p:nvSpPr>
        <p:spPr>
          <a:xfrm>
            <a:off x="5003800" y="3644900"/>
            <a:ext cx="241236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/>
              <a:t>the moment</a:t>
            </a:r>
            <a:endParaRPr lang="en-US" altLang="zh-CN" sz="2800"/>
          </a:p>
        </p:txBody>
      </p:sp>
      <p:sp>
        <p:nvSpPr>
          <p:cNvPr id="11" name="文本框 10"/>
          <p:cNvSpPr txBox="1"/>
          <p:nvPr/>
        </p:nvSpPr>
        <p:spPr>
          <a:xfrm>
            <a:off x="5003800" y="4437380"/>
            <a:ext cx="25565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/>
              <a:t>at night /noon</a:t>
            </a:r>
            <a:endParaRPr lang="en-US" altLang="zh-CN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611505" y="836930"/>
            <a:ext cx="8317865" cy="20250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500"/>
              </a:lnSpc>
            </a:pPr>
            <a:r>
              <a:rPr lang="en-US" altLang="zh-CN" sz="2800">
                <a:solidFill>
                  <a:schemeClr val="tx1"/>
                </a:solidFill>
                <a:latin typeface="Calibri"/>
                <a:ea typeface="微软雅黑" panose="020b0503020204020204" charset="-122"/>
                <a:cs typeface="Times New Roman" panose="02020603050405020304" pitchFamily="18" charset="0"/>
              </a:rPr>
              <a:t>④</a:t>
            </a:r>
            <a:r>
              <a:rPr lang="en-US" altLang="zh-CN" sz="2800">
                <a:solidFill>
                  <a:srgbClr val="FF0000"/>
                </a:solidFill>
                <a:latin typeface="Calibri"/>
                <a:ea typeface="微软雅黑" panose="020b0503020204020204" charset="-122"/>
                <a:cs typeface="Times New Roman" panose="02020603050405020304" pitchFamily="18" charset="0"/>
              </a:rPr>
              <a:t>before</a:t>
            </a:r>
            <a:r>
              <a:rPr lang="zh-CN" altLang="en-US" sz="2800">
                <a:ea typeface="微软雅黑" panose="020b0503020204020204" charset="-122"/>
                <a:cs typeface="Times New Roman" panose="02020603050405020304" pitchFamily="18" charset="0"/>
              </a:rPr>
              <a:t>表示在</a:t>
            </a: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</a:rPr>
              <a:t>......</a:t>
            </a:r>
            <a:r>
              <a:rPr lang="zh-CN" altLang="en-US" sz="2800">
                <a:ea typeface="微软雅黑" panose="020b0503020204020204" charset="-122"/>
                <a:cs typeface="Times New Roman" panose="02020603050405020304" pitchFamily="18" charset="0"/>
              </a:rPr>
              <a:t>之前</a:t>
            </a:r>
            <a:endParaRPr lang="zh-CN" altLang="en-US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ts val="2500"/>
              </a:lnSpc>
            </a:pPr>
            <a:endParaRPr lang="zh-CN" altLang="en-US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</a:rPr>
              <a:t>before lunch</a:t>
            </a:r>
            <a:endParaRPr lang="en-US" altLang="zh-CN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</a:rPr>
              <a:t>before class</a:t>
            </a:r>
            <a:endParaRPr lang="en-US" altLang="zh-CN" sz="2800"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11505" y="3140710"/>
            <a:ext cx="8317865" cy="17043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500"/>
              </a:lnSpc>
            </a:pPr>
            <a:r>
              <a:rPr lang="en-US" altLang="zh-CN" sz="28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⑤</a:t>
            </a:r>
            <a:r>
              <a:rPr lang="en-US" altLang="zh-CN" sz="2800">
                <a:solidFill>
                  <a:srgbClr val="FF0000"/>
                </a:solidFill>
                <a:ea typeface="微软雅黑" panose="020b0503020204020204" charset="-122"/>
                <a:cs typeface="Times New Roman" panose="02020603050405020304" pitchFamily="18" charset="0"/>
              </a:rPr>
              <a:t>after</a:t>
            </a:r>
            <a:r>
              <a:rPr lang="zh-CN" altLang="en-US" sz="2800">
                <a:ea typeface="微软雅黑" panose="020b0503020204020204" charset="-122"/>
                <a:cs typeface="Times New Roman" panose="02020603050405020304" pitchFamily="18" charset="0"/>
              </a:rPr>
              <a:t>表示在</a:t>
            </a: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</a:rPr>
              <a:t>......</a:t>
            </a:r>
            <a:r>
              <a:rPr lang="zh-CN" altLang="en-US" sz="2800">
                <a:ea typeface="微软雅黑" panose="020b0503020204020204" charset="-122"/>
                <a:cs typeface="Times New Roman" panose="02020603050405020304" pitchFamily="18" charset="0"/>
              </a:rPr>
              <a:t>之后</a:t>
            </a:r>
            <a:endParaRPr lang="zh-CN" altLang="en-US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</a:rPr>
              <a:t>after dinner</a:t>
            </a:r>
            <a:endParaRPr lang="en-US" altLang="zh-CN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</a:rPr>
              <a:t>after school</a:t>
            </a:r>
            <a:endParaRPr lang="en-US" altLang="zh-CN" sz="2800"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3491865" y="1844675"/>
            <a:ext cx="4888230" cy="1379220"/>
            <a:chOff x="5499" y="2905"/>
            <a:chExt cx="7698" cy="2172"/>
          </a:xfrm>
        </p:grpSpPr>
        <p:sp>
          <p:nvSpPr>
            <p:cNvPr id="7" name="椭圆 6"/>
            <p:cNvSpPr/>
            <p:nvPr/>
          </p:nvSpPr>
          <p:spPr>
            <a:xfrm>
              <a:off x="5499" y="2905"/>
              <a:ext cx="3372" cy="2172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2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2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2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2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2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2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2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2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2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1" lang="en-US" altLang="zh-CN" sz="40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rPr>
                <a:t>before</a:t>
              </a:r>
              <a:endParaRPr kumimoji="1" lang="en-US" altLang="zh-CN" sz="4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4" name="椭圆 3"/>
            <p:cNvSpPr/>
            <p:nvPr/>
          </p:nvSpPr>
          <p:spPr>
            <a:xfrm>
              <a:off x="10715" y="2981"/>
              <a:ext cx="2483" cy="1847"/>
            </a:xfrm>
            <a:prstGeom prst="ellipse">
              <a:avLst/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2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2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2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2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2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2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2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2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3200" b="0" i="0" u="none" kern="1200" baseline="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1" lang="en-US" altLang="zh-CN" sz="4000" b="0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ea typeface="宋体" panose="02010600030101010101" pitchFamily="2" charset="-122"/>
                </a:rPr>
                <a:t>after</a:t>
              </a:r>
              <a:endParaRPr kumimoji="1" lang="en-US" altLang="zh-CN" sz="4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endParaRPr>
            </a:p>
          </p:txBody>
        </p:sp>
      </p:grpSp>
      <p:cxnSp>
        <p:nvCxnSpPr>
          <p:cNvPr id="5" name="直接箭头连接符 4"/>
          <p:cNvCxnSpPr/>
          <p:nvPr/>
        </p:nvCxnSpPr>
        <p:spPr>
          <a:xfrm flipV="1">
            <a:off x="5796280" y="2420620"/>
            <a:ext cx="864235" cy="29210"/>
          </a:xfrm>
          <a:prstGeom prst="straightConnector1">
            <a:avLst/>
          </a:prstGeom>
          <a:ln>
            <a:solidFill>
              <a:srgbClr val="CC00FF"/>
            </a:solidFill>
            <a:headEnd type="arrow" w="med" len="med"/>
            <a:tailEnd type="arrow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611505" y="836930"/>
            <a:ext cx="8317865" cy="20250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500"/>
              </a:lnSpc>
            </a:pPr>
            <a:r>
              <a:rPr lang="en-US" altLang="zh-CN" sz="28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⑥</a:t>
            </a:r>
            <a:r>
              <a:rPr lang="en-US" altLang="zh-CN" sz="2800">
                <a:solidFill>
                  <a:srgbClr val="FF0000"/>
                </a:solidFill>
                <a:latin typeface="Calibri"/>
                <a:ea typeface="微软雅黑" panose="020b0503020204020204" charset="-122"/>
                <a:cs typeface="Times New Roman" panose="02020603050405020304" pitchFamily="18" charset="0"/>
              </a:rPr>
              <a:t>for</a:t>
            </a:r>
            <a:r>
              <a:rPr lang="zh-CN" altLang="en-US" sz="2800">
                <a:ea typeface="微软雅黑" panose="020b0503020204020204" charset="-122"/>
                <a:cs typeface="Times New Roman" panose="02020603050405020304" pitchFamily="18" charset="0"/>
              </a:rPr>
              <a:t>表示在一段时间之内</a:t>
            </a:r>
            <a:endParaRPr lang="zh-CN" altLang="en-US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ts val="2500"/>
              </a:lnSpc>
            </a:pPr>
            <a:endParaRPr lang="zh-CN" altLang="en-US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</a:rPr>
              <a:t>for 3 hours</a:t>
            </a:r>
            <a:endParaRPr lang="en-US" altLang="zh-CN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</a:rPr>
              <a:t>for a long time</a:t>
            </a:r>
            <a:endParaRPr lang="en-US" altLang="zh-CN" sz="2800"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11505" y="3140710"/>
            <a:ext cx="8317865" cy="16992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500"/>
              </a:lnSpc>
            </a:pPr>
            <a:r>
              <a:rPr lang="en-US" altLang="zh-CN" sz="280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Times New Roman" panose="02020603050405020304" pitchFamily="18" charset="0"/>
              </a:rPr>
              <a:t>⑦</a:t>
            </a:r>
            <a:r>
              <a:rPr lang="en-US" altLang="zh-CN" sz="2800">
                <a:solidFill>
                  <a:srgbClr val="FF0000"/>
                </a:solidFill>
                <a:ea typeface="微软雅黑" panose="020b0503020204020204" charset="-122"/>
                <a:cs typeface="Times New Roman" panose="02020603050405020304" pitchFamily="18" charset="0"/>
              </a:rPr>
              <a:t>from</a:t>
            </a:r>
            <a:r>
              <a:rPr lang="zh-CN" altLang="en-US" sz="2800">
                <a:ea typeface="微软雅黑" panose="020b0503020204020204" charset="-122"/>
                <a:cs typeface="Times New Roman" panose="02020603050405020304" pitchFamily="18" charset="0"/>
              </a:rPr>
              <a:t>表示从</a:t>
            </a: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</a:rPr>
              <a:t>......</a:t>
            </a:r>
            <a:r>
              <a:rPr lang="zh-CN" altLang="en-US" sz="2800">
                <a:ea typeface="微软雅黑" panose="020b0503020204020204" charset="-122"/>
                <a:cs typeface="Times New Roman" panose="02020603050405020304" pitchFamily="18" charset="0"/>
              </a:rPr>
              <a:t>开始</a:t>
            </a:r>
            <a:endParaRPr lang="zh-CN" altLang="en-US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ts val="2500"/>
              </a:lnSpc>
            </a:pPr>
            <a:endParaRPr lang="zh-CN" altLang="en-US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ts val="2500"/>
              </a:lnSpc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</a:rPr>
              <a:t>from day to night</a:t>
            </a:r>
            <a:endParaRPr lang="en-US" altLang="zh-CN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</a:rPr>
              <a:t>from Monday to Friday</a:t>
            </a:r>
            <a:endParaRPr lang="en-US" altLang="zh-CN" sz="2800"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539750" y="548640"/>
            <a:ext cx="457200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u="sng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（</a:t>
            </a:r>
            <a:r>
              <a:rPr lang="en-US" altLang="zh-CN" u="sng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zh-CN" altLang="en-US" u="sng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）方位介词：</a:t>
            </a:r>
            <a:endParaRPr lang="zh-CN" altLang="en-US" u="sng"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39750" y="980440"/>
            <a:ext cx="8317865" cy="481330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2800">
                <a:latin typeface="Calibri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①</a:t>
            </a:r>
            <a:r>
              <a:rPr lang="zh-CN" altLang="en-US" sz="2800">
                <a:solidFill>
                  <a:srgbClr val="FF0000"/>
                </a:solidFill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in </a:t>
            </a:r>
            <a:r>
              <a:rPr lang="zh-CN" altLang="en-US" sz="2800">
                <a:solidFill>
                  <a:schemeClr val="tx1"/>
                </a:solidFill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表示</a:t>
            </a:r>
            <a:r>
              <a:rPr lang="zh-CN" altLang="en-US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在</a:t>
            </a: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......</a:t>
            </a:r>
            <a:r>
              <a:rPr lang="zh-CN" altLang="en-US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里面      </a:t>
            </a:r>
            <a:endParaRPr lang="zh-CN" altLang="en-US" sz="2800"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200000"/>
              </a:lnSpc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in the box                                    in the kitchen</a:t>
            </a:r>
            <a:r>
              <a:rPr lang="zh-CN" altLang="en-US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                         </a:t>
            </a:r>
            <a:endParaRPr lang="zh-CN" altLang="en-US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zh-CN" altLang="en-US" sz="2800">
                <a:latin typeface="Calibri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②</a:t>
            </a:r>
            <a:r>
              <a:rPr lang="zh-CN" altLang="en-US" sz="2800">
                <a:solidFill>
                  <a:srgbClr val="FF0000"/>
                </a:solidFill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on</a:t>
            </a:r>
            <a:r>
              <a:rPr lang="zh-CN" altLang="en-US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表示在</a:t>
            </a: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......</a:t>
            </a:r>
            <a:r>
              <a:rPr lang="zh-CN" altLang="en-US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上面 </a:t>
            </a:r>
            <a:endParaRPr lang="zh-CN" altLang="en-US" sz="2800"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200000"/>
              </a:lnSpc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on the desk                                  on the bed </a:t>
            </a:r>
            <a:r>
              <a:rPr lang="zh-CN" altLang="en-US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                         </a:t>
            </a:r>
            <a:endParaRPr lang="zh-CN" altLang="en-US" sz="2800"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zh-CN" altLang="en-US" sz="2800">
                <a:latin typeface="Calibri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③</a:t>
            </a:r>
            <a:r>
              <a:rPr lang="zh-CN" altLang="en-US" sz="2800">
                <a:solidFill>
                  <a:srgbClr val="FF0000"/>
                </a:solidFill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under</a:t>
            </a:r>
            <a:r>
              <a:rPr lang="zh-CN" altLang="en-US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表示在</a:t>
            </a: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......</a:t>
            </a:r>
            <a:r>
              <a:rPr lang="zh-CN" altLang="en-US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下面   </a:t>
            </a:r>
            <a:endParaRPr lang="zh-CN" altLang="en-US" sz="2800"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200000"/>
              </a:lnSpc>
            </a:pPr>
            <a:r>
              <a:rPr lang="zh-CN" altLang="en-US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   </a:t>
            </a: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under the table                   under the book</a:t>
            </a:r>
            <a:r>
              <a:rPr lang="zh-CN" altLang="en-US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           </a:t>
            </a:r>
            <a:endParaRPr lang="zh-CN" altLang="en-US" sz="2800">
              <a:ea typeface="微软雅黑" panose="020b0503020204020204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25145" y="692785"/>
            <a:ext cx="8093710" cy="385699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None/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④</a:t>
            </a:r>
            <a:r>
              <a:rPr lang="en-US" altLang="zh-CN" sz="2800">
                <a:solidFill>
                  <a:srgbClr val="FF0000"/>
                </a:solidFill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behind</a:t>
            </a: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表示在......后面 </a:t>
            </a:r>
            <a:endParaRPr lang="en-US" altLang="zh-CN" sz="2800"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 algn="l">
              <a:lnSpc>
                <a:spcPct val="150000"/>
              </a:lnSpc>
              <a:buClrTx/>
              <a:buSzTx/>
              <a:buNone/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behind the door                    behind the house</a:t>
            </a:r>
            <a:endParaRPr lang="en-US" altLang="zh-CN" sz="2800"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 algn="l">
              <a:lnSpc>
                <a:spcPct val="150000"/>
              </a:lnSpc>
              <a:buClrTx/>
              <a:buSzTx/>
              <a:buNone/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⑤</a:t>
            </a:r>
            <a:r>
              <a:rPr lang="en-US" altLang="zh-CN" sz="2800">
                <a:solidFill>
                  <a:srgbClr val="FF0000"/>
                </a:solidFill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in front of</a:t>
            </a: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表示在......前面</a:t>
            </a:r>
            <a:endParaRPr lang="en-US" altLang="zh-CN" sz="2800"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pPr algn="l">
              <a:lnSpc>
                <a:spcPct val="150000"/>
              </a:lnSpc>
              <a:buClrTx/>
              <a:buSzTx/>
              <a:buNone/>
            </a:pPr>
            <a:r>
              <a:rPr lang="en-US" altLang="zh-CN" sz="2800"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   in front of the house              in front of the tree</a:t>
            </a:r>
            <a:endParaRPr lang="en-US" altLang="zh-CN" sz="2800"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endParaRPr lang="zh-CN" altLang="en-US" sz="2800"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  <a:p>
            <a:endParaRPr lang="zh-CN" altLang="en-US" sz="2800">
              <a:ea typeface="微软雅黑" panose="020b0503020204020204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2"/>
            </p:custDataLst>
          </p:nvPr>
        </p:nvSpPr>
        <p:spPr>
          <a:xfrm>
            <a:off x="1259840" y="3577590"/>
            <a:ext cx="2396490" cy="1318895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4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rPr>
              <a:t>behind</a:t>
            </a:r>
            <a:endParaRPr kumimoji="1" lang="en-US" altLang="zh-CN" sz="4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cxnSp>
        <p:nvCxnSpPr>
          <p:cNvPr id="5" name="直接箭头连接符 4"/>
          <p:cNvCxnSpPr/>
          <p:nvPr>
            <p:custDataLst>
              <p:tags r:id="rId3"/>
            </p:custDataLst>
          </p:nvPr>
        </p:nvCxnSpPr>
        <p:spPr>
          <a:xfrm flipV="1">
            <a:off x="3851910" y="4292600"/>
            <a:ext cx="864235" cy="29210"/>
          </a:xfrm>
          <a:prstGeom prst="straightConnector1">
            <a:avLst/>
          </a:prstGeom>
          <a:ln>
            <a:solidFill>
              <a:srgbClr val="CC00FF"/>
            </a:solidFill>
            <a:headEnd type="arrow" w="med" len="med"/>
            <a:tailEnd type="arrow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椭圆 2"/>
          <p:cNvSpPr/>
          <p:nvPr>
            <p:custDataLst>
              <p:tags r:id="rId4"/>
            </p:custDataLst>
          </p:nvPr>
        </p:nvSpPr>
        <p:spPr>
          <a:xfrm>
            <a:off x="4932045" y="3500755"/>
            <a:ext cx="3282950" cy="1395730"/>
          </a:xfrm>
          <a:prstGeom prst="ellips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4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</a:rPr>
              <a:t>in front of</a:t>
            </a:r>
            <a:endParaRPr kumimoji="1" lang="en-US" altLang="zh-CN" sz="40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https://d.book118.com/495002314114011043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默认设计模板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en-US" altLang="zh-CN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en-US" altLang="zh-CN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Times New Roman</vt:lpstr>
      <vt:lpstr>宋体</vt:lpstr>
      <vt:lpstr>楷体_GB2312</vt:lpstr>
      <vt:lpstr>微软雅黑</vt:lpstr>
      <vt:lpstr>Verdana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2024-09-05T01:11:24.849</cp:lastPrinted>
  <dcterms:created xsi:type="dcterms:W3CDTF">2024-09-04T17:11:24Z</dcterms:created>
  <dcterms:modified xsi:type="dcterms:W3CDTF">2024-09-04T17:11:26Z</dcterms:modified>
</cp:coreProperties>
</file>