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AD3CFB-6C32-4DDC-95A2-D3AE7C49D2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7E28A-A6EA-4F96-A095-B4771A0D6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49C2FE-897E-40D4-8085-A81EE76CFD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BE652C-2960-4C23-85A2-92264887D5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E9FCBA-DE1A-46B7-9D6F-F5C2FDEA8B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163F2F-1692-44D6-A646-00990E8EA2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207559-736E-4E08-8A3D-B3675955E1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B3AB42-7B03-4BE7-A141-1FAFC85895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75216C-9EAC-45E8-9E5C-B9FD6AE963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74C4AF-FD44-4D15-85DD-7ED8E8892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3972B3-C16D-4D3E-801A-52EFBF7BD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10031312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04132" y="2972821"/>
            <a:ext cx="2227456" cy="51789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FFFDFD">
                    <a:alpha val="100000"/>
                  </a:srgbClr>
                </a:solidFill>
                <a:latin typeface="Microsoft Yahei"/>
                <a:ea typeface="Microsoft Yahei"/>
                <a:cs typeface="Microsoft Yahei"/>
              </a:rPr>
              <a:t>汇报人：AA</a:t>
            </a:r>
          </a:p>
        </p:txBody>
      </p:sp>
      <p:sp>
        <p:nvSpPr>
          <p:cNvPr id="3" name="TextBox 3"/>
          <p:cNvSpPr txBox="1"/>
          <p:nvPr/>
        </p:nvSpPr>
        <p:spPr>
          <a:xfrm>
            <a:off x="804132" y="3490717"/>
            <a:ext cx="2259190" cy="502303"/>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FFFDFD">
                    <a:alpha val="100000"/>
                  </a:srgbClr>
                </a:solidFill>
                <a:latin typeface="Microsoft Yahei"/>
                <a:ea typeface="Microsoft Yahei"/>
                <a:cs typeface="Microsoft Yahei"/>
              </a:rPr>
              <a:t>2024-01-29</a:t>
            </a:r>
          </a:p>
        </p:txBody>
      </p:sp>
      <p:sp>
        <p:nvSpPr>
          <p:cNvPr id="4" name="TextBox 4"/>
          <p:cNvSpPr txBox="1"/>
          <p:nvPr/>
        </p:nvSpPr>
        <p:spPr>
          <a:xfrm>
            <a:off x="804132" y="785914"/>
            <a:ext cx="7746331" cy="1834527"/>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FFFDFD">
                    <a:alpha val="100000"/>
                  </a:srgbClr>
                </a:solidFill>
                <a:latin typeface="Microsoft Yahei"/>
                <a:ea typeface="Microsoft Yahei"/>
                <a:cs typeface="Microsoft Yahei"/>
              </a:rPr>
              <a:t>基层工会经费收支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468681" y="1552432"/>
            <a:ext cx="2025156"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4950" b="1">
                <a:solidFill>
                  <a:srgbClr val="FFFDFD">
                    <a:alpha val="100000"/>
                  </a:srgbClr>
                </a:solidFill>
                <a:latin typeface="微软雅黑"/>
                <a:ea typeface="微软雅黑"/>
                <a:cs typeface="微软雅黑"/>
              </a:rPr>
              <a:t>目 录</a:t>
            </a:r>
            <a:endParaRPr lang="en-US" sz="1100"/>
          </a:p>
        </p:txBody>
      </p:sp>
      <p:sp>
        <p:nvSpPr>
          <p:cNvPr id="4" name="TextBox 4"/>
          <p:cNvSpPr txBox="1"/>
          <p:nvPr/>
        </p:nvSpPr>
        <p:spPr>
          <a:xfrm>
            <a:off x="3860212" y="1095804"/>
            <a:ext cx="5156086" cy="4666392"/>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工会经费概述</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基层工会经费收入</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基层工会经费支出</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基层工会经费收支管理</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基层工会经费使用效益评估</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基层工会经费收支存在的问题与对策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01</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工会经费概述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工会经费定义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工会经费是指主要用于为职工服务和开展工会活动的专项资金。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工会经费性质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工会经费具有独立性，由工会会员缴纳的会费、按每月全部职工工资总额的百分之二向工会拨缴的经费等部分组成，主要用于为职工服务和工会活动。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工会经费的来源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会员会费</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工会会员依照规定向工会组织缴纳的会费。</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拨缴经费收入</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建立工会组织的单位依照规定向基层工会拨缴的经费，或上级工会委托税务代收后按规定比例转拨基层工会的经费。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上级补助收入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上级工会补助的款项。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行政补助收入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所在单位行政按照《中华人民共和国工会法》、《中国工会章程》和国家的有关规定给予工会的补助款项。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事业收入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工会附属独立核算的企事业单位上缴的收入和非独立核算的附属事业单位的各项事业收入。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工会经费的来源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工会对外投资发生的损益。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投资收益</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除上述以外的各项收入，如银行存款利息、接受捐赠收入等。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其他收入</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工会经费的来源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职工活动支出</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用于开展职工教育、文体、宣传等活动。</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维权支出</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用于维护职工权益的支出，如法律援助、困难职工帮扶等。</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业务支出</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用于工会培训工会干部、加强自身建设及开展业务工作发生的各项支出。</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资本性支出</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用于工会从事建设工程、设备工具购置、大型修缮和信息网络购建而发生的支出。</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事业支出</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用于工会对独立核算的附属事业单位的补助和非独立核算的附属事业单位的各项支出。</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其他支出</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除上述以外的各项支出，如捐赠、赞助等。</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工会经费的用途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02</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基层工会经费收入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会员自愿多交的会费。</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工会举办的事业、企业单位上缴的收入。</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其他收入。</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人民政府的补助。</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会员按照中华全国总工会的规定交纳的会费。</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会员会费收入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其他收入。</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基层工会购买国债、金融债券等产生的利息收入。</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基层工会对外投资发生的损益以及所属企业、事业单位上缴的收入。</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企业、事业单位、机关和其他社会组织按照全部职工工资总额的百分之二向工会拨缴的经费中的留成部分。</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各级人民政府和企业、事业单位、机关和其他社会组织对基层工会的补助款项。</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27" name="Connector 27"/>
          <p:cNvCxnSpPr/>
          <p:nvPr/>
        </p:nvCxnSpPr>
        <p:spPr>
          <a:xfrm flipH="1" flipV="1">
            <a:off x="5978060" y="2327386"/>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0" name="Connector 30"/>
          <p:cNvCxnSpPr/>
          <p:nvPr/>
        </p:nvCxnSpPr>
        <p:spPr>
          <a:xfrm flipH="1" flipV="1">
            <a:off x="10182152" y="2308178"/>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4" name="Connector 34"/>
          <p:cNvCxnSpPr/>
          <p:nvPr/>
        </p:nvCxnSpPr>
        <p:spPr>
          <a:xfrm flipH="1" flipV="1">
            <a:off x="3860239" y="3572081"/>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7" name="Connector 37"/>
          <p:cNvCxnSpPr/>
          <p:nvPr/>
        </p:nvCxnSpPr>
        <p:spPr>
          <a:xfrm flipH="1" flipV="1">
            <a:off x="8108145" y="3558730"/>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企业、事业单位、机关和其他社会组织的拨缴收入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各级人民政府按照《中华人民共和国工会法》和国家的有关规定给予工会的补助款项。</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各级人民政府对工会举办的社会福利事业给予的资助。</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各级人民政府对工会开展的职工教育、技能培训、文化体育等活动给予的补助。</a:t>
            </a:r>
          </a:p>
        </p:txBody>
      </p:sp>
      <p:pic>
        <p:nvPicPr>
          <p:cNvPr id="10" name="Picture 10"/>
          <p:cNvPicPr>
            <a:picLocks noChangeAspect="1"/>
          </p:cNvPicPr>
          <p:nvPr/>
        </p:nvPicPr>
        <p:blipFill>
          <a:blip r:embed="rId4"/>
          <a:srcRect t="22320" b="22320"/>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政府补助收入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盘盈收入。</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接受捐赠收入。</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银行存款利息收入。</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固定资产出租收入。</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其他零星杂项收入等。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其他收入</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03</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基层工会经费支出</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0750" r="1075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用于基层工会举办政治、经济、法律、科技、业务、文体等专题培训和职工技能培训所需的教材资料、教学消耗品、场地租金、教师酬金等方面的支出。</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职工教育支出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用于基层工会开展或参加上级工会组织的职工业余文体活动所需器材、服装、用品等购置、租赁与维修方面的支出以及活动场地、交通工具的租金支出等。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文体活动支出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用于基层工会开展重点工作、重大主题和重大节日宣传活动所需的材料消耗、场地租金、设施器材租赁等方面的支出。</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宣传活动支出</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职工活动支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困难职工帮扶支出</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用于基层工会对困难职工提供资金和物质帮助等发生的支出。</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劳动关系协调支出</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用于推进创建劳动关系和谐企业活动、加强劳动争议调解和队伍建设、开展劳动合同和集体合同工作等方面发生的支出。</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劳动保护支出</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用于基层工会开展群众性安全生产和职业病防治活动、加强群监群防工作、开展职工心理健康维护等促进职工身心健康方面的支出。</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法律援助支出</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用于基层工会向职工群众提供法律咨询、法律服务等发生的支出。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维权支</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3777" b="1377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0532" b="1053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培训支出</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用于基层工会开展业务培训工作发生的支出。</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会议支出</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用于基层工会组织召开的工会代表大会、委员会、经审会以及工会专业工作会议的各项支出。</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专项业务支出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用于基层工会开展基层组织建设、建家活动、劳模和工匠人才创新工作室、职工创新工作室等专项业务发生的支出。</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5000" r="1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大型修缮支出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用于基层工会对房屋建筑物等大型资产进行修缮方面的支出。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房屋建筑物购建支出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用于基层工会购建（含自建、改建、扩建）房屋建筑物方面的支出。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专用设备购置支出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用于基层工会购置具有专门性能和专门用途的设备方面的支出。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资本性支</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用于基层工会对外捐赠方面的支出。</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捐赠支出</a:t>
            </a:r>
          </a:p>
        </p:txBody>
      </p:sp>
      <p:pic>
        <p:nvPicPr>
          <p:cNvPr id="5" name="Picture 5"/>
          <p:cNvPicPr>
            <a:picLocks noChangeAspect="1"/>
          </p:cNvPicPr>
          <p:nvPr/>
        </p:nvPicPr>
        <p:blipFill>
          <a:blip r:embed="rId2"/>
          <a:srcRect l="16750" r="16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用于基层工会在资产清查中发生的固定资产和流动资产盘亏、毁损等损失。</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资产盘亏损失</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用于基层工会发生的除上述支出以外的其他各项支出。</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其他费用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其他支</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04</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基层工会经费收支管理</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500" r="16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预算编制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基层工会应根据工作计划和实际需求，科学合理地编制预算，明确各项收支的预算数额和用途。</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预算审批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预算应经过工会委员会或会员代表大会审议批准，确保预算的合法性和权威性。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预算执行</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基层工会应严格按照批准的预算执行，确保各项收支符合预算规定。</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预算管理</a:t>
              </a: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基层工会应严格遵守国家法律法规和工会章程，确保收支活动的合法性和规范性。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遵纪守法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量入为出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服务职工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基层工会应根据收入情况合理安排支出，确保收支平衡，避免赤字。</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基层工会的收支活动应围绕服务职工的宗旨，切实保障职工的合法权益。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收支管理原则</a:t>
              </a:r>
            </a:p>
          </p:txBody>
        </p:sp>
      </p:gr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https://d.book118.com/495100313123011103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23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23</vt:i4>
      </vt:variant>
    </vt:vector>
  </HeadingPairs>
  <TitlesOfParts>
    <vt:vector baseType="lpstr" size="2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2024-09-12T16:55:23.485</cp:lastPrinted>
  <dcterms:created xsi:type="dcterms:W3CDTF">2024-09-12T08:55:23Z</dcterms:created>
  <dcterms:modified xsi:type="dcterms:W3CDTF">2024-09-12T08:55:25Z</dcterms:modified>
</cp:coreProperties>
</file>