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DEFE18-773E-490A-B7FE-876E1FBC9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C4B590-D0CD-426E-B6F6-E7370B0B8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9955EE-1DF1-4291-8453-5D0659879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02D1BC-A0CD-4A0D-B19F-DB8DAF59C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1056A1-8931-45DE-9EA1-3607598A6F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EDCBD5-F946-41A7-B7DB-F707E1F336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D11D3A-AEF6-4D8A-ABE0-599B2CB866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6FCADC-001D-486E-B6D7-1698E3F9B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A066C2-29A0-4DCD-B28D-752ED4DBA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5A8E01-7130-4D30-B514-DA8459600C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62D33-A816-4D29-A9FB-BE67EF8928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1020210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头位顺产护理问题查房PPT课件</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2023-12-31</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头位顺产的基本知识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头位顺产的护理要点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头位顺产中常见问题及处理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头位顺产的预防保健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头位顺产的案例分享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头位顺产的基本知识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头位顺产是指胎儿头部先进入骨盆，然后通过母体的产道顺利分娩出的过程。</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胎儿头部是胎儿身体最大、最硬的部位，因此通常在分娩过程中首先通过产道。</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头位顺产是最常见的分娩方式，大约占所有分娩的95%以上。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头位顺产的定义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子宫收缩是分娩过程中的主要动力，它推动胎儿沿着产道下降。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子宫收缩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产道扩张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胎儿适应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500" r="14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产道是胎儿通过的通道，包括骨盆和软产道。在分娩过程中，产道会扩张以适应胎儿通过。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胎儿会通过一系列适应性的生理变化来应对分娩过程中的压力和变化。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头位顺产的生理机制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胎儿头部的大小、位置和方向等因素都会影响头位顺产的过程。</a:t>
            </a:r>
          </a:p>
        </p:txBody>
      </p:sp>
      <p:pic>
        <p:nvPicPr>
          <p:cNvPr id="5" name="Picture 5"/>
          <p:cNvPicPr>
            <a:picLocks noChangeAspect="1"/>
          </p:cNvPicPr>
          <p:nvPr/>
        </p:nvPicPr>
        <p:blipFill>
          <a:blip r:embed="rId2"/>
          <a:srcRect l="12622" r="1262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胎儿因素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母体的产道大小、骨盆形态、子宫收缩强度和频率等因素也会影响头位顺产的过程。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母体因素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如年龄、生育经验、孕期营养和健康状况等也会对头位顺产的过程产生影响。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其他因素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头位顺产的影响因素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头位顺产的护理要点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指导孕妇准备必要的分娩物品，如产妇卫生巾、新生儿衣物、尿布等，以便在分娩后使用。</a:t>
            </a:r>
            <a:endParaRPr lang="en-US" sz="1100"/>
          </a:p>
        </p:txBody>
      </p:sp>
      <p:sp>
        <p:nvSpPr>
          <p:cNvPr id="10" name="AutoShape 10"/>
          <p:cNvSpPr/>
          <p:nvPr/>
        </p:nvSpPr>
        <p:spPr>
          <a:xfrm>
            <a:off x="1411224" y="2644137"/>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向孕妇传授孕期保健知识，包括饮食营养、适当运动、避免有害物质等，帮助她们建立健康的生活方式。</a:t>
            </a:r>
            <a:endParaRPr lang="en-US" sz="1100"/>
          </a:p>
        </p:txBody>
      </p:sp>
      <p:sp>
        <p:nvSpPr>
          <p:cNvPr id="11" name="AutoShape 11"/>
          <p:cNvSpPr/>
          <p:nvPr/>
        </p:nvSpPr>
        <p:spPr>
          <a:xfrm>
            <a:off x="7965938" y="1476145"/>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定期进行产前检查，评估孕妇和胎儿的健康状况，及早发现并处理潜在问题。</a:t>
            </a:r>
            <a:endParaRPr lang="en-US" sz="1100"/>
          </a:p>
        </p:txBody>
      </p:sp>
      <p:sp>
        <p:nvSpPr>
          <p:cNvPr id="12" name="AutoShape 12"/>
          <p:cNvSpPr/>
          <p:nvPr/>
        </p:nvSpPr>
        <p:spPr>
          <a:xfrm>
            <a:off x="8078669" y="3640986"/>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关注孕妇的心理健康，提供心理咨询和支持，帮助她们缓解产前焦虑和抑郁情绪。</a:t>
            </a:r>
            <a:endParaRPr lang="en-US" sz="1100"/>
          </a:p>
        </p:txBody>
      </p:sp>
      <p:sp>
        <p:nvSpPr>
          <p:cNvPr id="13" name="AutoShape 13"/>
          <p:cNvSpPr/>
          <p:nvPr/>
        </p:nvSpPr>
        <p:spPr>
          <a:xfrm>
            <a:off x="5078274" y="2850712"/>
            <a:ext cx="2048256"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健康教育</a:t>
            </a:r>
            <a:endParaRPr lang="en-US" sz="1100"/>
          </a:p>
        </p:txBody>
      </p:sp>
      <p:sp>
        <p:nvSpPr>
          <p:cNvPr id="14" name="AutoShape 14"/>
          <p:cNvSpPr/>
          <p:nvPr/>
        </p:nvSpPr>
        <p:spPr>
          <a:xfrm>
            <a:off x="4799914" y="1872460"/>
            <a:ext cx="2253828"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产前检查与评估</a:t>
            </a:r>
            <a:endParaRPr lang="en-US" sz="1100"/>
          </a:p>
        </p:txBody>
      </p:sp>
      <p:sp>
        <p:nvSpPr>
          <p:cNvPr id="15" name="AutoShape 15"/>
          <p:cNvSpPr/>
          <p:nvPr/>
        </p:nvSpPr>
        <p:spPr>
          <a:xfrm>
            <a:off x="5070960" y="3831676"/>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心理支持</a:t>
            </a:r>
            <a:endParaRPr lang="en-US" sz="1100"/>
          </a:p>
        </p:txBody>
      </p:sp>
      <p:sp>
        <p:nvSpPr>
          <p:cNvPr id="16" name="AutoShape 16"/>
          <p:cNvSpPr/>
          <p:nvPr/>
        </p:nvSpPr>
        <p:spPr>
          <a:xfrm>
            <a:off x="5070960" y="4817092"/>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准备分娩物品</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产前护理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疼痛管理</a:t>
            </a:r>
            <a:endParaRPr lang="en-US" sz="1100"/>
          </a:p>
        </p:txBody>
      </p:sp>
      <p:sp>
        <p:nvSpPr>
          <p:cNvPr id="20" name="AutoShape 20"/>
          <p:cNvSpPr/>
          <p:nvPr/>
        </p:nvSpPr>
        <p:spPr>
          <a:xfrm>
            <a:off x="1109567"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提供有效的疼痛控制措施，如呼吸练习、按摩、药物等，以减轻产妇的分娩疼痛。</a:t>
            </a:r>
            <a:endParaRPr lang="en-US" sz="1100"/>
          </a:p>
        </p:txBody>
      </p:sp>
      <p:sp>
        <p:nvSpPr>
          <p:cNvPr id="21" name="AutoShape 21"/>
          <p:cNvSpPr/>
          <p:nvPr/>
        </p:nvSpPr>
        <p:spPr>
          <a:xfrm>
            <a:off x="1109567"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心理支持</a:t>
            </a:r>
            <a:endParaRPr lang="en-US" sz="1100"/>
          </a:p>
        </p:txBody>
      </p:sp>
      <p:sp>
        <p:nvSpPr>
          <p:cNvPr id="22" name="AutoShape 22"/>
          <p:cNvSpPr/>
          <p:nvPr/>
        </p:nvSpPr>
        <p:spPr>
          <a:xfrm>
            <a:off x="1109567"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在产程中给予产妇鼓励和安慰，帮助她们保持信心和乐观心态。</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产程监测</a:t>
            </a:r>
            <a:endParaRPr lang="en-US" sz="1100"/>
          </a:p>
        </p:txBody>
      </p:sp>
      <p:sp>
        <p:nvSpPr>
          <p:cNvPr id="25" name="AutoShape 25"/>
          <p:cNvSpPr/>
          <p:nvPr/>
        </p:nvSpPr>
        <p:spPr>
          <a:xfrm>
            <a:off x="8205121"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密切监测产程进展，及时发现并处理异常情况，确保母婴安全。</a:t>
            </a:r>
            <a:endParaRPr lang="en-US" sz="1100"/>
          </a:p>
        </p:txBody>
      </p:sp>
      <p:sp>
        <p:nvSpPr>
          <p:cNvPr id="26" name="AutoShape 26"/>
          <p:cNvSpPr/>
          <p:nvPr/>
        </p:nvSpPr>
        <p:spPr>
          <a:xfrm>
            <a:off x="8205121"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协助分娩</a:t>
            </a:r>
            <a:endParaRPr lang="en-US" sz="1100"/>
          </a:p>
        </p:txBody>
      </p:sp>
      <p:sp>
        <p:nvSpPr>
          <p:cNvPr id="27" name="AutoShape 27"/>
          <p:cNvSpPr/>
          <p:nvPr/>
        </p:nvSpPr>
        <p:spPr>
          <a:xfrm>
            <a:off x="8205121"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指导产妇正确的呼吸和用力方式，协助胎儿顺利娩出。</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产时护理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新生儿护理</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产妇护理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心理支持</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预防感染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产后护理</a:t>
              </a:r>
            </a:p>
          </p:txBody>
        </p:sp>
      </p:grpSp>
      <p:pic>
        <p:nvPicPr>
          <p:cNvPr id="28" name="Picture 28"/>
          <p:cNvPicPr>
            <a:picLocks noChangeAspect="1"/>
          </p:cNvPicPr>
          <p:nvPr/>
        </p:nvPicPr>
        <p:blipFill>
          <a:blip r:embed="rId2"/>
          <a:srcRect t="16752" b="1675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757" r="1675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172" r="1617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8886" r="1888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指导新妈妈如何正确喂养、更换尿布、安抚新生儿等，确保新生儿得到良好的照顾。</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提供伤口护理、个人卫生指导、饮食营养建议等服务，促进产妇身体恢复。</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关注新妈妈在产后可能出现的情绪问题，提供心理支持和辅导。</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指导新妈妈注意个人卫生，预防产后感染的发生。</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头位顺产中常见问题及处理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https://d.book118.com/495102021032011040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2024-08-31T01:25:18.702</cp:lastPrinted>
  <dcterms:created xsi:type="dcterms:W3CDTF">2024-08-30T17:25:18Z</dcterms:created>
  <dcterms:modified xsi:type="dcterms:W3CDTF">2024-08-30T17:25:20Z</dcterms:modified>
</cp:coreProperties>
</file>