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0" r:id="rId38"/>
  </p:sldIdLst>
  <p:sldSz cx="12190413" cy="6859588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tags" Target="tags/tag4.xml" /><Relationship Id="rId4" Type="http://schemas.openxmlformats.org/officeDocument/2006/relationships/slide" Target="slides/slide1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2022-09-07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06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17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36926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23666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3F37086-15D0-443D-AF17-A3F21825C045}" type="slidenum">
              <a:rPr lang="zh-CN" altLang="en-US" smtClean="0"/>
              <a:t>31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092316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E06B2-7C3F-4B3B-8E90-FC2B10DD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F6313-BE00-4448-8DAF-F115BBDD7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4A3F8-B8AB-4DE9-953A-1ED508A4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89B0E-35E5-4398-B0A0-C0685978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5E2FD-F994-434D-95CF-A2BCE9CCC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026FF-7EBB-437D-B17A-F37604701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34134-9C49-4B5A-8C75-55A67010E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715C4-8974-4FD3-93EA-07BF5C6A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0E597-D932-44E6-8374-9C6B25867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34810-2F29-4C6F-9121-949F4FB1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C97DD-90D5-41E4-9BBB-B9F43646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="" xmlns:a16="http://schemas.microsoft.com/office/drawing/2014/main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对点训练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01729640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  <p:sldLayoutId id="2147483704" r:id="rId8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slide" Target="slide3.xml" TargetMode="In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9.emf" /><Relationship Id="rId5" Type="http://schemas.openxmlformats.org/officeDocument/2006/relationships/vmlDrawing" Target="../drawings/vmlDrawing1.v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3.xml" TargetMode="Interna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29.xml" TargetMode="Interna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29.xml" TargetMode="Interna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slide" Target="slide29.xml" TargetMode="Internal" /><Relationship Id="rId4" Type="http://schemas.openxmlformats.org/officeDocument/2006/relationships/slide" Target="slide31.xml" TargetMode="Interna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7" Type="http://schemas.openxmlformats.org/officeDocument/2006/relationships/oleObject" Target="../embeddings/oleObject2.bin" /><Relationship Id="rId2" Type="http://schemas.openxmlformats.org/officeDocument/2006/relationships/slide" Target="slide29.xml" TargetMode="Internal" /><Relationship Id="rId3" Type="http://schemas.openxmlformats.org/officeDocument/2006/relationships/slide" Target="slide31.xml" TargetMode="Internal" /><Relationship Id="rId4" Type="http://schemas.openxmlformats.org/officeDocument/2006/relationships/slide" Target="slide32.xml" TargetMode="Internal" /><Relationship Id="rId5" Type="http://schemas.openxmlformats.org/officeDocument/2006/relationships/package" Target="../embeddings/Microsoft_Word___2.docx" TargetMode="Internal" /><Relationship Id="rId6" Type="http://schemas.openxmlformats.org/officeDocument/2006/relationships/image" Target="../media/image10.emf" /><Relationship Id="rId7" Type="http://schemas.openxmlformats.org/officeDocument/2006/relationships/vmlDrawing" Target="../drawings/vmlDrawing2.v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29.xml" TargetMode="Internal" /><Relationship Id="rId3" Type="http://schemas.openxmlformats.org/officeDocument/2006/relationships/slide" Target="slide31.xml" TargetMode="Internal" /><Relationship Id="rId4" Type="http://schemas.openxmlformats.org/officeDocument/2006/relationships/slide" Target="slide32.xml" TargetMode="Interna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29.xml" TargetMode="Internal" /><Relationship Id="rId3" Type="http://schemas.openxmlformats.org/officeDocument/2006/relationships/slide" Target="slide31.xml" TargetMode="Internal" /><Relationship Id="rId4" Type="http://schemas.openxmlformats.org/officeDocument/2006/relationships/slide" Target="slide32.xml" TargetMode="Interna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12232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3" y="1884354"/>
            <a:ext cx="61089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smtClean="0">
                <a:solidFill>
                  <a:srgbClr val="EEECE1"/>
                </a:solidFill>
              </a:rPr>
              <a:t>DISANKESHI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1126654" y="3425578"/>
            <a:ext cx="74888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zh-CN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有效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碰撞理论</a:t>
            </a:r>
            <a:r>
              <a:rPr lang="en-US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  /  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有效</a:t>
            </a:r>
            <a:r>
              <a:rPr lang="zh-CN" altLang="zh-CN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碰撞理论影响化学反应速率因素的</a:t>
            </a:r>
            <a:r>
              <a:rPr lang="zh-CN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解释</a:t>
            </a:r>
            <a:r>
              <a:rPr lang="en-US" altLang="zh-CN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  /  </a:t>
            </a:r>
            <a:r>
              <a:rPr lang="zh-CN" altLang="en-US" sz="1400" b="1" smtClean="0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课时</a:t>
            </a:r>
            <a:r>
              <a:rPr lang="zh-CN" altLang="en-US" sz="1400" b="1">
                <a:solidFill>
                  <a:prstClr val="white">
                    <a:lumMod val="75000"/>
                  </a:prstClr>
                </a:solidFill>
                <a:latin typeface="微软雅黑" pitchFamily="34" charset="-122"/>
                <a:ea typeface="微软雅黑" pitchFamily="34" charset="-122"/>
              </a:rPr>
              <a:t>对点练</a:t>
            </a:r>
          </a:p>
        </p:txBody>
      </p:sp>
      <p:sp>
        <p:nvSpPr>
          <p:cNvPr id="11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1109836" y="2493690"/>
            <a:ext cx="8945809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活化能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第二章</a:t>
            </a:r>
            <a:endParaRPr lang="en-US" altLang="zh-CN" smtClean="0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203010" y="2032025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mtClean="0">
                <a:solidFill>
                  <a:srgbClr val="EEECE1"/>
                </a:solidFill>
              </a:rPr>
              <a:t>第</a:t>
            </a:r>
            <a:r>
              <a:rPr lang="en-US" altLang="zh-CN" smtClean="0">
                <a:solidFill>
                  <a:srgbClr val="EEECE1"/>
                </a:solidFill>
              </a:rPr>
              <a:t>3</a:t>
            </a:r>
            <a:r>
              <a:rPr lang="zh-CN" altLang="zh-CN" smtClean="0">
                <a:solidFill>
                  <a:srgbClr val="EEECE1"/>
                </a:solidFill>
              </a:rPr>
              <a:t>课时</a:t>
            </a:r>
            <a:endParaRPr lang="zh-CN" altLang="en-US">
              <a:solidFill>
                <a:srgbClr val="EEECE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8467" y="1341562"/>
            <a:ext cx="12198880" cy="4104456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802138" y="0"/>
            <a:ext cx="1340962" cy="1701602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TextBox 8"/>
          <p:cNvSpPr txBox="1"/>
          <p:nvPr/>
        </p:nvSpPr>
        <p:spPr>
          <a:xfrm>
            <a:off x="666456" y="607771"/>
            <a:ext cx="1612325" cy="733791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00"/>
              </a:lnSpc>
            </a:pPr>
            <a:r>
              <a:rPr lang="zh-CN" altLang="zh-CN" sz="2000">
                <a:solidFill>
                  <a:prstClr val="white"/>
                </a:solidFill>
                <a:ea typeface="微软雅黑" pitchFamily="34" charset="-122"/>
              </a:rPr>
              <a:t>核心</a:t>
            </a:r>
            <a:r>
              <a:rPr lang="zh-CN" altLang="zh-CN" sz="2000" smtClean="0">
                <a:solidFill>
                  <a:prstClr val="white"/>
                </a:solidFill>
                <a:ea typeface="微软雅黑" pitchFamily="34" charset="-122"/>
              </a:rPr>
              <a:t>素养</a:t>
            </a:r>
            <a:r>
              <a:rPr lang="en-US" altLang="zh-CN" sz="2000" smtClean="0">
                <a:solidFill>
                  <a:prstClr val="white"/>
                </a:solidFill>
                <a:ea typeface="微软雅黑" pitchFamily="34" charset="-122"/>
              </a:rPr>
              <a:t>   </a:t>
            </a:r>
          </a:p>
          <a:p>
            <a:pPr algn="ctr">
              <a:lnSpc>
                <a:spcPts val="3000"/>
              </a:lnSpc>
            </a:pPr>
            <a:r>
              <a:rPr lang="zh-CN" altLang="zh-CN" sz="2000" smtClean="0">
                <a:solidFill>
                  <a:prstClr val="white"/>
                </a:solidFill>
                <a:ea typeface="微软雅黑" pitchFamily="34" charset="-122"/>
              </a:rPr>
              <a:t>发展</a:t>
            </a:r>
            <a:r>
              <a:rPr lang="zh-CN" altLang="zh-CN" sz="2000">
                <a:solidFill>
                  <a:prstClr val="white"/>
                </a:solidFill>
                <a:ea typeface="微软雅黑" pitchFamily="34" charset="-122"/>
              </a:rPr>
              <a:t>目标</a:t>
            </a:r>
            <a:endParaRPr lang="zh-CN" altLang="en-US" sz="2000">
              <a:solidFill>
                <a:prstClr val="white"/>
              </a:solidFill>
              <a:ea typeface="微软雅黑" pitchFamily="34" charset="-122"/>
              <a:sym typeface="Arial" pitchFamily="34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762732" y="1860665"/>
            <a:ext cx="5117294" cy="2289209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910316" y="2098155"/>
            <a:ext cx="4854397" cy="155754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2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2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知道化学反应是有历程的，认识基元反应活化能对化学反应速率的影响；知道催化剂可以改变反应历程。</a:t>
            </a:r>
            <a:endParaRPr lang="zh-CN" altLang="zh-CN" sz="22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880026" y="1860665"/>
            <a:ext cx="5471341" cy="2289209"/>
          </a:xfrm>
          <a:prstGeom prst="rect">
            <a:avLst/>
          </a:prstGeom>
          <a:noFill/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046514" y="2098155"/>
            <a:ext cx="5023054" cy="156126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200" kern="100">
                <a:latin typeface="Times New Roman" pitchFamily="18" charset="0"/>
                <a:ea typeface="方正中等线简体" panose="03000509000000000000" pitchFamily="65" charset="-122"/>
              </a:rPr>
              <a:t>2.</a:t>
            </a:r>
            <a:r>
              <a:rPr lang="zh-CN" altLang="zh-CN" sz="22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能用简单碰撞理论说明反应条件对化学反应速率的影响，体会理论模型的建构过程，强化模型认知意识。</a:t>
            </a:r>
            <a:endParaRPr lang="en-US" altLang="zh-CN" sz="22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78452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 35"/>
          <p:cNvSpPr/>
          <p:nvPr/>
        </p:nvSpPr>
        <p:spPr>
          <a:xfrm>
            <a:off x="0" y="1886972"/>
            <a:ext cx="12190413" cy="292650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02137" y="0"/>
            <a:ext cx="1340963" cy="4813474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1" name="TextBox 8"/>
          <p:cNvSpPr txBox="1"/>
          <p:nvPr/>
        </p:nvSpPr>
        <p:spPr>
          <a:xfrm>
            <a:off x="666456" y="801189"/>
            <a:ext cx="1612325" cy="346954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3000"/>
              </a:lnSpc>
            </a:pPr>
            <a:r>
              <a:rPr lang="zh-CN" altLang="en-US" sz="2000" smtClean="0">
                <a:solidFill>
                  <a:prstClr val="white"/>
                </a:solidFill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000">
              <a:solidFill>
                <a:prstClr val="white"/>
              </a:solidFill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7" name="直接连接符 6"/>
          <p:cNvCxnSpPr/>
          <p:nvPr/>
        </p:nvCxnSpPr>
        <p:spPr>
          <a:xfrm flipH="1">
            <a:off x="1486694" y="1388169"/>
            <a:ext cx="0" cy="2892382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486694" y="2478638"/>
            <a:ext cx="271083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1486694" y="3357786"/>
            <a:ext cx="271083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1495724" y="4271925"/>
            <a:ext cx="271083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圆角矩形 37"/>
          <p:cNvSpPr/>
          <p:nvPr/>
        </p:nvSpPr>
        <p:spPr>
          <a:xfrm flipV="1">
            <a:off x="2143100" y="3851545"/>
            <a:ext cx="10047313" cy="96193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7" name="圆角矩形 36"/>
          <p:cNvSpPr/>
          <p:nvPr/>
        </p:nvSpPr>
        <p:spPr>
          <a:xfrm flipV="1">
            <a:off x="2143100" y="1886972"/>
            <a:ext cx="10048900" cy="96193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圆角矩形 14"/>
          <p:cNvSpPr/>
          <p:nvPr/>
        </p:nvSpPr>
        <p:spPr>
          <a:xfrm flipV="1">
            <a:off x="2143100" y="2866044"/>
            <a:ext cx="10047313" cy="961930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7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605088" y="2268041"/>
            <a:ext cx="4536000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一、有效碰撞理论</a:t>
            </a:r>
          </a:p>
        </p:txBody>
      </p:sp>
      <p:sp>
        <p:nvSpPr>
          <p:cNvPr id="2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605088" y="3141762"/>
            <a:ext cx="9322766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二、有效碰撞理论影响化学反应速率因素的解释</a:t>
            </a:r>
          </a:p>
        </p:txBody>
      </p:sp>
      <p:sp>
        <p:nvSpPr>
          <p:cNvPr id="1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605088" y="4057358"/>
            <a:ext cx="4536000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en-US" sz="2800" smtClean="0">
                <a:solidFill>
                  <a:srgbClr val="1F497D">
                    <a:lumMod val="75000"/>
                  </a:srgbClr>
                </a:solidFill>
                <a:latin typeface="微软雅黑" pitchFamily="34" charset="-122"/>
                <a:ea typeface="微软雅黑" pitchFamily="34" charset="-122"/>
              </a:rPr>
              <a:t>课时对点练</a:t>
            </a:r>
            <a:endParaRPr lang="zh-CN" altLang="zh-CN" sz="2800">
              <a:solidFill>
                <a:srgbClr val="1F497D">
                  <a:lumMod val="75000"/>
                </a:srgb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1962816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2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2206774" y="2503447"/>
            <a:ext cx="757891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有效碰撞理论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23" name="标题 1">
            <a:extLst>
              <a:ext uri="{FF2B5EF4-FFF2-40B4-BE49-F238E27FC236}">
                <a16:creationId xmlns:a16="http://schemas.microsoft.com/office/drawing/2014/main" xmlns="" id="{322A6B15-2E76-455A-9DAC-24409D258021}"/>
              </a:ext>
            </a:extLst>
          </p:cNvPr>
          <p:cNvSpPr txBox="1"/>
          <p:nvPr/>
        </p:nvSpPr>
        <p:spPr>
          <a:xfrm>
            <a:off x="1702718" y="2350998"/>
            <a:ext cx="9001000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1396616" y="2169654"/>
            <a:ext cx="648072" cy="576064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39625" y="2135391"/>
            <a:ext cx="196205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solidFill>
                  <a:prstClr val="white"/>
                </a:solidFill>
              </a:rPr>
              <a:t>一</a:t>
            </a:r>
            <a:endParaRPr lang="zh-CN" altLang="en-US" sz="36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31851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053530"/>
            <a:ext cx="11521280" cy="324036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510232" y="1353734"/>
            <a:ext cx="11169949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基元反应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大多数的化学反应往往经过多个反应步骤才能实现。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都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称为基元反应。如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2HI</a:t>
            </a:r>
            <a:r>
              <a:rPr lang="en-US" altLang="zh-CN" sz="2800" kern="100" spc="-8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==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=H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个基元反应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718595" y="2088801"/>
            <a:ext cx="19479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每一步反应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570637" y="2709714"/>
            <a:ext cx="277031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2HI</a:t>
            </a:r>
            <a:r>
              <a:rPr lang="en-US" altLang="zh-CN" sz="2800" kern="100" spc="-7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2I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·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676500" y="3341598"/>
            <a:ext cx="171232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2I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·</a:t>
            </a:r>
            <a:r>
              <a:rPr lang="en-US" altLang="zh-CN" sz="2800" kern="100" spc="-7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―</a:t>
            </a:r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I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en-US" sz="280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1"/>
      <p:bldP spid="7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215652"/>
            <a:ext cx="11521280" cy="2736304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535018" y="1512319"/>
            <a:ext cx="11120376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反应机理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先后进行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了化学反应的反应历程，反应历程又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称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474620" y="2284477"/>
            <a:ext cx="15953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基元反应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0775310" y="2284477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68715" y="2899599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机理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07046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10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215652"/>
            <a:ext cx="11521280" cy="2736304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635523" y="1512319"/>
            <a:ext cx="10901260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基元反应发生的先决条件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反应物的分子必须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但是并不是每一次碰撞都能发生化学反应。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420916" y="2268613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碰撞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10135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334566" y="1053530"/>
            <a:ext cx="11521280" cy="42484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2737" y="1170912"/>
            <a:ext cx="11144938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有效碰撞</a:t>
            </a:r>
            <a:endParaRPr lang="zh-CN" altLang="zh-CN" sz="28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98019" name="Picture 3" descr="2-28a学生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1687" y="2133588"/>
            <a:ext cx="8187039" cy="2557889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3395114" y="3962497"/>
            <a:ext cx="889987" cy="7386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  <a:tabLst>
                <a:tab pos="2250440"/>
              </a:tabLst>
            </a:pPr>
            <a:r>
              <a:rPr lang="zh-CN" altLang="en-US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越快</a:t>
            </a:r>
            <a:endParaRPr lang="zh-CN" altLang="zh-CN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250181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4566" y="1053530"/>
            <a:ext cx="11521280" cy="42484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31581" y="1224288"/>
            <a:ext cx="11127251" cy="3896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活化能和活化分子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活化分子：能够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发生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对于某一化学反应来说，在一定条件下，反应物分子中活化分子的百分数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活化能：活化分子具有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反应物分子具有的平均能量之差，叫做反应的活化能。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222998" y="1998271"/>
            <a:ext cx="15953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有效碰撞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29877" y="3276725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一定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979290" y="3915744"/>
            <a:ext cx="159530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平均能量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00228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4566" y="1053530"/>
            <a:ext cx="11521280" cy="424847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31581" y="1224288"/>
            <a:ext cx="11127251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</a:rPr>
              <a:t>6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反应物、生成物的能量与活化能的关系图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99042" name="Picture 2" descr="2-28学生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4885" y="2081658"/>
            <a:ext cx="7900643" cy="295948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/>
          <p:cNvSpPr/>
          <p:nvPr/>
        </p:nvSpPr>
        <p:spPr>
          <a:xfrm>
            <a:off x="8025846" y="2289279"/>
            <a:ext cx="116570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</a:t>
            </a:r>
          </a:p>
        </p:txBody>
      </p:sp>
      <p:sp>
        <p:nvSpPr>
          <p:cNvPr id="9" name="矩形 8"/>
          <p:cNvSpPr/>
          <p:nvPr/>
        </p:nvSpPr>
        <p:spPr>
          <a:xfrm>
            <a:off x="6993675" y="3144322"/>
            <a:ext cx="1819729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放出的能量</a:t>
            </a:r>
          </a:p>
        </p:txBody>
      </p:sp>
      <p:sp>
        <p:nvSpPr>
          <p:cNvPr id="10" name="矩形 9"/>
          <p:cNvSpPr/>
          <p:nvPr/>
        </p:nvSpPr>
        <p:spPr>
          <a:xfrm>
            <a:off x="7320687" y="3579224"/>
            <a:ext cx="1165704" cy="4924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逆反应</a:t>
            </a:r>
          </a:p>
        </p:txBody>
      </p:sp>
    </p:spTree>
    <p:extLst>
      <p:ext uri="{BB962C8B-B14F-4D97-AF65-F5344CB8AC3E}">
        <p14:creationId xmlns:p14="http://schemas.microsoft.com/office/powerpoint/2010/main" val="22731710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1"/>
      <p:bldP spid="10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-3" y="1092434"/>
            <a:ext cx="12190415" cy="19675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-345" y="3059951"/>
            <a:ext cx="12190415" cy="37996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377879" y="1046152"/>
            <a:ext cx="11412000" cy="332398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当碰撞的分子具有足够的能量和适当的取向时，才能发生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活化分子间的碰撞一定是有效碰撞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活化分子间每次碰撞都发生化学反应</a:t>
            </a: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solidFill>
                <a:srgbClr val="E9F1F5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能发生有效碰撞的分子必须具有足够高的能量</a:t>
            </a: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solidFill>
                  <a:srgbClr val="E9F1F5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solidFill>
                <a:srgbClr val="E9F1F5"/>
              </a:solidFill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347442" y="2394032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0" name="五边形 19">
            <a:extLst>
              <a:ext uri="{FF2B5EF4-FFF2-40B4-BE49-F238E27FC236}">
                <a16:creationId xmlns:a16="http://schemas.microsoft.com/office/drawing/2014/main" xmlns="" id="{2B269A23-18BB-E749-A895-A1450DD58A24}"/>
              </a:ext>
            </a:extLst>
          </p:cNvPr>
          <p:cNvSpPr/>
          <p:nvPr/>
        </p:nvSpPr>
        <p:spPr>
          <a:xfrm>
            <a:off x="0" y="276247"/>
            <a:ext cx="2474773" cy="560265"/>
          </a:xfrm>
          <a:prstGeom prst="homePlate">
            <a:avLst>
              <a:gd name="adj" fmla="val 28683"/>
            </a:avLst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377879" y="29001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正误判断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77879" y="2302582"/>
            <a:ext cx="11412000" cy="66120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endParaRPr lang="en-US" altLang="zh-CN" sz="2800" kern="100">
              <a:solidFill>
                <a:schemeClr val="bg1"/>
              </a:solidFill>
              <a:latin typeface="Times New Roman" pitchFamily="18" charset="0"/>
              <a:ea typeface="方正中等线简体" panose="03000509000000000000" pitchFamily="65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77879" y="3631154"/>
            <a:ext cx="11412000" cy="2968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tabLst>
                <a:tab pos="2250440"/>
              </a:tabLst>
            </a:pP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377879" y="5019842"/>
            <a:ext cx="11412000" cy="2968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tabLst>
                <a:tab pos="2250440"/>
              </a:tabLst>
            </a:pP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0867581" y="1731707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kern="100" smtClean="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706819" y="303225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8138173" y="3658136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kern="100" smtClean="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5411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1"/>
      <p:bldP spid="24" grpId="2"/>
      <p:bldP spid="26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-3" y="1092434"/>
            <a:ext cx="12190415" cy="20493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0" y="2709714"/>
            <a:ext cx="12194002" cy="4166807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347162" y="1685197"/>
            <a:ext cx="11412000" cy="66447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活化能大的反应为什么不容易发生？</a:t>
            </a:r>
            <a:endParaRPr lang="zh-CN" altLang="zh-CN" sz="2800" b="1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77879" y="3132709"/>
            <a:ext cx="11412000" cy="12840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kern="100">
                <a:solidFill>
                  <a:srgbClr val="FFFF0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提示　</a:t>
            </a:r>
            <a:r>
              <a:rPr lang="zh-CN" altLang="zh-CN" sz="2800" kern="100">
                <a:solidFill>
                  <a:srgbClr val="FFFFFF"/>
                </a:solidFill>
                <a:latin typeface="Times New Roman" pitchFamily="18" charset="0"/>
                <a:cs typeface="Times New Roman" panose="02020603050405020304" pitchFamily="18" charset="0"/>
              </a:rPr>
              <a:t>活化能大时，反应物分子不容易成为活化分子，很少发生有效碰撞，反应不易发生。</a:t>
            </a:r>
            <a:endParaRPr lang="zh-CN" altLang="zh-CN" sz="2800" kern="100">
              <a:solidFill>
                <a:schemeClr val="bg1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五边形 10">
            <a:extLst>
              <a:ext uri="{FF2B5EF4-FFF2-40B4-BE49-F238E27FC236}">
                <a16:creationId xmlns:a16="http://schemas.microsoft.com/office/drawing/2014/main" xmlns="" id="{2B269A23-18BB-E749-A895-A1450DD58A24}"/>
              </a:ext>
            </a:extLst>
          </p:cNvPr>
          <p:cNvSpPr/>
          <p:nvPr/>
        </p:nvSpPr>
        <p:spPr>
          <a:xfrm>
            <a:off x="0" y="276247"/>
            <a:ext cx="2474773" cy="560265"/>
          </a:xfrm>
          <a:prstGeom prst="homePlate">
            <a:avLst>
              <a:gd name="adj" fmla="val 28683"/>
            </a:avLst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77879" y="29001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深度思考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707129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1125538"/>
            <a:ext cx="11521280" cy="43204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445701" y="1206181"/>
            <a:ext cx="11299010" cy="38961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一定条件下，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分解形成碳的反应历程如图所示。下列有关说法不正确的是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该反应为吸热反应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该反应历程共分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步进行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第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步的正反应活化能最小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第二步反应的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小于第三步反应的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98354" y="4437906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pic>
        <p:nvPicPr>
          <p:cNvPr id="600066" name="Picture 2" descr="2-2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4934" y="2018508"/>
            <a:ext cx="4303699" cy="270673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495902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335206" y="549474"/>
            <a:ext cx="11520000" cy="5256584"/>
            <a:chOff x="335206" y="613340"/>
            <a:chExt cx="11520000" cy="7004074"/>
          </a:xfrm>
        </p:grpSpPr>
        <p:sp>
          <p:nvSpPr>
            <p:cNvPr id="8" name="圆角矩形 7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811034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9" name="矩形 8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10" name="文本框 9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531581" y="946643"/>
            <a:ext cx="6571737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该反应反应物的总能量小于生成物的总能量，故为吸热反应，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该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个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原子逐步失去，故共分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4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步进行，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图像可知，第二步反应的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大于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，第三步反应的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3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小于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0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大于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3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错误。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11" name="Picture 2" descr="2-2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91274" y="1540813"/>
            <a:ext cx="4303699" cy="270673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8455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34566" y="853018"/>
            <a:ext cx="11521280" cy="47360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450894" y="909097"/>
            <a:ext cx="9917655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下列说法不正确的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图甲中曲线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可以表示催化剂降低了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图乙中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HI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分子发生了有效碰撞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活化能接近于零的反应，当反应物相互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接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触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时，反应瞬间完成，而且温度对其反应速率几乎没有影响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图甲中所示反应为放热反应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01090" name="Picture 2" descr="2-30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3714" y="1658857"/>
            <a:ext cx="4167341" cy="2083666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9"/>
          <p:cNvSpPr txBox="1"/>
          <p:nvPr/>
        </p:nvSpPr>
        <p:spPr>
          <a:xfrm>
            <a:off x="262558" y="2825006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10" name="返回">
            <a:hlinkClick r:id="rId3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black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421538207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5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570281" y="2503447"/>
            <a:ext cx="11049851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zh-CN" sz="4200" b="1">
                <a:solidFill>
                  <a:prstClr val="black"/>
                </a:solidFill>
                <a:latin typeface="Arial"/>
              </a:rPr>
              <a:t>有效碰撞理论影响化学反应速率因素的解释</a:t>
            </a:r>
            <a:endParaRPr lang="zh-CN" altLang="en-US" sz="42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16" name="标题 1">
            <a:extLst>
              <a:ext uri="{FF2B5EF4-FFF2-40B4-BE49-F238E27FC236}">
                <a16:creationId xmlns:a16="http://schemas.microsoft.com/office/drawing/2014/main" xmlns="" id="{322A6B15-2E76-455A-9DAC-24409D258021}"/>
              </a:ext>
            </a:extLst>
          </p:cNvPr>
          <p:cNvSpPr txBox="1"/>
          <p:nvPr/>
        </p:nvSpPr>
        <p:spPr>
          <a:xfrm>
            <a:off x="636092" y="2350998"/>
            <a:ext cx="10918228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16326" y="2169654"/>
            <a:ext cx="648072" cy="576064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-313506" y="2135391"/>
            <a:ext cx="196205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smtClean="0">
                <a:solidFill>
                  <a:prstClr val="white"/>
                </a:solidFill>
              </a:rPr>
              <a:t>二</a:t>
            </a:r>
            <a:endParaRPr lang="zh-CN" altLang="en-US" sz="36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87571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566" y="1341562"/>
            <a:ext cx="11521280" cy="280831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25294" y="1659758"/>
            <a:ext cx="111398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浓度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反应物浓度增大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单位体积内活化分子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单位时间内有效碰撞的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反之，化学反应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059321" y="2431916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增多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02718" y="3078807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174289" y="307880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9710793" y="307880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582450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7" grpId="2"/>
      <p:bldP spid="8" grpId="3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34566" y="1053530"/>
            <a:ext cx="11521280" cy="396044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586666" y="1392601"/>
            <a:ext cx="1101708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增大压强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气体体积缩小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反应物浓度增大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单位体积内活化分子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数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单位时间内有效碰撞的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反之，化学反应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压强对化学反应速率的影响，可转化成浓度对化学反应速率的影响。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58394" y="2792984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增多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203010" y="279298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551172" y="279298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872536" y="3456537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25001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  <p:bldP spid="10" grpId="2"/>
      <p:bldP spid="11" grpId="3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1237999"/>
            <a:ext cx="11521280" cy="2641949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57019" y="1543311"/>
            <a:ext cx="11076375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微观解释：升高温度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百分数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单位时间内有效碰撞的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；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反之，化学反应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702718" y="2970062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064603" y="231546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5042245" y="297006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9479582" y="297006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减小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5872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1"/>
      <p:bldP spid="15" grpId="2"/>
      <p:bldP spid="17" grpId="3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4566" y="504417"/>
            <a:ext cx="11521280" cy="5535771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01637" y="770264"/>
            <a:ext cx="11187139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使用催化剂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改变了反应的历程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，反应的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百分数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单位时间内有效碰撞的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</a:t>
            </a:r>
            <a:r>
              <a:rPr lang="en-US" altLang="zh-CN" sz="2800" kern="100" smtClean="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速率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02114" name="Picture 2" descr="2-3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1195" y="2987454"/>
            <a:ext cx="3488022" cy="2620269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8975526" y="1542422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降低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27795" y="2171371"/>
            <a:ext cx="88998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316839" y="217137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0665003" y="2171371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 spc="-5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加快</a:t>
            </a:r>
            <a:endParaRPr lang="zh-CN" altLang="en-US" sz="2800" kern="100" spc="-5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30783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14" grpId="2"/>
      <p:bldP spid="15" grpId="3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-345" y="2396475"/>
            <a:ext cx="12190415" cy="44631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-3" y="1092434"/>
            <a:ext cx="12190415" cy="130594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389206" y="986830"/>
            <a:ext cx="11412000" cy="267765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活化能大的反应一定是吸热反应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有效碰撞次数多，反应速率快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催化剂能降低反应所需的活化能，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Δ</a:t>
            </a:r>
            <a:r>
              <a:rPr lang="en-US" altLang="zh-CN" sz="2800" i="1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也会发生变化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solidFill>
                <a:schemeClr val="bg1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只要条件合适，普通分子之间的碰撞也可能是有效碰撞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solidFill>
                  <a:schemeClr val="bg1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solidFill>
                <a:schemeClr val="bg1"/>
              </a:solidFill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006833" y="106527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16" name="五边形 15">
            <a:extLst>
              <a:ext uri="{FF2B5EF4-FFF2-40B4-BE49-F238E27FC236}">
                <a16:creationId xmlns:a16="http://schemas.microsoft.com/office/drawing/2014/main" xmlns="" id="{2B269A23-18BB-E749-A895-A1450DD58A24}"/>
              </a:ext>
            </a:extLst>
          </p:cNvPr>
          <p:cNvSpPr/>
          <p:nvPr/>
        </p:nvSpPr>
        <p:spPr>
          <a:xfrm>
            <a:off x="0" y="276247"/>
            <a:ext cx="2474773" cy="560265"/>
          </a:xfrm>
          <a:prstGeom prst="homePlate">
            <a:avLst>
              <a:gd name="adj" fmla="val 28683"/>
            </a:avLst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77879" y="29001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正误判断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665561" y="171065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986320" y="232565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9563347" y="2987571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16947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4" grpId="1"/>
      <p:bldP spid="25" grpId="2"/>
      <p:bldP spid="26" grpId="3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-3" y="1092434"/>
            <a:ext cx="12190415" cy="5145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47162" y="1310852"/>
            <a:ext cx="8268324" cy="25958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A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分两步进行：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A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B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B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→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。反应过程的能量变化曲线如图所示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表示活化能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。按要求回答下列问题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：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整个反应中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</a:rPr>
              <a:t>Δ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</a:rPr>
              <a:t>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＝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</a:rPr>
              <a:t>  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</a:rPr>
              <a:t>             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9" name="五边形 18">
            <a:extLst>
              <a:ext uri="{FF2B5EF4-FFF2-40B4-BE49-F238E27FC236}">
                <a16:creationId xmlns:a16="http://schemas.microsoft.com/office/drawing/2014/main" xmlns="" id="{2B269A23-18BB-E749-A895-A1450DD58A24}"/>
              </a:ext>
            </a:extLst>
          </p:cNvPr>
          <p:cNvSpPr/>
          <p:nvPr/>
        </p:nvSpPr>
        <p:spPr>
          <a:xfrm>
            <a:off x="0" y="276247"/>
            <a:ext cx="2474773" cy="560265"/>
          </a:xfrm>
          <a:prstGeom prst="homePlate">
            <a:avLst>
              <a:gd name="adj" fmla="val 28683"/>
            </a:avLst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377879" y="29001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深度思考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603138" name="Picture 2" descr="2-3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22457" y="1665517"/>
            <a:ext cx="2955002" cy="2637426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3627045" y="3308970"/>
            <a:ext cx="262123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i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1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i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2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en-US" altLang="zh-CN" sz="2800" i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3</a:t>
            </a: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i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E</a:t>
            </a:r>
            <a:r>
              <a:rPr lang="en-US" altLang="zh-CN" sz="2800" kern="100" baseline="-250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4</a:t>
            </a:r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347162" y="3896897"/>
            <a:ext cx="8268324" cy="20313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使用催化剂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不能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影响该反应的反应热。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三种化合物中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最稳定。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2721361" y="400480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不能</a:t>
            </a:r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3088457" y="5291474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C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330622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1"/>
      <p:bldP spid="14" grpId="2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-3" y="1092434"/>
            <a:ext cx="12190415" cy="50736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47162" y="1269554"/>
            <a:ext cx="11412000" cy="461664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在有气体参与的反应中，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增大反应物浓度、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升高温度、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增大压强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压缩体积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加入催化剂，若以上四种方法均可使反应速率增大，完成下列问题：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降低反应活化能的是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填序号，下同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增加活化分子百分比的是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未改变活化分子百分比，增加单位体积内分子总数的是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增加单位体积内活化分子数的是</a:t>
            </a:r>
            <a:r>
              <a:rPr lang="en-US" altLang="zh-CN" sz="2800" u="sng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              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9" name="五边形 18">
            <a:extLst>
              <a:ext uri="{FF2B5EF4-FFF2-40B4-BE49-F238E27FC236}">
                <a16:creationId xmlns:a16="http://schemas.microsoft.com/office/drawing/2014/main" xmlns="" id="{2B269A23-18BB-E749-A895-A1450DD58A24}"/>
              </a:ext>
            </a:extLst>
          </p:cNvPr>
          <p:cNvSpPr/>
          <p:nvPr/>
        </p:nvSpPr>
        <p:spPr>
          <a:xfrm>
            <a:off x="0" y="276247"/>
            <a:ext cx="2474773" cy="560265"/>
          </a:xfrm>
          <a:prstGeom prst="homePlate">
            <a:avLst>
              <a:gd name="adj" fmla="val 28683"/>
            </a:avLst>
          </a:prstGeom>
          <a:solidFill>
            <a:srgbClr val="C0000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377879" y="29001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深度思考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132884" y="3304539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4817168" y="3941429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②④</a:t>
            </a:r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9494769" y="459097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①③</a:t>
            </a:r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861076" y="521416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①②③④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390244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1"/>
      <p:bldP spid="12" grpId="2"/>
      <p:bldP spid="13" grpId="3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>
            <a:extLst>
              <a:ext uri="{FF2B5EF4-FFF2-40B4-BE49-F238E27FC236}">
                <a16:creationId xmlns:a16="http://schemas.microsoft.com/office/drawing/2014/main" xmlns="" id="{A638AE13-E0C5-2A49-B6CA-01C499382262}"/>
              </a:ext>
            </a:extLst>
          </p:cNvPr>
          <p:cNvSpPr/>
          <p:nvPr/>
        </p:nvSpPr>
        <p:spPr>
          <a:xfrm>
            <a:off x="2204" y="-25339"/>
            <a:ext cx="12187591" cy="68555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2" name="圆角矩形 11">
            <a:extLst>
              <a:ext uri="{FF2B5EF4-FFF2-40B4-BE49-F238E27FC236}">
                <a16:creationId xmlns:a16="http://schemas.microsoft.com/office/drawing/2014/main" xmlns="" id="{42F66117-1422-E04E-93A0-A3423E0F05D2}"/>
              </a:ext>
            </a:extLst>
          </p:cNvPr>
          <p:cNvSpPr/>
          <p:nvPr/>
        </p:nvSpPr>
        <p:spPr>
          <a:xfrm>
            <a:off x="705145" y="1253007"/>
            <a:ext cx="10780122" cy="5273131"/>
          </a:xfrm>
          <a:prstGeom prst="roundRect">
            <a:avLst>
              <a:gd name="adj" fmla="val 1738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76200" dist="381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4" name="任意形状 7">
            <a:extLst>
              <a:ext uri="{FF2B5EF4-FFF2-40B4-BE49-F238E27FC236}">
                <a16:creationId xmlns:a16="http://schemas.microsoft.com/office/drawing/2014/main" xmlns="" id="{405F08B0-CCAB-A745-BBD9-7EAA0D3441D6}"/>
              </a:ext>
            </a:extLst>
          </p:cNvPr>
          <p:cNvSpPr/>
          <p:nvPr/>
        </p:nvSpPr>
        <p:spPr>
          <a:xfrm>
            <a:off x="4583982" y="-25340"/>
            <a:ext cx="3022448" cy="837203"/>
          </a:xfrm>
          <a:custGeom>
            <a:gdLst>
              <a:gd name="connsiteX0" fmla="*/ 0 w 2725973"/>
              <a:gd name="connsiteY0" fmla="*/ 0 h 312235"/>
              <a:gd name="connsiteX1" fmla="*/ 2725973 w 2725973"/>
              <a:gd name="connsiteY1" fmla="*/ 0 h 312235"/>
              <a:gd name="connsiteX2" fmla="*/ 2593534 w 2725973"/>
              <a:gd name="connsiteY2" fmla="*/ 63799 h 312235"/>
              <a:gd name="connsiteX3" fmla="*/ 1362986 w 2725973"/>
              <a:gd name="connsiteY3" fmla="*/ 312235 h 312235"/>
              <a:gd name="connsiteX4" fmla="*/ 132438 w 2725973"/>
              <a:gd name="connsiteY4" fmla="*/ 63799 h 3122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25973" h="312235">
                <a:moveTo>
                  <a:pt x="0" y="0"/>
                </a:moveTo>
                <a:lnTo>
                  <a:pt x="2725973" y="0"/>
                </a:lnTo>
                <a:lnTo>
                  <a:pt x="2593534" y="63799"/>
                </a:lnTo>
                <a:cubicBezTo>
                  <a:pt x="2215313" y="223773"/>
                  <a:pt x="1799481" y="312235"/>
                  <a:pt x="1362986" y="312235"/>
                </a:cubicBezTo>
                <a:cubicBezTo>
                  <a:pt x="926492" y="312235"/>
                  <a:pt x="510659" y="223773"/>
                  <a:pt x="132438" y="63799"/>
                </a:cubicBezTo>
                <a:close/>
              </a:path>
            </a:pathLst>
          </a:cu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199"/>
            <a:endParaRPr kumimoji="1" lang="zh-CN" altLang="en-US">
              <a:solidFill>
                <a:prstClr val="white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5281816" y="118625"/>
            <a:ext cx="1627369" cy="52309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 b="1" smtClean="0">
                <a:solidFill>
                  <a:prstClr val="white"/>
                </a:solidFill>
                <a:latin typeface="方正中倩简体" panose="03000509000000000000" pitchFamily="65" charset="-122"/>
                <a:ea typeface="方正中倩简体" panose="03000509000000000000" pitchFamily="65" charset="-122"/>
              </a:rPr>
              <a:t>归纳总结</a:t>
            </a:r>
            <a:endParaRPr lang="zh-CN" altLang="en-US" sz="2799" b="1">
              <a:solidFill>
                <a:prstClr val="white"/>
              </a:solidFill>
              <a:latin typeface="方正中倩简体" panose="03000509000000000000" pitchFamily="65" charset="-122"/>
              <a:ea typeface="方正中倩简体" panose="03000509000000000000" pitchFamily="65" charset="-122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985491" y="1251449"/>
            <a:ext cx="10219431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活化分子、有效碰撞与反应速率的关系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04162" name="Picture 2" descr="2-3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52970" y="1951482"/>
            <a:ext cx="6084472" cy="4430641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34894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34566" y="1168765"/>
            <a:ext cx="11521280" cy="50425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2003" y="0"/>
            <a:ext cx="12191999" cy="7651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-1" y="512200"/>
            <a:ext cx="2206775" cy="252504"/>
          </a:xfrm>
          <a:prstGeom prst="rect">
            <a:avLst/>
          </a:prstGeom>
          <a:solidFill>
            <a:srgbClr val="C0000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24900" y="205600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mtClean="0">
                <a:ln w="6600">
                  <a:solidFill>
                    <a:srgbClr val="C0504D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rgbClr val="C0504D"/>
                  </a:outerShdw>
                </a:effectLst>
                <a:latin typeface="微软雅黑" pitchFamily="34" charset="-122"/>
                <a:ea typeface="微软雅黑" pitchFamily="34" charset="-122"/>
              </a:rPr>
              <a:t>应用体验</a:t>
            </a:r>
            <a:endParaRPr lang="zh-CN" altLang="zh-CN" sz="2800" b="1">
              <a:ln w="6600">
                <a:solidFill>
                  <a:srgbClr val="C0504D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rgbClr val="C0504D"/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45701" y="1403692"/>
            <a:ext cx="11299010" cy="454246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下列说法不正确的是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化学反应都伴随着能量变化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温度和催化剂都是通过增大活化分子百分数来加快化学反应速率的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某种催化剂对某一反应可能是活性很强的催化剂，但对其他反应就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不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一定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有催化作用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活化能的大小不仅意味着一般分子成为活化分子的难易，也会对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前后的能量变化产生影响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TextBox 9"/>
          <p:cNvSpPr txBox="1"/>
          <p:nvPr/>
        </p:nvSpPr>
        <p:spPr>
          <a:xfrm>
            <a:off x="280540" y="4652551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88204212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/>
        </p:nvSpPr>
        <p:spPr>
          <a:xfrm>
            <a:off x="335206" y="342503"/>
            <a:ext cx="11520000" cy="60486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6023127"/>
              </p:ext>
            </p:extLst>
          </p:nvPr>
        </p:nvGraphicFramePr>
        <p:xfrm>
          <a:off x="654050" y="558111"/>
          <a:ext cx="10882313" cy="2493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54050" y="558111"/>
                        <a:ext cx="10882313" cy="24939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矩形 3"/>
          <p:cNvSpPr/>
          <p:nvPr/>
        </p:nvSpPr>
        <p:spPr>
          <a:xfrm>
            <a:off x="533974" y="2871420"/>
            <a:ext cx="11120877" cy="332398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下列有关该反应的说法正确的是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该反应的速率主要取决于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的快慢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B.NOBr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是该反应的催化剂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正反应的活化能比逆反应的活化能小</a:t>
            </a:r>
            <a:r>
              <a:rPr lang="en-US" altLang="zh-CN" sz="2800" i="1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kJ·mol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Br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的浓度能增大活化分子百分数，加快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反应速率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20" name="TextBox 9"/>
          <p:cNvSpPr txBox="1"/>
          <p:nvPr/>
        </p:nvSpPr>
        <p:spPr>
          <a:xfrm>
            <a:off x="406574" y="4787107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302696828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/>
        </p:nvGrpSpPr>
        <p:grpSpPr>
          <a:xfrm>
            <a:off x="337333" y="640805"/>
            <a:ext cx="11517334" cy="5255367"/>
            <a:chOff x="335206" y="613340"/>
            <a:chExt cx="11520000" cy="7004074"/>
          </a:xfrm>
        </p:grpSpPr>
        <p:sp>
          <p:nvSpPr>
            <p:cNvPr id="7" name="圆角矩形 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806380"/>
              <a:ext cx="11520000" cy="6811034"/>
            </a:xfrm>
            <a:prstGeom prst="roundRect">
              <a:avLst>
                <a:gd name="adj" fmla="val 3824"/>
              </a:avLst>
            </a:prstGeom>
            <a:solidFill>
              <a:schemeClr val="accent6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en-US" altLang="zh-CN" sz="2400">
                <a:solidFill>
                  <a:prstClr val="white"/>
                </a:solidFill>
              </a:endParaRPr>
            </a:p>
          </p:txBody>
        </p:sp>
        <p:sp>
          <p:nvSpPr>
            <p:cNvPr id="8" name="矩形 7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2765" y="693487"/>
              <a:ext cx="707945" cy="21602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8321"/>
              <a:endParaRPr kumimoji="1" lang="zh-CN" altLang="en-US" sz="2400">
                <a:solidFill>
                  <a:prstClr val="white"/>
                </a:solidFill>
              </a:endParaRPr>
            </a:p>
          </p:txBody>
        </p:sp>
        <p:sp>
          <p:nvSpPr>
            <p:cNvPr id="9" name="文本框 8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922765" y="613340"/>
              <a:ext cx="779952" cy="292103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19" tIns="45709" rIns="91419" bIns="45709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321"/>
              <a:endParaRPr lang="zh-CN" altLang="en-US" sz="2400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0" name="矩形 9"/>
          <p:cNvSpPr/>
          <p:nvPr/>
        </p:nvSpPr>
        <p:spPr>
          <a:xfrm>
            <a:off x="533662" y="1072752"/>
            <a:ext cx="11124676" cy="45348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1218321">
              <a:lnSpc>
                <a:spcPct val="150000"/>
              </a:lnSpc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反应速率主要取决于慢反应，所以该反应的速率主要取决于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宋体" panose="02010600030101010101" pitchFamily="2" charset="-122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的快慢，故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 defTabSz="1218321">
              <a:lnSpc>
                <a:spcPct val="150000"/>
              </a:lnSpc>
            </a:pPr>
            <a:r>
              <a:rPr lang="en-US" altLang="zh-CN" sz="2800" kern="100" smtClean="0">
                <a:latin typeface="Times New Roman" pitchFamily="18" charset="0"/>
                <a:ea typeface="楷体_GB2312" panose="02010609030101010101" pitchFamily="49" charset="-122"/>
              </a:rPr>
              <a:t>NOBr</a:t>
            </a:r>
            <a:r>
              <a:rPr lang="en-US" altLang="zh-CN" sz="2800" kern="100" baseline="-25000" smtClean="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是反应过程中的中间产物，不是该反应的催化剂，故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 defTabSz="1218321">
              <a:lnSpc>
                <a:spcPct val="150000"/>
              </a:lnSpc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由于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该反应为放热反应，说明反应物的总能量高于生成物的总能量，所以正反应的活化能比逆反应的活化能小</a:t>
            </a:r>
            <a:r>
              <a:rPr lang="en-US" altLang="zh-CN" sz="2800" i="1" kern="10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 kJ·mol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－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1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ea typeface="楷体_GB2312" panose="02010609030101010101" pitchFamily="49" charset="-122"/>
              <a:cs typeface="Times New Roman" panose="02020603050405020304" pitchFamily="18" charset="0"/>
            </a:endParaRPr>
          </a:p>
          <a:p>
            <a:pPr algn="just" defTabSz="1218321">
              <a:lnSpc>
                <a:spcPct val="150000"/>
              </a:lnSpc>
            </a:pPr>
            <a:r>
              <a:rPr lang="zh-CN" altLang="zh-CN" sz="2800" kern="100" smtClean="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Br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的浓度，活化分子百分数不变，但单位体积内的活化分子数目增多了，所以能加快反应速率，故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799" kern="100">
              <a:solidFill>
                <a:prstClr val="black"/>
              </a:solidFill>
              <a:latin typeface="Times New Roman" pitchFamily="18" charset="0"/>
              <a:ea typeface="楷体_GB2312" panose="02010609030101010101" pitchFamily="49" charset="-122"/>
              <a:cs typeface="Courier New" panose="02070309020205020404" pitchFamily="49" charset="0"/>
            </a:endParaRPr>
          </a:p>
        </p:txBody>
      </p:sp>
      <p:sp>
        <p:nvSpPr>
          <p:cNvPr id="11" name="返回">
            <a:hlinkClick r:id="rId2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black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343645206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" y="0"/>
            <a:ext cx="12189027" cy="6858000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0" y="1773610"/>
            <a:ext cx="12190413" cy="25334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0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3646934" y="2503447"/>
            <a:ext cx="4958950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>
              <a:defRPr/>
            </a:pPr>
            <a:r>
              <a:rPr lang="zh-CN" altLang="en-US" sz="6000" b="1" smtClean="0">
                <a:solidFill>
                  <a:prstClr val="black"/>
                </a:solidFill>
                <a:latin typeface="Arial"/>
              </a:rPr>
              <a:t>课时对点练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21" name="标题 1">
            <a:extLst>
              <a:ext uri="{FF2B5EF4-FFF2-40B4-BE49-F238E27FC236}">
                <a16:creationId xmlns:a16="http://schemas.microsoft.com/office/drawing/2014/main" xmlns="" id="{322A6B15-2E76-455A-9DAC-24409D258021}"/>
              </a:ext>
            </a:extLst>
          </p:cNvPr>
          <p:cNvSpPr txBox="1"/>
          <p:nvPr/>
        </p:nvSpPr>
        <p:spPr>
          <a:xfrm>
            <a:off x="1702718" y="2350998"/>
            <a:ext cx="9001000" cy="1297671"/>
          </a:xfrm>
          <a:prstGeom prst="rect">
            <a:avLst/>
          </a:prstGeom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8000" b="1" smtClean="0">
                <a:ln w="19050">
                  <a:solidFill>
                    <a:prstClr val="white"/>
                  </a:solidFill>
                  <a:prstDash val="solid"/>
                </a:ln>
                <a:solidFill>
                  <a:srgbClr val="C00000"/>
                </a:solidFill>
                <a:effectLst>
                  <a:outerShdw dist="38100" dir="2700000" algn="tl" rotWithShape="0">
                    <a:srgbClr val="C0504D"/>
                  </a:outerShdw>
                </a:effectLst>
              </a:rPr>
              <a:t>  </a:t>
            </a:r>
            <a:endParaRPr lang="zh-CN" altLang="en-US" sz="8000" b="1">
              <a:ln w="19050">
                <a:solidFill>
                  <a:prstClr val="white"/>
                </a:solidFill>
                <a:prstDash val="solid"/>
              </a:ln>
              <a:solidFill>
                <a:srgbClr val="C00000"/>
              </a:solidFill>
              <a:effectLst>
                <a:outerShdw dist="38100" dir="2700000" algn="tl" rotWithShape="0">
                  <a:srgbClr val="C0504D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28788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807662"/>
            <a:ext cx="11520000" cy="5859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45701" y="817340"/>
            <a:ext cx="11299010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b="1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题组一　活化分子与有效碰撞理论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下列说法正确的是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活化分子间的碰撞一定能发生化学反应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非活化分子间的碰撞能发生化学反应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活化分子的能量比非活化分子的能量高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化学反应的实质是原子的重新组合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⑤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化学反应的实质是旧化学键的断裂和新化学键的形成　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⑥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化学反应的实质是活化分子有合适取向时的有效碰撞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①③④⑤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		B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①②③⑥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③④⑤⑥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  	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		D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②③④⑤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9"/>
          <p:cNvSpPr txBox="1"/>
          <p:nvPr/>
        </p:nvSpPr>
        <p:spPr>
          <a:xfrm>
            <a:off x="298994" y="5927783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29" name="Rectangle 21">
            <a:hlinkClick r:id="rId2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56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32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45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46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47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48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56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grpSp>
        <p:nvGrpSpPr>
          <p:cNvPr id="23" name="组合 22"/>
          <p:cNvGrpSpPr/>
          <p:nvPr/>
        </p:nvGrpSpPr>
        <p:grpSpPr>
          <a:xfrm>
            <a:off x="335206" y="1523281"/>
            <a:ext cx="11520000" cy="2554585"/>
            <a:chOff x="335206" y="875209"/>
            <a:chExt cx="11520000" cy="2554585"/>
          </a:xfrm>
        </p:grpSpPr>
        <p:sp>
          <p:nvSpPr>
            <p:cNvPr id="24" name="圆角矩形 23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2433553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27" name="文本框 26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28" name="矩形 27"/>
          <p:cNvSpPr/>
          <p:nvPr/>
        </p:nvSpPr>
        <p:spPr>
          <a:xfrm>
            <a:off x="695206" y="1916738"/>
            <a:ext cx="10800000" cy="19303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只有能引起化学反应的碰撞才是有效碰撞，而只有活化分子才可能发生有效碰撞，有效碰撞是发生化学反应的充要条件，所以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①②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是错误的。</a:t>
            </a:r>
            <a:endParaRPr lang="zh-CN" altLang="zh-CN" sz="2800" kern="100">
              <a:effectLst/>
              <a:latin typeface="楷体_GB2312" panose="02010609030101010101" pitchFamily="49" charset="-122"/>
              <a:ea typeface="楷体_GB2312" panose="02010609030101010101" pitchFamily="49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80095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873302"/>
            <a:ext cx="11520000" cy="492362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01637" y="909016"/>
            <a:ext cx="11187139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下列说法不正确的是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增大反应物浓度，活化分子百分数增大，有效碰撞次数增多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增大压强，单位体积内气体的活化分子数增多，有效碰撞次数增多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升高温度，活化分子百分数增加，分子运动速度加快，有效碰撞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增多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催化剂能降低反应的活化能，提高活化分子百分数，有效碰撞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次数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en-US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增多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1" name="TextBox 9"/>
          <p:cNvSpPr txBox="1"/>
          <p:nvPr/>
        </p:nvSpPr>
        <p:spPr>
          <a:xfrm>
            <a:off x="343495" y="1583748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55" name="Rectangle 21">
            <a:hlinkClick r:id="rId3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4" action="ppaction://hlinksldjump?num=3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  <a:endParaRPr lang="en-US" altLang="zh-CN" sz="1400">
              <a:solidFill>
                <a:schemeClr val="tx1">
                  <a:lumMod val="50000"/>
                  <a:lumOff val="50000"/>
                </a:schemeClr>
              </a:solidFill>
              <a:latin typeface="Arial" pitchFamily="34" charset="0"/>
              <a:ea typeface="楷体" pitchFamily="49" charset="-122"/>
              <a:cs typeface="Arial" pitchFamily="34" charset="0"/>
            </a:endParaRP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grpSp>
        <p:nvGrpSpPr>
          <p:cNvPr id="32" name="组合 31"/>
          <p:cNvGrpSpPr/>
          <p:nvPr/>
        </p:nvGrpSpPr>
        <p:grpSpPr>
          <a:xfrm>
            <a:off x="335206" y="5540756"/>
            <a:ext cx="11520000" cy="1030231"/>
            <a:chOff x="335206" y="909514"/>
            <a:chExt cx="11520000" cy="1030231"/>
          </a:xfrm>
        </p:grpSpPr>
        <p:sp>
          <p:nvSpPr>
            <p:cNvPr id="33" name="圆角矩形 32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1024955"/>
              <a:ext cx="11520000" cy="914790"/>
            </a:xfrm>
            <a:prstGeom prst="roundRect">
              <a:avLst>
                <a:gd name="adj" fmla="val 6168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grpSp>
          <p:nvGrpSpPr>
            <p:cNvPr id="34" name="组合 33"/>
            <p:cNvGrpSpPr/>
            <p:nvPr/>
          </p:nvGrpSpPr>
          <p:grpSpPr>
            <a:xfrm>
              <a:off x="884604" y="909514"/>
              <a:ext cx="787333" cy="243024"/>
              <a:chOff x="884604" y="909514"/>
              <a:chExt cx="787333" cy="243024"/>
            </a:xfrm>
          </p:grpSpPr>
          <p:sp>
            <p:nvSpPr>
              <p:cNvPr id="35" name="矩形 34">
                <a:extLst>
                  <a:ext uri="{FF2B5EF4-FFF2-40B4-BE49-F238E27FC236}">
                    <a16:creationId xmlns="" xmlns:a16="http://schemas.microsoft.com/office/drawing/2014/main" id="{FB65ABD8-6080-B245-B7CB-5CF76B33E96C}"/>
                  </a:ext>
                </a:extLst>
              </p:cNvPr>
              <p:cNvSpPr/>
              <p:nvPr/>
            </p:nvSpPr>
            <p:spPr>
              <a:xfrm>
                <a:off x="920948" y="977983"/>
                <a:ext cx="714645" cy="17455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36" name="文本框 35">
                <a:extLst>
                  <a:ext uri="{FF2B5EF4-FFF2-40B4-BE49-F238E27FC236}">
                    <a16:creationId xmlns="" xmlns:a16="http://schemas.microsoft.com/office/drawing/2014/main" id="{88957DF7-A6C0-3848-B485-D6CCBD5F92BE}"/>
                  </a:ext>
                </a:extLst>
              </p:cNvPr>
              <p:cNvSpPr txBox="1"/>
              <p:nvPr/>
            </p:nvSpPr>
            <p:spPr>
              <a:xfrm>
                <a:off x="884604" y="909514"/>
                <a:ext cx="787333" cy="236026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white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</p:grpSp>
      <p:sp>
        <p:nvSpPr>
          <p:cNvPr id="26" name="矩形 25"/>
          <p:cNvSpPr/>
          <p:nvPr/>
        </p:nvSpPr>
        <p:spPr>
          <a:xfrm>
            <a:off x="475944" y="5778899"/>
            <a:ext cx="11238524" cy="6376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增大反应物浓度，活化分子数目增多，但活化分子百分数不变。</a:t>
            </a:r>
            <a:endParaRPr lang="zh-CN" altLang="zh-CN" sz="2800" kern="100" spc="-50">
              <a:solidFill>
                <a:prstClr val="black"/>
              </a:solidFill>
              <a:latin typeface="楷体_GB2312" panose="02010609030101010101" pitchFamily="49" charset="-122"/>
              <a:ea typeface="楷体_GB2312" panose="02010609030101010101" pitchFamily="49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2089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1191282"/>
            <a:ext cx="11520000" cy="4470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5" name="Rectangle 21">
            <a:hlinkClick r:id="rId2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3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>
            <a:hlinkClick r:id="rId4" action="ppaction://hlinksldjump?num=32"/>
          </p:cNvPr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6456452"/>
              </p:ext>
            </p:extLst>
          </p:nvPr>
        </p:nvGraphicFramePr>
        <p:xfrm>
          <a:off x="526256" y="1463696"/>
          <a:ext cx="11137900" cy="38211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26256" y="1463696"/>
                        <a:ext cx="11137900" cy="38211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5040228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35206" y="1191282"/>
            <a:ext cx="11520000" cy="418272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55" name="Rectangle 21">
            <a:hlinkClick r:id="rId2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56" name="Rectangle 21">
            <a:hlinkClick r:id="rId3" action="ppaction://hlinksldjump?num=3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57" name="Rectangle 21">
            <a:hlinkClick r:id="rId4" action="ppaction://hlinksldjump?num=32"/>
          </p:cNvPr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</a:p>
        </p:txBody>
      </p:sp>
      <p:sp>
        <p:nvSpPr>
          <p:cNvPr id="58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59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60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61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66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67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68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4" name="矩形 3"/>
          <p:cNvSpPr/>
          <p:nvPr/>
        </p:nvSpPr>
        <p:spPr>
          <a:xfrm>
            <a:off x="479163" y="1501118"/>
            <a:ext cx="11232086" cy="332398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下列有关说法错误的是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反应的活化能最大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的碰撞仅部分有效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是该反应的催化剂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总反应中逆反应的活化能比正反应的活化能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大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21" name="TextBox 9"/>
          <p:cNvSpPr txBox="1"/>
          <p:nvPr/>
        </p:nvSpPr>
        <p:spPr>
          <a:xfrm>
            <a:off x="307748" y="3433845"/>
            <a:ext cx="75600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125764523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" name="组合 24"/>
          <p:cNvGrpSpPr/>
          <p:nvPr/>
        </p:nvGrpSpPr>
        <p:grpSpPr>
          <a:xfrm>
            <a:off x="335206" y="1100702"/>
            <a:ext cx="11520000" cy="4426793"/>
            <a:chOff x="335206" y="875209"/>
            <a:chExt cx="11520000" cy="4426793"/>
          </a:xfrm>
        </p:grpSpPr>
        <p:sp>
          <p:nvSpPr>
            <p:cNvPr id="27" name="圆角矩形 26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1"/>
              <a:ext cx="11520000" cy="4305761"/>
            </a:xfrm>
            <a:prstGeom prst="roundRect">
              <a:avLst>
                <a:gd name="adj" fmla="val 4181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41" name="矩形 40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42" name="文本框 41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30" name="Rectangle 21">
            <a:hlinkClick r:id="rId2" action="ppaction://hlinksldjump?num=2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1" name="Rectangle 21">
            <a:hlinkClick r:id="rId3" action="ppaction://hlinksldjump?num=31"/>
          </p:cNvPr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sp>
        <p:nvSpPr>
          <p:cNvPr id="32" name="Rectangle 21">
            <a:hlinkClick r:id="rId4" action="ppaction://hlinksldjump?num=32"/>
          </p:cNvPr>
          <p:cNvSpPr>
            <a:spLocks noChangeArrowheads="1"/>
          </p:cNvSpPr>
          <p:nvPr/>
        </p:nvSpPr>
        <p:spPr bwMode="auto">
          <a:xfrm>
            <a:off x="2459551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3</a:t>
            </a:r>
          </a:p>
        </p:txBody>
      </p:sp>
      <p:sp>
        <p:nvSpPr>
          <p:cNvPr id="33" name="Rectangle 21"/>
          <p:cNvSpPr>
            <a:spLocks noChangeArrowheads="1"/>
          </p:cNvSpPr>
          <p:nvPr/>
        </p:nvSpPr>
        <p:spPr bwMode="auto">
          <a:xfrm>
            <a:off x="286920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4</a:t>
            </a:r>
          </a:p>
        </p:txBody>
      </p:sp>
      <p:sp>
        <p:nvSpPr>
          <p:cNvPr id="34" name="Rectangle 21"/>
          <p:cNvSpPr>
            <a:spLocks noChangeArrowheads="1"/>
          </p:cNvSpPr>
          <p:nvPr/>
        </p:nvSpPr>
        <p:spPr bwMode="auto">
          <a:xfrm>
            <a:off x="327886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5</a:t>
            </a:r>
          </a:p>
        </p:txBody>
      </p:sp>
      <p:sp>
        <p:nvSpPr>
          <p:cNvPr id="35" name="Rectangle 21"/>
          <p:cNvSpPr>
            <a:spLocks noChangeArrowheads="1"/>
          </p:cNvSpPr>
          <p:nvPr/>
        </p:nvSpPr>
        <p:spPr bwMode="auto">
          <a:xfrm>
            <a:off x="368852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6</a:t>
            </a:r>
          </a:p>
        </p:txBody>
      </p:sp>
      <p:sp>
        <p:nvSpPr>
          <p:cNvPr id="36" name="Rectangle 21"/>
          <p:cNvSpPr>
            <a:spLocks noChangeArrowheads="1"/>
          </p:cNvSpPr>
          <p:nvPr/>
        </p:nvSpPr>
        <p:spPr bwMode="auto">
          <a:xfrm>
            <a:off x="409818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7</a:t>
            </a:r>
          </a:p>
        </p:txBody>
      </p:sp>
      <p:sp>
        <p:nvSpPr>
          <p:cNvPr id="37" name="Rectangle 21"/>
          <p:cNvSpPr>
            <a:spLocks noChangeArrowheads="1"/>
          </p:cNvSpPr>
          <p:nvPr/>
        </p:nvSpPr>
        <p:spPr bwMode="auto">
          <a:xfrm>
            <a:off x="450784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8</a:t>
            </a:r>
          </a:p>
        </p:txBody>
      </p:sp>
      <p:sp>
        <p:nvSpPr>
          <p:cNvPr id="38" name="Rectangle 21"/>
          <p:cNvSpPr>
            <a:spLocks noChangeArrowheads="1"/>
          </p:cNvSpPr>
          <p:nvPr/>
        </p:nvSpPr>
        <p:spPr bwMode="auto">
          <a:xfrm>
            <a:off x="491749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9</a:t>
            </a:r>
          </a:p>
        </p:txBody>
      </p:sp>
      <p:sp>
        <p:nvSpPr>
          <p:cNvPr id="39" name="Rectangle 21"/>
          <p:cNvSpPr>
            <a:spLocks noChangeArrowheads="1"/>
          </p:cNvSpPr>
          <p:nvPr/>
        </p:nvSpPr>
        <p:spPr bwMode="auto">
          <a:xfrm>
            <a:off x="5327157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10</a:t>
            </a:r>
          </a:p>
        </p:txBody>
      </p:sp>
      <p:sp>
        <p:nvSpPr>
          <p:cNvPr id="40" name="Rectangle 21"/>
          <p:cNvSpPr>
            <a:spLocks noChangeArrowheads="1"/>
          </p:cNvSpPr>
          <p:nvPr/>
        </p:nvSpPr>
        <p:spPr bwMode="auto">
          <a:xfrm>
            <a:off x="5736815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11</a:t>
            </a:r>
          </a:p>
        </p:txBody>
      </p:sp>
      <p:sp>
        <p:nvSpPr>
          <p:cNvPr id="55" name="Rectangle 21"/>
          <p:cNvSpPr>
            <a:spLocks noChangeArrowheads="1"/>
          </p:cNvSpPr>
          <p:nvPr/>
        </p:nvSpPr>
        <p:spPr bwMode="auto">
          <a:xfrm>
            <a:off x="614647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12</a:t>
            </a:r>
          </a:p>
        </p:txBody>
      </p:sp>
      <p:sp>
        <p:nvSpPr>
          <p:cNvPr id="56" name="Rectangle 21"/>
          <p:cNvSpPr>
            <a:spLocks noChangeArrowheads="1"/>
          </p:cNvSpPr>
          <p:nvPr/>
        </p:nvSpPr>
        <p:spPr bwMode="auto">
          <a:xfrm>
            <a:off x="6556131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13</a:t>
            </a:r>
          </a:p>
        </p:txBody>
      </p:sp>
      <p:sp>
        <p:nvSpPr>
          <p:cNvPr id="57" name="Rectangle 21"/>
          <p:cNvSpPr>
            <a:spLocks noChangeArrowheads="1"/>
          </p:cNvSpPr>
          <p:nvPr/>
        </p:nvSpPr>
        <p:spPr bwMode="auto">
          <a:xfrm>
            <a:off x="6965789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14</a:t>
            </a:r>
          </a:p>
        </p:txBody>
      </p:sp>
      <p:sp>
        <p:nvSpPr>
          <p:cNvPr id="24" name="矩形 23"/>
          <p:cNvSpPr/>
          <p:nvPr/>
        </p:nvSpPr>
        <p:spPr>
          <a:xfrm>
            <a:off x="521909" y="1404108"/>
            <a:ext cx="11146595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反应最慢，说明活化能最大，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反应为慢反应，说明反应的活化能大，微粒之间的许多碰撞都不能发生化学反应，因此碰撞仅部分有效，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反应过程中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是中间产物，不是催化剂，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错误；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  <a:tabLst>
                <a:tab pos="2250440"/>
              </a:tabLst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总反应为放热反应，则总反应中逆反应的活化能比正反应的活化能大，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正确。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793656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https://d.book118.com/495112232333011121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2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266</Paragraphs>
  <Slides>35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baseType="lpstr" size="51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明黑</vt:lpstr>
      <vt:lpstr>华文细黑</vt:lpstr>
      <vt:lpstr>DOUYU Font</vt:lpstr>
      <vt:lpstr>楷体_GB2312</vt:lpstr>
      <vt:lpstr>方正中倩简体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2024-09-25T05:19:32.068</cp:lastPrinted>
  <dcterms:created xsi:type="dcterms:W3CDTF">2024-09-24T21:19:32Z</dcterms:created>
  <dcterms:modified xsi:type="dcterms:W3CDTF">2024-09-24T21:19:34Z</dcterms:modified>
</cp:coreProperties>
</file>