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0693400" cy="756285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D2AEA-4AD1-4A6E-85CC-6A42773B9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83149-195D-4302-B7C6-7A2BC11E2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6E7C8-CBC5-4A6B-869D-8CD1EA5C3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79D69-F94F-4B53-97E8-5B97043A9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83B695-F5FC-4394-A171-C41797331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3825B9-CC81-462B-A9D4-4E3395EB5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01408C-C515-487F-A95F-C15101CBB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69EAA-152D-49D6-A73F-57560EF33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DF728-2407-457B-9AAE-EE57DA677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2845A-2F6A-4D21-976C-B2A26548B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0CEC0-A363-4E36-9619-34A279592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png" /><Relationship Id="rId5" Type="http://schemas.openxmlformats.org/officeDocument/2006/relationships/image" Target="../media/image1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Relationship Id="rId3" Type="http://schemas.openxmlformats.org/officeDocument/2006/relationships/image" Target="../media/image1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14.jpeg" /><Relationship Id="rId6" Type="http://schemas.openxmlformats.org/officeDocument/2006/relationships/image" Target="../media/image24.jpeg" /><Relationship Id="rId7" Type="http://schemas.openxmlformats.org/officeDocument/2006/relationships/image" Target="../media/image2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9.jpeg" /><Relationship Id="rId6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0.jpeg" /><Relationship Id="rId3" Type="http://schemas.openxmlformats.org/officeDocument/2006/relationships/image" Target="../media/image31.jpeg" /><Relationship Id="rId4" Type="http://schemas.openxmlformats.org/officeDocument/2006/relationships/image" Target="../media/image3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3.jpeg" /><Relationship Id="rId3" Type="http://schemas.openxmlformats.org/officeDocument/2006/relationships/image" Target="../media/image34.jpeg" /><Relationship Id="rId4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5.png" /><Relationship Id="rId3" Type="http://schemas.openxmlformats.org/officeDocument/2006/relationships/image" Target="../media/image8.jpeg" /><Relationship Id="rId4" Type="http://schemas.openxmlformats.org/officeDocument/2006/relationships/image" Target="../media/image36.jpeg" /><Relationship Id="rId5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7.jpeg" /><Relationship Id="rId3" Type="http://schemas.openxmlformats.org/officeDocument/2006/relationships/image" Target="../media/image38.jpeg" /><Relationship Id="rId4" Type="http://schemas.openxmlformats.org/officeDocument/2006/relationships/image" Target="../media/image14.jpeg" /><Relationship Id="rId5" Type="http://schemas.openxmlformats.org/officeDocument/2006/relationships/image" Target="../media/image39.jpeg" /><Relationship Id="rId6" Type="http://schemas.openxmlformats.org/officeDocument/2006/relationships/image" Target="../media/image4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130021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533411" y="3243397"/>
            <a:ext cx="8280400" cy="1434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43"/>
              </a:lnSpc>
            </a:pPr>
            <a:endParaRPr lang="Arial" altLang="Arial" sz="100"/>
          </a:p>
          <a:p>
            <a:pPr marL="18415" indent="-5714" algn="l" rtl="0" eaLnBrk="0">
              <a:lnSpc>
                <a:spcPct val="110000"/>
              </a:lnSpc>
            </a:pPr>
            <a:r>
              <a:rPr sz="4200" kern="0" spc="13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农村技能培训与职业发展经营性人</a:t>
            </a:r>
            <a:r>
              <a:rPr sz="4200" kern="0" spc="3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200" kern="0" spc="13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才的个人成长与社会贡</a:t>
            </a:r>
            <a:r>
              <a:rPr sz="4200" kern="0" spc="12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献</a:t>
            </a:r>
            <a:endParaRPr lang="SimHei" altLang="SimHei" sz="4200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902683" y="749327"/>
            <a:ext cx="1790716" cy="177159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219969" y="800073"/>
            <a:ext cx="1600159" cy="1657398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417036" y="5492746"/>
            <a:ext cx="1276363" cy="1301717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501652" y="5878953"/>
            <a:ext cx="3277234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2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汇报人：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&lt;XXX&gt;</a:t>
            </a:r>
            <a:r>
              <a:rPr sz="19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2023</a:t>
            </a:r>
            <a:r>
              <a:rPr sz="1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-12-07</a:t>
            </a:r>
            <a:endParaRPr lang="SimSun" altLang="SimSun" sz="1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658078" y="742974"/>
            <a:ext cx="3035321" cy="6038860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1327183" y="3075886"/>
            <a:ext cx="5278754" cy="2273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3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100" kern="0" spc="-50">
                <a:solidFill>
                  <a:srgbClr val="005E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·农村技能培训与职业发展概述</a:t>
            </a:r>
            <a:endParaRPr lang="SimHei" altLang="SimHei" sz="2100"/>
          </a:p>
          <a:p>
            <a:pPr marL="12700" algn="l" rtl="0" eaLnBrk="0">
              <a:lnSpc>
                <a:spcPct val="95000"/>
              </a:lnSpc>
              <a:spcBef>
                <a:spcPts val="1556"/>
              </a:spcBef>
            </a:pPr>
            <a:r>
              <a:rPr sz="2100" kern="0" spc="-30">
                <a:solidFill>
                  <a:srgbClr val="005E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·农村技能培训与职业发展的经营</a:t>
            </a:r>
            <a:r>
              <a:rPr sz="2100" kern="0" spc="-40">
                <a:solidFill>
                  <a:srgbClr val="005E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性人才分类</a:t>
            </a:r>
            <a:endParaRPr lang="SimHei" altLang="SimHei" sz="2100"/>
          </a:p>
          <a:p>
            <a:pPr marL="12700" algn="l" rtl="0" eaLnBrk="0">
              <a:lnSpc>
                <a:spcPct val="85000"/>
              </a:lnSpc>
              <a:spcBef>
                <a:spcPts val="1492"/>
              </a:spcBef>
            </a:pPr>
            <a:r>
              <a:rPr sz="2100" kern="0" spc="-50">
                <a:solidFill>
                  <a:srgbClr val="005E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·经营性人才的个人成长路径与策略</a:t>
            </a:r>
            <a:endParaRPr lang="SimHei" altLang="SimHei" sz="2100"/>
          </a:p>
          <a:p>
            <a:pPr marL="12700" algn="l" rtl="0" eaLnBrk="0">
              <a:lnSpc>
                <a:spcPts val="3849"/>
              </a:lnSpc>
            </a:pPr>
            <a:r>
              <a:rPr sz="2100" kern="0" spc="-40">
                <a:solidFill>
                  <a:srgbClr val="005E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·经营性人才的社会贡献</a:t>
            </a:r>
            <a:r>
              <a:rPr sz="2100" kern="0" spc="-50">
                <a:solidFill>
                  <a:srgbClr val="005E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与实现机制</a:t>
            </a:r>
            <a:endParaRPr lang="SimHei" altLang="SimHei" sz="2100"/>
          </a:p>
          <a:p>
            <a:pPr marL="12700" algn="l" rtl="0" eaLnBrk="0">
              <a:lnSpc>
                <a:spcPts val="3857"/>
              </a:lnSpc>
            </a:pPr>
            <a:r>
              <a:rPr sz="2100" kern="0" spc="-60">
                <a:solidFill>
                  <a:srgbClr val="005E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·案例分析与实践经验分享</a:t>
            </a:r>
            <a:endParaRPr lang="SimHei" altLang="SimHei" sz="2100"/>
          </a:p>
        </p:txBody>
      </p:sp>
      <p:sp>
        <p:nvSpPr>
          <p:cNvPr id="20" name="textbox 20"/>
          <p:cNvSpPr/>
          <p:nvPr/>
        </p:nvSpPr>
        <p:spPr>
          <a:xfrm>
            <a:off x="558755" y="1333044"/>
            <a:ext cx="1836420" cy="645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99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4200" kern="0" spc="70">
                <a:solidFill>
                  <a:srgbClr val="0078B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42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4200" kern="0" spc="-7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2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42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984527" y="4946633"/>
            <a:ext cx="3695637" cy="1841553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1270293" y="3234433"/>
            <a:ext cx="6499225" cy="555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76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600" b="1" kern="0" spc="30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农村技能培训与职业发展概述</a:t>
            </a:r>
            <a:endParaRPr lang="SimHei" altLang="SimHei" sz="36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36601" y="1739909"/>
            <a:ext cx="1231986" cy="1219206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632936" y="1200148"/>
            <a:ext cx="1060463" cy="113026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927625" y="3727425"/>
            <a:ext cx="2444725" cy="2438414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016287" y="2031986"/>
            <a:ext cx="3174977" cy="3175035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6483326" y="2087646"/>
            <a:ext cx="2540635" cy="1422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55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2000" b="1" kern="0" spc="20">
                <a:solidFill>
                  <a:srgbClr val="0061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促进农村经济发展</a:t>
            </a:r>
            <a:endParaRPr lang="SimHei" altLang="SimHei" sz="2000"/>
          </a:p>
          <a:p>
            <a:pPr algn="l" rtl="0" eaLnBrk="0">
              <a:lnSpc>
                <a:spcPct val="107000"/>
              </a:lnSpc>
            </a:pPr>
            <a:endParaRPr lang="Arial" altLang="Arial" sz="1100"/>
          </a:p>
          <a:p>
            <a:pPr marL="12700" algn="l" rtl="0" eaLnBrk="0">
              <a:lnSpc>
                <a:spcPct val="116000"/>
              </a:lnSpc>
              <a:spcBef>
                <a:spcPts val="5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技能培训能够帮助农民适应现代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化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农业和农村经济发展的需求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，提高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生产效率和经济效益，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推动农村经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济发展。</a:t>
            </a:r>
            <a:endParaRPr lang="SimHei" altLang="SimHei" sz="1300"/>
          </a:p>
        </p:txBody>
      </p:sp>
      <p:sp>
        <p:nvSpPr>
          <p:cNvPr id="40" name="textbox 40"/>
          <p:cNvSpPr/>
          <p:nvPr/>
        </p:nvSpPr>
        <p:spPr>
          <a:xfrm>
            <a:off x="7639069" y="4546159"/>
            <a:ext cx="2524125" cy="1177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66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2000" b="1" kern="0" spc="40">
                <a:solidFill>
                  <a:srgbClr val="00608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实现社会稳定</a:t>
            </a:r>
            <a:endParaRPr lang="SimHei" altLang="SimHei" sz="20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algn="l" rtl="0" eaLnBrk="0">
              <a:lnSpc>
                <a:spcPct val="9244"/>
              </a:lnSpc>
            </a:pPr>
            <a:endParaRPr lang="Arial" altLang="Arial" sz="100"/>
          </a:p>
          <a:p>
            <a:pPr marL="12700" algn="l" rtl="0" eaLnBrk="0">
              <a:lnSpc>
                <a:spcPct val="113000"/>
              </a:lnSpc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通过提高农民的就业能力和收入水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平，技能培训有助于减少农村贫困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和失业现象，实现社会稳定。</a:t>
            </a:r>
            <a:endParaRPr lang="SimHei" altLang="SimHei" sz="1300"/>
          </a:p>
        </p:txBody>
      </p:sp>
      <p:sp>
        <p:nvSpPr>
          <p:cNvPr id="42" name="textbox 42"/>
          <p:cNvSpPr/>
          <p:nvPr/>
        </p:nvSpPr>
        <p:spPr>
          <a:xfrm>
            <a:off x="444549" y="2711035"/>
            <a:ext cx="2384425" cy="1206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66"/>
              </a:lnSpc>
            </a:pPr>
            <a:endParaRPr lang="Arial" altLang="Arial" sz="100"/>
          </a:p>
          <a:p>
            <a:pPr marL="276225" algn="l" rtl="0" eaLnBrk="0">
              <a:lnSpc>
                <a:spcPct val="98000"/>
              </a:lnSpc>
            </a:pPr>
            <a:r>
              <a:rPr sz="2000" b="1" kern="0" spc="20">
                <a:solidFill>
                  <a:srgbClr val="00649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提高农民就业能力</a:t>
            </a:r>
            <a:endParaRPr lang="SimHei" altLang="SimHei" sz="2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24765" algn="l" rtl="0" eaLnBrk="0">
              <a:lnSpc>
                <a:spcPct val="95000"/>
              </a:lnSpc>
              <a:spcBef>
                <a:spcPts val="394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通过技能培训，农民可以掌握一</a:t>
            </a:r>
            <a:endParaRPr lang="SimHei" altLang="SimHei" sz="13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12700" algn="r" rtl="0" eaLnBrk="0">
              <a:lnSpc>
                <a:spcPct val="106000"/>
              </a:lnSpc>
              <a:spcBef>
                <a:spcPts val="4"/>
              </a:spcBef>
            </a:pP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技之长，提高自身就业竞争力，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增加就业机会。</a:t>
            </a:r>
            <a:endParaRPr lang="SimHei" altLang="SimHei" sz="1300"/>
          </a:p>
        </p:txBody>
      </p:sp>
      <p:sp>
        <p:nvSpPr>
          <p:cNvPr id="44" name="textbox 44"/>
          <p:cNvSpPr/>
          <p:nvPr/>
        </p:nvSpPr>
        <p:spPr>
          <a:xfrm>
            <a:off x="355580" y="984236"/>
            <a:ext cx="4072890" cy="535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marL="533400" algn="l" rtl="0" eaLnBrk="0">
              <a:lnSpc>
                <a:spcPct val="98000"/>
              </a:lnSpc>
              <a:spcBef>
                <a:spcPts val="4"/>
              </a:spcBef>
              <a:tabLst>
                <a:tab pos="721994"/>
              </a:tabLst>
            </a:pPr>
            <a:r>
              <a:rPr sz="2600" kern="0" spc="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1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农村技能培训的重要性</a:t>
            </a:r>
            <a:endParaRPr lang="SimHei" altLang="SimHei" sz="2600"/>
          </a:p>
        </p:txBody>
      </p:sp>
      <p:pic>
        <p:nvPicPr>
          <p:cNvPr id="46" name="picture 4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68280" y="996936"/>
            <a:ext cx="520768" cy="46360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50" name="picture 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2937" y="2406650"/>
            <a:ext cx="4457650" cy="3517935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5327691" y="4957655"/>
            <a:ext cx="4856479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80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1900" b="1" kern="0" spc="120">
                <a:solidFill>
                  <a:srgbClr val="005F8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人才流失严重</a:t>
            </a:r>
            <a:endParaRPr lang="SimHei" altLang="SimHei" sz="1900"/>
          </a:p>
          <a:p>
            <a:pPr algn="l" rtl="0" eaLnBrk="0">
              <a:lnSpc>
                <a:spcPct val="105000"/>
              </a:lnSpc>
            </a:pPr>
            <a:endParaRPr lang="Arial" altLang="Arial" sz="1200"/>
          </a:p>
          <a:p>
            <a:pPr algn="l" rtl="0" eaLnBrk="0">
              <a:lnSpc>
                <a:spcPct val="6577"/>
              </a:lnSpc>
            </a:pPr>
            <a:endParaRPr lang="Arial" altLang="Arial" sz="100"/>
          </a:p>
          <a:p>
            <a:pPr marL="12700" algn="l" rtl="0" eaLnBrk="0">
              <a:lnSpc>
                <a:spcPct val="114000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农村地区的人才流失现象较为突出，许多有能力的年轻人选择到城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市或其他地区发展。</a:t>
            </a:r>
            <a:endParaRPr lang="SimHei" altLang="SimHei" sz="1200"/>
          </a:p>
        </p:txBody>
      </p:sp>
      <p:sp>
        <p:nvSpPr>
          <p:cNvPr id="54" name="textbox 54"/>
          <p:cNvSpPr/>
          <p:nvPr/>
        </p:nvSpPr>
        <p:spPr>
          <a:xfrm>
            <a:off x="5327691" y="3509824"/>
            <a:ext cx="4851400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78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1900" b="1" kern="0" spc="120">
                <a:solidFill>
                  <a:srgbClr val="005F8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缺乏职业发展机会</a:t>
            </a:r>
            <a:endParaRPr lang="SimHei" altLang="SimHei" sz="19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l" rtl="0" eaLnBrk="0">
              <a:lnSpc>
                <a:spcPct val="6575"/>
              </a:lnSpc>
            </a:pPr>
            <a:endParaRPr lang="Arial" altLang="Arial" sz="100"/>
          </a:p>
          <a:p>
            <a:pPr marL="12700" algn="l" rtl="0" eaLnBrk="0">
              <a:lnSpc>
                <a:spcPct val="116000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由于农村产业结构单一、产业链短，农民的职业发展机会有限，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难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以实现个人价值的最大化。</a:t>
            </a:r>
            <a:endParaRPr lang="SimHei" altLang="SimHei" sz="1200"/>
          </a:p>
        </p:txBody>
      </p:sp>
      <p:sp>
        <p:nvSpPr>
          <p:cNvPr id="56" name="textbox 56"/>
          <p:cNvSpPr/>
          <p:nvPr/>
        </p:nvSpPr>
        <p:spPr>
          <a:xfrm>
            <a:off x="5327691" y="2062068"/>
            <a:ext cx="4695825" cy="925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78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1900" b="1" kern="0" spc="12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传统农业与现代农业并存</a:t>
            </a:r>
            <a:endParaRPr lang="SimHei" altLang="SimHei" sz="19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marL="12700" algn="l" rtl="0" eaLnBrk="0">
              <a:lnSpc>
                <a:spcPct val="119000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农村地区仍存在大量传统农业生产和经营模式，而现代农业和农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村产业的发展相对滞后。</a:t>
            </a:r>
            <a:endParaRPr lang="SimHei" altLang="SimHei" sz="1200"/>
          </a:p>
        </p:txBody>
      </p:sp>
      <p:sp>
        <p:nvSpPr>
          <p:cNvPr id="58" name="textbox 58"/>
          <p:cNvSpPr/>
          <p:nvPr/>
        </p:nvSpPr>
        <p:spPr>
          <a:xfrm>
            <a:off x="349271" y="984235"/>
            <a:ext cx="4730115" cy="537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539750" algn="l" rtl="0" eaLnBrk="0">
              <a:lnSpc>
                <a:spcPct val="95000"/>
              </a:lnSpc>
              <a:spcBef>
                <a:spcPts val="1"/>
              </a:spcBef>
              <a:tabLst>
                <a:tab pos="721994"/>
              </a:tabLst>
            </a:pPr>
            <a:r>
              <a:rPr sz="2500" kern="0" spc="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11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农村职业发展的现状</a:t>
            </a:r>
            <a:r>
              <a:rPr sz="2500" b="1" kern="0" spc="10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与挑战</a:t>
            </a:r>
            <a:endParaRPr lang="SimHei" altLang="SimHei" sz="2500"/>
          </a:p>
        </p:txBody>
      </p:sp>
      <p:pic>
        <p:nvPicPr>
          <p:cNvPr id="60" name="picture 6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61971" y="996935"/>
            <a:ext cx="527077" cy="46987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" name="picture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355580" y="984235"/>
            <a:ext cx="7756525" cy="537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700"/>
          </a:p>
          <a:p>
            <a:pPr marL="533400" algn="l" rtl="0" eaLnBrk="0">
              <a:lnSpc>
                <a:spcPct val="97000"/>
              </a:lnSpc>
              <a:spcBef>
                <a:spcPts val="4"/>
              </a:spcBef>
              <a:tabLst>
                <a:tab pos="709294"/>
              </a:tabLst>
            </a:pPr>
            <a:r>
              <a:rPr sz="2500" kern="0" spc="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13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经营性人才在农村技</a:t>
            </a:r>
            <a:r>
              <a:rPr sz="2500" b="1" kern="0" spc="12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能培训与职业发展中的作用</a:t>
            </a:r>
            <a:endParaRPr lang="SimHei" altLang="SimHei" sz="2500"/>
          </a:p>
        </p:txBody>
      </p:sp>
      <p:pic>
        <p:nvPicPr>
          <p:cNvPr id="66" name="picture 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68280" y="996935"/>
            <a:ext cx="520768" cy="469879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850898" y="4272850"/>
            <a:ext cx="2380614" cy="1193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经营性人才通过自身在技能培训</a:t>
            </a:r>
            <a:endParaRPr lang="SimHei" altLang="SimHei" sz="1300"/>
          </a:p>
          <a:p>
            <a:pPr marL="12700" algn="l" rtl="0" eaLnBrk="0">
              <a:lnSpc>
                <a:spcPct val="95000"/>
              </a:lnSpc>
              <a:spcBef>
                <a:spcPts val="405"/>
              </a:spcBef>
            </a:pP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和职业发展方面的实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践和经验，</a:t>
            </a:r>
            <a:endParaRPr lang="SimHei" altLang="SimHei" sz="1300"/>
          </a:p>
          <a:p>
            <a:pPr marL="12700" algn="l" rtl="0" eaLnBrk="0">
              <a:lnSpc>
                <a:spcPct val="95000"/>
              </a:lnSpc>
              <a:spcBef>
                <a:spcPts val="368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为其他农民提供示范和引领，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带</a:t>
            </a:r>
            <a:endParaRPr lang="SimHei" altLang="SimHei" sz="1300"/>
          </a:p>
          <a:p>
            <a:pPr marL="12700" algn="l" rtl="0" eaLnBrk="0">
              <a:lnSpc>
                <a:spcPct val="99000"/>
              </a:lnSpc>
              <a:spcBef>
                <a:spcPts val="420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动更多人参与技能培训和职业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</a:t>
            </a:r>
            <a:endParaRPr lang="SimHei" altLang="SimHei" sz="1300"/>
          </a:p>
          <a:p>
            <a:pPr marL="1009014" algn="l" rtl="0" eaLnBrk="0">
              <a:lnSpc>
                <a:spcPts val="1725"/>
              </a:lnSpc>
              <a:spcBef>
                <a:spcPts val="228"/>
              </a:spcBef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展。</a:t>
            </a:r>
            <a:endParaRPr lang="SimHei" altLang="SimHei" sz="1400"/>
          </a:p>
        </p:txBody>
      </p:sp>
      <p:sp>
        <p:nvSpPr>
          <p:cNvPr id="70" name="textbox 70"/>
          <p:cNvSpPr/>
          <p:nvPr/>
        </p:nvSpPr>
        <p:spPr>
          <a:xfrm>
            <a:off x="4165639" y="4274050"/>
            <a:ext cx="2356485" cy="950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574"/>
              </a:lnSpc>
            </a:pPr>
            <a:endParaRPr lang="Arial" altLang="Arial" sz="100"/>
          </a:p>
          <a:p>
            <a:pPr marL="12700" algn="l" rtl="0" eaLnBrk="0">
              <a:lnSpc>
                <a:spcPct val="113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经营性人才在组织技能培训和职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业发展过程中起到关键作用，协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调各方资源，为农民提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供更好的</a:t>
            </a:r>
            <a:endParaRPr lang="SimHei" altLang="SimHei" sz="1300"/>
          </a:p>
          <a:p>
            <a:pPr algn="l" rtl="0" eaLnBrk="0">
              <a:lnSpc>
                <a:spcPct val="130000"/>
              </a:lnSpc>
            </a:pPr>
            <a:endParaRPr lang="Arial" altLang="Arial" sz="300"/>
          </a:p>
          <a:p>
            <a:pPr marL="520065" algn="l" rtl="0" eaLnBrk="0">
              <a:lnSpc>
                <a:spcPct val="99000"/>
              </a:lnSpc>
              <a:spcBef>
                <a:spcPts val="2"/>
              </a:spcBef>
            </a:pP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培训和发展机会。</a:t>
            </a:r>
            <a:endParaRPr lang="SimHei" altLang="SimHei" sz="1300"/>
          </a:p>
        </p:txBody>
      </p:sp>
      <p:sp>
        <p:nvSpPr>
          <p:cNvPr id="72" name="textbox 72"/>
          <p:cNvSpPr/>
          <p:nvPr/>
        </p:nvSpPr>
        <p:spPr>
          <a:xfrm>
            <a:off x="7467547" y="4272850"/>
            <a:ext cx="2352675" cy="951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67"/>
              </a:lnSpc>
            </a:pPr>
            <a:endParaRPr lang="Arial" altLang="Arial" sz="100"/>
          </a:p>
          <a:p>
            <a:pPr marL="12700" algn="l" rtl="0" eaLnBrk="0">
              <a:lnSpc>
                <a:spcPct val="117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经营性人才熟悉市场动态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和需求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,能够将农民的需求和市场需求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有效对接，为农民提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供更具针对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性的技能培训和职业发展指导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300"/>
          </a:p>
        </p:txBody>
      </p:sp>
      <p:sp>
        <p:nvSpPr>
          <p:cNvPr id="74" name="textbox 74"/>
          <p:cNvSpPr/>
          <p:nvPr/>
        </p:nvSpPr>
        <p:spPr>
          <a:xfrm>
            <a:off x="4651319" y="3738704"/>
            <a:ext cx="1396364" cy="273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700" b="1" kern="0" spc="80">
                <a:solidFill>
                  <a:srgbClr val="0061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组织协调作用</a:t>
            </a:r>
            <a:endParaRPr lang="SimHei" altLang="SimHei" sz="1700"/>
          </a:p>
        </p:txBody>
      </p:sp>
      <p:sp>
        <p:nvSpPr>
          <p:cNvPr id="76" name="textbox 76"/>
          <p:cNvSpPr/>
          <p:nvPr/>
        </p:nvSpPr>
        <p:spPr>
          <a:xfrm>
            <a:off x="7965952" y="3738704"/>
            <a:ext cx="1390014" cy="273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700" b="1" kern="0" spc="70">
                <a:solidFill>
                  <a:srgbClr val="00648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市场对接作用</a:t>
            </a:r>
            <a:endParaRPr lang="SimHei" altLang="SimHei" sz="1700"/>
          </a:p>
        </p:txBody>
      </p:sp>
      <p:sp>
        <p:nvSpPr>
          <p:cNvPr id="78" name="textbox 78"/>
          <p:cNvSpPr/>
          <p:nvPr/>
        </p:nvSpPr>
        <p:spPr>
          <a:xfrm>
            <a:off x="1450891" y="3738704"/>
            <a:ext cx="1294130" cy="273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700" b="1" kern="0" spc="-50">
                <a:solidFill>
                  <a:srgbClr val="00608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引领示范作用</a:t>
            </a:r>
            <a:endParaRPr lang="SimHei" altLang="SimHei" sz="17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1257248" y="3229205"/>
            <a:ext cx="8024494" cy="12331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10"/>
              </a:lnSpc>
            </a:pPr>
            <a:endParaRPr lang="Arial" altLang="Arial" sz="100"/>
          </a:p>
          <a:p>
            <a:pPr marL="19050" algn="l" rtl="0" eaLnBrk="0">
              <a:lnSpc>
                <a:spcPct val="86000"/>
              </a:lnSpc>
            </a:pPr>
            <a:r>
              <a:rPr sz="3800" kern="0" spc="13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农村技能培训与职业发展的经营性人</a:t>
            </a:r>
            <a:endParaRPr lang="SimHei" altLang="SimHei" sz="3800"/>
          </a:p>
          <a:p>
            <a:pPr marL="12700" algn="l" rtl="0" eaLnBrk="0">
              <a:lnSpc>
                <a:spcPts val="5600"/>
              </a:lnSpc>
            </a:pPr>
            <a:r>
              <a:rPr sz="3800" kern="0" spc="15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才分类</a:t>
            </a:r>
            <a:endParaRPr lang="SimHei" altLang="SimHei" sz="3800"/>
          </a:p>
        </p:txBody>
      </p:sp>
      <p:pic>
        <p:nvPicPr>
          <p:cNvPr id="84" name="picture 8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978111" y="4946633"/>
            <a:ext cx="3702054" cy="1841553"/>
          </a:xfrm>
          <a:prstGeom prst="rect">
            <a:avLst/>
          </a:prstGeom>
        </p:spPr>
      </p:pic>
      <p:pic>
        <p:nvPicPr>
          <p:cNvPr id="86" name="picture 8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43017" y="1746262"/>
            <a:ext cx="1219154" cy="1212854"/>
          </a:xfrm>
          <a:prstGeom prst="rect">
            <a:avLst/>
          </a:prstGeom>
        </p:spPr>
      </p:pic>
      <p:pic>
        <p:nvPicPr>
          <p:cNvPr id="88" name="picture 8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632936" y="1200148"/>
            <a:ext cx="1060463" cy="113026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picture 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92" name="picture 9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051301" y="1917712"/>
            <a:ext cx="2374896" cy="2038339"/>
          </a:xfrm>
          <a:prstGeom prst="rect">
            <a:avLst/>
          </a:prstGeom>
        </p:spPr>
      </p:pic>
      <p:pic>
        <p:nvPicPr>
          <p:cNvPr id="94" name="picture 9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296106" y="1924064"/>
            <a:ext cx="2368587" cy="2025633"/>
          </a:xfrm>
          <a:prstGeom prst="rect">
            <a:avLst/>
          </a:prstGeom>
        </p:spPr>
      </p:pic>
      <p:graphicFrame>
        <p:nvGraphicFramePr>
          <p:cNvPr id="96" name="table 96"/>
          <p:cNvGraphicFramePr>
            <a:graphicFrameLocks noGrp="1"/>
          </p:cNvGraphicFramePr>
          <p:nvPr/>
        </p:nvGraphicFramePr>
        <p:xfrm>
          <a:off x="952461" y="4921727"/>
          <a:ext cx="5067934" cy="755014"/>
        </p:xfrm>
        <a:graphic>
          <a:graphicData uri="http://schemas.openxmlformats.org/drawingml/2006/table">
            <a:tbl>
              <a:tblPr/>
              <a:tblGrid>
                <a:gridCol w="2531110"/>
                <a:gridCol w="2536825"/>
              </a:tblGrid>
              <a:tr h="75501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具备农业技术专业知</a:t>
                      </a: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识和</a:t>
                      </a:r>
                      <a:endParaRPr lang="SimHei" altLang="SimHei" sz="1300"/>
                    </a:p>
                    <a:p>
                      <a:pPr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13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技能，包括农作物种植、</a:t>
                      </a:r>
                      <a:endParaRPr lang="SimHei" altLang="SimHei" sz="1300"/>
                    </a:p>
                    <a:p>
                      <a:pPr algn="l" rtl="0" eaLnBrk="0">
                        <a:lnSpc>
                          <a:spcPct val="99000"/>
                        </a:lnSpc>
                      </a:pPr>
                      <a:r>
                        <a:rPr sz="1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畜牧养殖、水产养殖等技</a:t>
                      </a:r>
                      <a:endParaRPr lang="SimHei" altLang="SimHei" sz="1300"/>
                    </a:p>
                    <a:p>
                      <a:pPr algn="l" rtl="0" eaLnBrk="0">
                        <a:lnSpc>
                          <a:spcPts val="1473"/>
                        </a:lnSpc>
                      </a:pPr>
                      <a:r>
                        <a:rPr sz="12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术。</a:t>
                      </a:r>
                      <a:endParaRPr lang="SimHei" altLang="SimHei" sz="1200"/>
                    </a:p>
                  </a:txBody>
                  <a:tcPr marL="0" marR="0" marT="138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34640"/>
                        </a:lnSpc>
                      </a:pPr>
                      <a:endParaRPr lang="Arial" altLang="Arial" sz="100"/>
                    </a:p>
                    <a:p>
                      <a:pPr marL="701040" algn="just" rtl="0" eaLnBrk="0">
                        <a:lnSpc>
                          <a:spcPct val="97000"/>
                        </a:lnSpc>
                      </a:pP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能够运用农业技术进行农</a:t>
                      </a:r>
                      <a:r>
                        <a:rPr sz="1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业生产管理，提高农业生</a:t>
                      </a:r>
                      <a:r>
                        <a:rPr sz="13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产效率和农产品质量。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8" name="textbox 98"/>
          <p:cNvSpPr/>
          <p:nvPr/>
        </p:nvSpPr>
        <p:spPr>
          <a:xfrm>
            <a:off x="7429477" y="4176200"/>
            <a:ext cx="2367279" cy="1331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07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800" b="1" kern="0" spc="-50">
                <a:solidFill>
                  <a:srgbClr val="0061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农业经营模式创新</a:t>
            </a:r>
            <a:r>
              <a:rPr sz="1800" kern="0" spc="370">
                <a:solidFill>
                  <a:srgbClr val="0061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800" kern="0" spc="-50">
                <a:solidFill>
                  <a:srgbClr val="0061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→</a:t>
            </a:r>
            <a:endParaRPr lang="SimHei" altLang="SimHei" sz="18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12700" algn="l" rtl="0" eaLnBrk="0">
              <a:lnSpc>
                <a:spcPct val="88000"/>
              </a:lnSpc>
              <a:spcBef>
                <a:spcPts val="394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能够结合市场需求和农业</a:t>
            </a:r>
            <a:endParaRPr lang="SimHei" altLang="SimHei" sz="1300"/>
          </a:p>
          <a:p>
            <a:pPr marL="12700" algn="l" rtl="0" eaLnBrk="0">
              <a:lnSpc>
                <a:spcPct val="92000"/>
              </a:lnSpc>
              <a:spcBef>
                <a:spcPts val="2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技术，创新农业经营模式</a:t>
            </a:r>
            <a:endParaRPr lang="SimHei" altLang="SimHei" sz="1300"/>
          </a:p>
          <a:p>
            <a:pPr marL="44450" algn="l" rtl="0" eaLnBrk="0">
              <a:lnSpc>
                <a:spcPts val="1608"/>
              </a:lnSpc>
            </a:pP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,推动农业转型升级。</a:t>
            </a:r>
            <a:endParaRPr lang="SimHei" altLang="SimHei" sz="1300"/>
          </a:p>
        </p:txBody>
      </p:sp>
      <p:sp>
        <p:nvSpPr>
          <p:cNvPr id="100" name="textbox 100"/>
          <p:cNvSpPr/>
          <p:nvPr/>
        </p:nvSpPr>
        <p:spPr>
          <a:xfrm>
            <a:off x="943030" y="2092231"/>
            <a:ext cx="1992629" cy="1217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7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b="1" kern="0" spc="-60" baseline="-5787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1700" kern="0" spc="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3100" kern="0" spc="-60">
                <a:solidFill>
                  <a:srgbClr val="BB005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上本科</a:t>
            </a:r>
            <a:endParaRPr lang="SimHei" altLang="SimHei" sz="31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algn="l" rtl="0" eaLnBrk="0">
              <a:lnSpc>
                <a:spcPct val="6599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3100" b="1" kern="0" spc="260">
                <a:solidFill>
                  <a:srgbClr val="EA007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薪负就业</a:t>
            </a:r>
            <a:endParaRPr lang="SimHei" altLang="SimHei" sz="3100"/>
          </a:p>
        </p:txBody>
      </p:sp>
      <p:sp>
        <p:nvSpPr>
          <p:cNvPr id="102" name="textbox 102"/>
          <p:cNvSpPr/>
          <p:nvPr/>
        </p:nvSpPr>
        <p:spPr>
          <a:xfrm>
            <a:off x="355580" y="984236"/>
            <a:ext cx="4067175" cy="532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700"/>
          </a:p>
          <a:p>
            <a:pPr marL="533400" algn="l" rtl="0" eaLnBrk="0">
              <a:lnSpc>
                <a:spcPct val="95000"/>
              </a:lnSpc>
              <a:spcBef>
                <a:spcPts val="7"/>
              </a:spcBef>
              <a:tabLst>
                <a:tab pos="715644"/>
              </a:tabLst>
            </a:pPr>
            <a:r>
              <a:rPr sz="2600" kern="0" spc="0">
                <a:solidFill>
                  <a:srgbClr val="00608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10">
                <a:solidFill>
                  <a:srgbClr val="00608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农业技术类经营性人才</a:t>
            </a:r>
            <a:endParaRPr lang="SimHei" altLang="SimHei" sz="2600"/>
          </a:p>
        </p:txBody>
      </p:sp>
      <p:pic>
        <p:nvPicPr>
          <p:cNvPr id="104" name="picture 10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68280" y="996936"/>
            <a:ext cx="520768" cy="463601"/>
          </a:xfrm>
          <a:prstGeom prst="rect">
            <a:avLst/>
          </a:prstGeom>
        </p:spPr>
      </p:pic>
      <p:sp>
        <p:nvSpPr>
          <p:cNvPr id="106" name="textbox 106"/>
          <p:cNvSpPr/>
          <p:nvPr/>
        </p:nvSpPr>
        <p:spPr>
          <a:xfrm>
            <a:off x="4175216" y="4177800"/>
            <a:ext cx="2422525" cy="289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2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30">
                <a:solidFill>
                  <a:srgbClr val="0061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农业生产管理技能</a:t>
            </a:r>
            <a:r>
              <a:rPr sz="1800" kern="0" spc="10">
                <a:solidFill>
                  <a:srgbClr val="0061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endParaRPr lang="SimHei" altLang="SimHei" sz="1800"/>
          </a:p>
        </p:txBody>
      </p:sp>
      <p:pic>
        <p:nvPicPr>
          <p:cNvPr id="108" name="picture 10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334807" y="4232246"/>
            <a:ext cx="228624" cy="155605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939761" y="4179469"/>
            <a:ext cx="2341879" cy="287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0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800" kern="0" spc="-10">
                <a:solidFill>
                  <a:srgbClr val="00648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农业技术专业背景</a:t>
            </a:r>
            <a:r>
              <a:rPr sz="1800" kern="0" spc="430">
                <a:solidFill>
                  <a:srgbClr val="00648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300" kern="0" spc="-10">
                <a:solidFill>
                  <a:srgbClr val="00648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endParaRPr lang="SimSun" altLang="SimSun" sz="1300"/>
          </a:p>
        </p:txBody>
      </p:sp>
      <p:pic>
        <p:nvPicPr>
          <p:cNvPr id="112" name="picture 1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978111" y="2736844"/>
            <a:ext cx="184140" cy="13968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picture 1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16" name="picture 1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39003" y="2038339"/>
            <a:ext cx="2647899" cy="1752615"/>
          </a:xfrm>
          <a:prstGeom prst="rect">
            <a:avLst/>
          </a:prstGeom>
        </p:spPr>
      </p:pic>
      <p:pic>
        <p:nvPicPr>
          <p:cNvPr id="118" name="picture 1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044992" y="2051044"/>
            <a:ext cx="2609831" cy="1752615"/>
          </a:xfrm>
          <a:prstGeom prst="rect">
            <a:avLst/>
          </a:prstGeom>
        </p:spPr>
      </p:pic>
      <p:pic>
        <p:nvPicPr>
          <p:cNvPr id="120" name="picture 1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58877" y="2051044"/>
            <a:ext cx="2609831" cy="1746262"/>
          </a:xfrm>
          <a:prstGeom prst="rect">
            <a:avLst/>
          </a:prstGeom>
        </p:spPr>
      </p:pic>
      <p:sp>
        <p:nvSpPr>
          <p:cNvPr id="122" name="textbox 122"/>
          <p:cNvSpPr/>
          <p:nvPr/>
        </p:nvSpPr>
        <p:spPr>
          <a:xfrm>
            <a:off x="355580" y="984236"/>
            <a:ext cx="4067175" cy="532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700"/>
          </a:p>
          <a:p>
            <a:pPr marL="533400" algn="l" rtl="0" eaLnBrk="0">
              <a:lnSpc>
                <a:spcPct val="95000"/>
              </a:lnSpc>
              <a:spcBef>
                <a:spcPts val="7"/>
              </a:spcBef>
              <a:tabLst>
                <a:tab pos="715644"/>
              </a:tabLst>
            </a:pPr>
            <a:r>
              <a:rPr sz="2600" kern="0" spc="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1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农村电商类经营性人才</a:t>
            </a:r>
            <a:endParaRPr lang="SimHei" altLang="SimHei" sz="2600"/>
          </a:p>
        </p:txBody>
      </p:sp>
      <p:pic>
        <p:nvPicPr>
          <p:cNvPr id="124" name="picture 1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68280" y="996936"/>
            <a:ext cx="520768" cy="463601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1263664" y="4857766"/>
            <a:ext cx="1855470" cy="717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304"/>
              </a:lnSpc>
            </a:pPr>
            <a:endParaRPr lang="Arial" altLang="Arial" sz="100"/>
          </a:p>
          <a:p>
            <a:pPr marL="12700" algn="l" rtl="0" eaLnBrk="0">
              <a:lnSpc>
                <a:spcPct val="116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具备电商运营的专业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知识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和技能，能够进行农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村电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商平台的运营和管理。</a:t>
            </a:r>
            <a:endParaRPr lang="SimHei" altLang="SimHei" sz="1300"/>
          </a:p>
        </p:txBody>
      </p:sp>
      <p:sp>
        <p:nvSpPr>
          <p:cNvPr id="128" name="textbox 128"/>
          <p:cNvSpPr/>
          <p:nvPr/>
        </p:nvSpPr>
        <p:spPr>
          <a:xfrm>
            <a:off x="4241775" y="4864633"/>
            <a:ext cx="1864360" cy="702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1"/>
              </a:lnSpc>
            </a:pPr>
            <a:endParaRPr lang="Arial" altLang="Arial" sz="100"/>
          </a:p>
          <a:p>
            <a:pPr marL="12700" algn="l" rtl="0" eaLnBrk="0">
              <a:lnSpc>
                <a:spcPct val="114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了解农产品市场和消费者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需求，能够制定有效的农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产品营销策略和推广方案</a:t>
            </a:r>
            <a:endParaRPr lang="SimHei" altLang="SimHei" sz="1300"/>
          </a:p>
        </p:txBody>
      </p:sp>
      <p:sp>
        <p:nvSpPr>
          <p:cNvPr id="130" name="textbox 130"/>
          <p:cNvSpPr/>
          <p:nvPr/>
        </p:nvSpPr>
        <p:spPr>
          <a:xfrm>
            <a:off x="7473963" y="4869786"/>
            <a:ext cx="1846579" cy="6972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6"/>
              </a:lnSpc>
            </a:pPr>
            <a:endParaRPr lang="Arial" altLang="Arial" sz="100"/>
          </a:p>
          <a:p>
            <a:pPr marL="12700" algn="l" rtl="0" eaLnBrk="0">
              <a:lnSpc>
                <a:spcPct val="113000"/>
              </a:lnSpc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能够建立和完善农村电商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的物流配送体系，提高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电 商服务的效率和满意度。</a:t>
            </a:r>
            <a:endParaRPr lang="SimHei" altLang="SimHei" sz="1300"/>
          </a:p>
        </p:txBody>
      </p:sp>
      <p:sp>
        <p:nvSpPr>
          <p:cNvPr id="132" name="textbox 132"/>
          <p:cNvSpPr/>
          <p:nvPr/>
        </p:nvSpPr>
        <p:spPr>
          <a:xfrm>
            <a:off x="4175580" y="4107897"/>
            <a:ext cx="1821179" cy="31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000" b="1" kern="0" spc="0">
                <a:solidFill>
                  <a:srgbClr val="005E8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农产品营销策略</a:t>
            </a:r>
            <a:endParaRPr lang="SimHei" altLang="SimHei" sz="2000"/>
          </a:p>
        </p:txBody>
      </p:sp>
      <p:sp>
        <p:nvSpPr>
          <p:cNvPr id="134" name="textbox 134"/>
          <p:cNvSpPr/>
          <p:nvPr/>
        </p:nvSpPr>
        <p:spPr>
          <a:xfrm>
            <a:off x="7369592" y="4106881"/>
            <a:ext cx="1590675" cy="316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5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000" b="1" kern="0" spc="3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物流配送管理</a:t>
            </a:r>
            <a:endParaRPr lang="SimHei" altLang="SimHei" sz="2000"/>
          </a:p>
        </p:txBody>
      </p:sp>
      <p:sp>
        <p:nvSpPr>
          <p:cNvPr id="136" name="textbox 136"/>
          <p:cNvSpPr/>
          <p:nvPr/>
        </p:nvSpPr>
        <p:spPr>
          <a:xfrm>
            <a:off x="1178434" y="4107897"/>
            <a:ext cx="1577975" cy="31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000" b="1" kern="0" spc="20">
                <a:solidFill>
                  <a:srgbClr val="0062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电商运营能力</a:t>
            </a:r>
            <a:endParaRPr lang="SimHei" altLang="SimHei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picture 1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40" name="picture 14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264146" y="1676381"/>
            <a:ext cx="5410218" cy="4806947"/>
          </a:xfrm>
          <a:prstGeom prst="rect">
            <a:avLst/>
          </a:prstGeom>
        </p:spPr>
      </p:pic>
      <p:sp>
        <p:nvSpPr>
          <p:cNvPr id="142" name="textbox 142"/>
          <p:cNvSpPr/>
          <p:nvPr/>
        </p:nvSpPr>
        <p:spPr>
          <a:xfrm>
            <a:off x="634999" y="2145569"/>
            <a:ext cx="3843654" cy="936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6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900" kern="0" spc="8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1900" kern="0" spc="-11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b="1" kern="0" spc="8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旅游规划能力</a:t>
            </a:r>
            <a:endParaRPr lang="SimHei" altLang="SimHei" sz="19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marL="336550" algn="l" rtl="0" eaLnBrk="0">
              <a:lnSpc>
                <a:spcPct val="117000"/>
              </a:lnSpc>
              <a:spcBef>
                <a:spcPts val="1"/>
              </a:spcBef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具备旅游规划的专业知识和技能，能够进行乡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村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旅游资源的开发和规划。</a:t>
            </a:r>
            <a:endParaRPr lang="SimHei" altLang="SimHei" sz="1200"/>
          </a:p>
        </p:txBody>
      </p:sp>
      <p:sp>
        <p:nvSpPr>
          <p:cNvPr id="144" name="textbox 144"/>
          <p:cNvSpPr/>
          <p:nvPr/>
        </p:nvSpPr>
        <p:spPr>
          <a:xfrm>
            <a:off x="634999" y="3566999"/>
            <a:ext cx="3847465" cy="925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7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900" kern="0" spc="7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1900" kern="0" spc="-11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b="1" kern="0" spc="7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旅游服务技能</a:t>
            </a:r>
            <a:endParaRPr lang="SimHei" altLang="SimHei" sz="1900"/>
          </a:p>
          <a:p>
            <a:pPr algn="l" rtl="0" eaLnBrk="0">
              <a:lnSpc>
                <a:spcPct val="105000"/>
              </a:lnSpc>
            </a:pPr>
            <a:endParaRPr lang="Arial" altLang="Arial" sz="1200"/>
          </a:p>
          <a:p>
            <a:pPr marL="336550" algn="l" rtl="0" eaLnBrk="0">
              <a:lnSpc>
                <a:spcPct val="116000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能够提供优质的旅游服务，包括导游服务、住宿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服务、餐饮服务等。</a:t>
            </a:r>
            <a:endParaRPr lang="SimHei" altLang="SimHei" sz="1200"/>
          </a:p>
        </p:txBody>
      </p:sp>
      <p:sp>
        <p:nvSpPr>
          <p:cNvPr id="146" name="textbox 146"/>
          <p:cNvSpPr/>
          <p:nvPr/>
        </p:nvSpPr>
        <p:spPr>
          <a:xfrm>
            <a:off x="634999" y="5003040"/>
            <a:ext cx="3840479" cy="923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6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900" kern="0" spc="11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1900" kern="0" spc="-40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b="1" kern="0" spc="11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旅游营销策略</a:t>
            </a:r>
            <a:endParaRPr lang="SimHei" altLang="SimHei" sz="1900"/>
          </a:p>
          <a:p>
            <a:pPr algn="l" rtl="0" eaLnBrk="0">
              <a:lnSpc>
                <a:spcPct val="106000"/>
              </a:lnSpc>
            </a:pPr>
            <a:endParaRPr lang="Arial" altLang="Arial" sz="1100"/>
          </a:p>
          <a:p>
            <a:pPr algn="l" rtl="0" eaLnBrk="0">
              <a:lnSpc>
                <a:spcPct val="10075"/>
              </a:lnSpc>
            </a:pPr>
            <a:endParaRPr lang="Arial" altLang="Arial" sz="100"/>
          </a:p>
          <a:p>
            <a:pPr marL="336550" algn="l" rtl="0" eaLnBrk="0">
              <a:lnSpc>
                <a:spcPct val="119000"/>
              </a:lnSpc>
            </a:pP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了解旅游市场和消费者需求，能够制定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有效的旅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游营销策略和推广方案。</a:t>
            </a:r>
            <a:endParaRPr lang="SimHei" altLang="SimHei" sz="1200"/>
          </a:p>
        </p:txBody>
      </p:sp>
      <p:sp>
        <p:nvSpPr>
          <p:cNvPr id="148" name="textbox 148"/>
          <p:cNvSpPr/>
          <p:nvPr/>
        </p:nvSpPr>
        <p:spPr>
          <a:xfrm>
            <a:off x="349271" y="977882"/>
            <a:ext cx="4079240" cy="543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539750" algn="l" rtl="0" eaLnBrk="0">
              <a:lnSpc>
                <a:spcPct val="95000"/>
              </a:lnSpc>
              <a:spcBef>
                <a:spcPts val="3"/>
              </a:spcBef>
              <a:tabLst>
                <a:tab pos="734694"/>
              </a:tabLst>
            </a:pPr>
            <a:r>
              <a:rPr sz="2500" kern="0" spc="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11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乡村旅游类经营性人</a:t>
            </a:r>
            <a:r>
              <a:rPr sz="2500" b="1" kern="0" spc="10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才</a:t>
            </a:r>
            <a:endParaRPr lang="SimHei" altLang="SimHei" sz="2500"/>
          </a:p>
        </p:txBody>
      </p:sp>
      <p:pic>
        <p:nvPicPr>
          <p:cNvPr id="150" name="picture 15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61971" y="990582"/>
            <a:ext cx="527077" cy="4762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2" name="picture 1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54" name="picture 1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807204" y="1866889"/>
            <a:ext cx="3289289" cy="4337067"/>
          </a:xfrm>
          <a:prstGeom prst="rect">
            <a:avLst/>
          </a:prstGeom>
        </p:spPr>
      </p:pic>
      <p:sp>
        <p:nvSpPr>
          <p:cNvPr id="156" name="textbox 156"/>
          <p:cNvSpPr/>
          <p:nvPr/>
        </p:nvSpPr>
        <p:spPr>
          <a:xfrm>
            <a:off x="698518" y="4507002"/>
            <a:ext cx="5701665" cy="1013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55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2000" b="1" kern="0" spc="10">
                <a:solidFill>
                  <a:srgbClr val="0062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农村文化创意类经营性人才</a:t>
            </a:r>
            <a:endParaRPr lang="SimHei" altLang="SimHei" sz="2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2700" algn="l" rtl="0" eaLnBrk="0">
              <a:lnSpc>
                <a:spcPct val="88000"/>
              </a:lnSpc>
              <a:spcBef>
                <a:spcPts val="394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具备文化创意专业知识和技能，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能够开发农村文化资源，推动农村文化创意产</a:t>
            </a:r>
            <a:endParaRPr lang="SimHei" altLang="SimHei" sz="1300"/>
          </a:p>
          <a:p>
            <a:pPr marL="12700" algn="l" rtl="0" eaLnBrk="0">
              <a:lnSpc>
                <a:spcPts val="2407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业的发展。</a:t>
            </a:r>
            <a:endParaRPr lang="SimHei" altLang="SimHei" sz="1200"/>
          </a:p>
        </p:txBody>
      </p:sp>
      <p:sp>
        <p:nvSpPr>
          <p:cNvPr id="158" name="textbox 158"/>
          <p:cNvSpPr/>
          <p:nvPr/>
        </p:nvSpPr>
        <p:spPr>
          <a:xfrm>
            <a:off x="768345" y="2284507"/>
            <a:ext cx="5495925" cy="696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55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2000" b="1" kern="0" spc="20">
                <a:solidFill>
                  <a:srgbClr val="00608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农村金融类经营性人才</a:t>
            </a:r>
            <a:endParaRPr lang="SimHei" altLang="SimHei" sz="20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marL="12700" algn="l" rtl="0" eaLnBrk="0">
              <a:lnSpc>
                <a:spcPct val="95000"/>
              </a:lnSpc>
              <a:spcBef>
                <a:spcPts val="4"/>
              </a:spcBef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具备金融专业知识和技能，能够为农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村提供金融服务，支持农村经济发展。</a:t>
            </a:r>
            <a:endParaRPr lang="SimHei" altLang="SimHei" sz="1300"/>
          </a:p>
        </p:txBody>
      </p:sp>
      <p:sp>
        <p:nvSpPr>
          <p:cNvPr id="160" name="textbox 160"/>
          <p:cNvSpPr/>
          <p:nvPr/>
        </p:nvSpPr>
        <p:spPr>
          <a:xfrm>
            <a:off x="355580" y="984236"/>
            <a:ext cx="3740784" cy="535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marL="533400" algn="l" rtl="0" eaLnBrk="0">
              <a:lnSpc>
                <a:spcPct val="98000"/>
              </a:lnSpc>
              <a:spcBef>
                <a:spcPts val="4"/>
              </a:spcBef>
              <a:tabLst>
                <a:tab pos="715644"/>
              </a:tabLst>
            </a:pPr>
            <a:r>
              <a:rPr sz="2600" kern="0" spc="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1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其他相关经营性人才</a:t>
            </a:r>
            <a:endParaRPr lang="SimHei" altLang="SimHei" sz="2600"/>
          </a:p>
        </p:txBody>
      </p:sp>
      <p:pic>
        <p:nvPicPr>
          <p:cNvPr id="162" name="picture 16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68280" y="996936"/>
            <a:ext cx="520768" cy="46360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66" name="picture 1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984527" y="4946633"/>
            <a:ext cx="3695637" cy="1841553"/>
          </a:xfrm>
          <a:prstGeom prst="rect">
            <a:avLst/>
          </a:prstGeom>
        </p:spPr>
      </p:pic>
      <p:sp>
        <p:nvSpPr>
          <p:cNvPr id="168" name="textbox 168"/>
          <p:cNvSpPr/>
          <p:nvPr/>
        </p:nvSpPr>
        <p:spPr>
          <a:xfrm>
            <a:off x="1270656" y="3211464"/>
            <a:ext cx="7508875" cy="586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9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800" b="1" kern="0" spc="11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经营性人才的个人成长路径与策略</a:t>
            </a:r>
            <a:endParaRPr lang="SimHei" altLang="SimHei" sz="3800"/>
          </a:p>
        </p:txBody>
      </p:sp>
      <p:pic>
        <p:nvPicPr>
          <p:cNvPr id="170" name="picture 17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36601" y="1746262"/>
            <a:ext cx="1231986" cy="1212854"/>
          </a:xfrm>
          <a:prstGeom prst="rect">
            <a:avLst/>
          </a:prstGeom>
        </p:spPr>
      </p:pic>
      <p:pic>
        <p:nvPicPr>
          <p:cNvPr id="172" name="picture 17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9632936" y="1200148"/>
            <a:ext cx="1060463" cy="113026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76" name="picture 17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1866889"/>
            <a:ext cx="3841710" cy="4908592"/>
          </a:xfrm>
          <a:prstGeom prst="rect">
            <a:avLst/>
          </a:prstGeom>
        </p:spPr>
      </p:pic>
      <p:sp>
        <p:nvSpPr>
          <p:cNvPr id="178" name="textbox 178"/>
          <p:cNvSpPr/>
          <p:nvPr/>
        </p:nvSpPr>
        <p:spPr>
          <a:xfrm>
            <a:off x="5410243" y="2303140"/>
            <a:ext cx="4533900" cy="9004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87"/>
              </a:lnSpc>
            </a:pPr>
            <a:endParaRPr lang="Arial" altLang="Arial" sz="100"/>
          </a:p>
          <a:p>
            <a:pPr marL="14604" algn="l" rtl="0" eaLnBrk="0">
              <a:lnSpc>
                <a:spcPct val="99000"/>
              </a:lnSpc>
            </a:pPr>
            <a:r>
              <a:rPr sz="1300" b="1" kern="0" spc="10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掌握核心技能</a:t>
            </a:r>
            <a:endParaRPr lang="SimHei" altLang="SimHei" sz="1300"/>
          </a:p>
          <a:p>
            <a:pPr marL="12700" algn="l" rtl="0" eaLnBrk="0">
              <a:lnSpc>
                <a:spcPct val="88000"/>
              </a:lnSpc>
              <a:spcBef>
                <a:spcPts val="1499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通过系统学习和实践，熟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练掌握所在领域的核心技能和专业知</a:t>
            </a:r>
            <a:endParaRPr lang="SimHei" altLang="SimHei" sz="1300"/>
          </a:p>
          <a:p>
            <a:pPr marL="12700" algn="l" rtl="0" eaLnBrk="0">
              <a:lnSpc>
                <a:spcPts val="2467"/>
              </a:lnSpc>
            </a:pP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识。</a:t>
            </a:r>
            <a:endParaRPr lang="SimHei" altLang="SimHei" sz="1200"/>
          </a:p>
        </p:txBody>
      </p:sp>
      <p:sp>
        <p:nvSpPr>
          <p:cNvPr id="180" name="textbox 180"/>
          <p:cNvSpPr/>
          <p:nvPr/>
        </p:nvSpPr>
        <p:spPr>
          <a:xfrm>
            <a:off x="5410243" y="3775107"/>
            <a:ext cx="4530090" cy="889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2"/>
              </a:lnSpc>
            </a:pPr>
            <a:endParaRPr lang="Arial" altLang="Arial" sz="100"/>
          </a:p>
          <a:p>
            <a:pPr marL="14604" algn="l" rtl="0" eaLnBrk="0">
              <a:lnSpc>
                <a:spcPct val="99000"/>
              </a:lnSpc>
            </a:pPr>
            <a:r>
              <a:rPr sz="1300" b="1" kern="0" spc="100">
                <a:solidFill>
                  <a:srgbClr val="00618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更新知识体系</a:t>
            </a:r>
            <a:endParaRPr lang="SimHei" altLang="SimHei" sz="1300"/>
          </a:p>
          <a:p>
            <a:pPr marL="12700" algn="l" rtl="0" eaLnBrk="0">
              <a:lnSpc>
                <a:spcPct val="88000"/>
              </a:lnSpc>
              <a:spcBef>
                <a:spcPts val="1469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关注行业动态和技术发展趋势，不断更新自己的知识体系，以</a:t>
            </a:r>
            <a:endParaRPr lang="SimHei" altLang="SimHei" sz="1300"/>
          </a:p>
          <a:p>
            <a:pPr marL="12700" algn="l" rtl="0" eaLnBrk="0">
              <a:lnSpc>
                <a:spcPts val="2422"/>
              </a:lnSpc>
            </a:pPr>
            <a:r>
              <a:rPr sz="13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适应市场需求。</a:t>
            </a:r>
            <a:endParaRPr lang="SimHei" altLang="SimHei" sz="1300"/>
          </a:p>
        </p:txBody>
      </p:sp>
      <p:sp>
        <p:nvSpPr>
          <p:cNvPr id="182" name="textbox 182"/>
          <p:cNvSpPr/>
          <p:nvPr/>
        </p:nvSpPr>
        <p:spPr>
          <a:xfrm>
            <a:off x="5410243" y="5236255"/>
            <a:ext cx="4527550" cy="887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6"/>
              </a:lnSpc>
            </a:pPr>
            <a:endParaRPr lang="Arial" altLang="Arial" sz="100"/>
          </a:p>
          <a:p>
            <a:pPr marL="14604" algn="l" rtl="0" eaLnBrk="0">
              <a:lnSpc>
                <a:spcPct val="99000"/>
              </a:lnSpc>
            </a:pPr>
            <a:r>
              <a:rPr sz="1300" b="1" kern="0" spc="100">
                <a:solidFill>
                  <a:srgbClr val="0062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提升综合素质</a:t>
            </a:r>
            <a:endParaRPr lang="SimHei" altLang="SimHei" sz="1300"/>
          </a:p>
          <a:p>
            <a:pPr marL="12700" algn="l" rtl="0" eaLnBrk="0">
              <a:lnSpc>
                <a:spcPct val="88000"/>
              </a:lnSpc>
              <a:spcBef>
                <a:spcPts val="1458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除了专业技能，注重提升自身的综合素质，如沟通能力、团队</a:t>
            </a:r>
            <a:endParaRPr lang="SimHei" altLang="SimHei" sz="1300"/>
          </a:p>
          <a:p>
            <a:pPr marL="12700" algn="l" rtl="0" eaLnBrk="0">
              <a:lnSpc>
                <a:spcPts val="2407"/>
              </a:lnSpc>
            </a:pP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合作、创新能力等。</a:t>
            </a:r>
            <a:endParaRPr lang="SimHei" altLang="SimHei" sz="1300"/>
          </a:p>
        </p:txBody>
      </p:sp>
      <p:sp>
        <p:nvSpPr>
          <p:cNvPr id="184" name="textbox 184"/>
          <p:cNvSpPr/>
          <p:nvPr/>
        </p:nvSpPr>
        <p:spPr>
          <a:xfrm>
            <a:off x="355580" y="984236"/>
            <a:ext cx="5082540" cy="532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700"/>
          </a:p>
          <a:p>
            <a:pPr marL="533400" algn="l" rtl="0" eaLnBrk="0">
              <a:lnSpc>
                <a:spcPct val="95000"/>
              </a:lnSpc>
              <a:spcBef>
                <a:spcPts val="7"/>
              </a:spcBef>
              <a:tabLst>
                <a:tab pos="715644"/>
              </a:tabLst>
            </a:pPr>
            <a:r>
              <a:rPr sz="2600" kern="0" spc="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20">
                <a:solidFill>
                  <a:srgbClr val="0061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提升自身专业技能与知识水平</a:t>
            </a:r>
            <a:endParaRPr lang="SimHei" altLang="SimHei" sz="2600"/>
          </a:p>
        </p:txBody>
      </p:sp>
      <p:pic>
        <p:nvPicPr>
          <p:cNvPr id="186" name="picture 18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68280" y="996936"/>
            <a:ext cx="520768" cy="463601"/>
          </a:xfrm>
          <a:prstGeom prst="rect">
            <a:avLst/>
          </a:prstGeom>
        </p:spPr>
      </p:pic>
      <p:pic>
        <p:nvPicPr>
          <p:cNvPr id="188" name="picture 18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8960" y="2292375"/>
            <a:ext cx="939735" cy="952465"/>
          </a:xfrm>
          <a:prstGeom prst="rect">
            <a:avLst/>
          </a:prstGeom>
        </p:spPr>
      </p:pic>
      <p:pic>
        <p:nvPicPr>
          <p:cNvPr id="190" name="picture 19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298960" y="5181610"/>
            <a:ext cx="933426" cy="939759"/>
          </a:xfrm>
          <a:prstGeom prst="rect">
            <a:avLst/>
          </a:prstGeom>
        </p:spPr>
      </p:pic>
      <p:sp>
        <p:nvSpPr>
          <p:cNvPr id="192" name="textbox 192"/>
          <p:cNvSpPr/>
          <p:nvPr/>
        </p:nvSpPr>
        <p:spPr>
          <a:xfrm>
            <a:off x="4588800" y="4154020"/>
            <a:ext cx="297815" cy="292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65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2200" b="1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22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https://d.book118.com/495113002100011044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SimHei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2024-09-06T11:46:26.329</cp:lastPrinted>
  <dcterms:created xsi:type="dcterms:W3CDTF">2024-09-06T03:46:26Z</dcterms:created>
  <dcterms:modified xsi:type="dcterms:W3CDTF">2024-09-06T03:46:27Z</dcterms:modified>
</cp:coreProperties>
</file>