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E6D4AE-6951-4DEB-93E1-2E8F93920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FFA20E-F506-4C72-AC83-63F686D57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BC2BA3-EC08-4C57-8E1E-78D9EE0C9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CDE4BD-C319-43D8-B7C9-896C10448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C71E9E-9553-4EA4-8EBD-4315354353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F2FA57-EFF2-4F16-A7D7-E5160AA31A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B2FA38-B78F-45FA-8206-C3C49719F1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239367-B070-48D0-9469-3A718115EE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D50D70-D955-4C50-AC55-148DA844E3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678E65-97AE-4981-8991-76892D42A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AFA58-78F1-4164-9497-3623E9FAD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12022232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2023-12-29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物流配送中心的作业流程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物流配送中心概述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订单处理与信息管理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库存管理策略及优化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拣选、包装及复核环节</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配送计划制定与执行</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退货处理及逆向物流</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总结：提高物流配送中心效率的关键措施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物流配送中心概述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功能</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物流配送中心是一种物流节点，是物品从供应者向需求者流动的过程中，对物品进行分类、加工、包装、分割、组配等作业，并按时、按量、按要求送达需求场所的设施和机构的总称。</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物流配送中心具有集散功能、储存功能、衔接功能、加工功能、分拣功能、配送功能和信息处理功能等。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按运营主体分</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按服务对象分</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按配送货物的性质分</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按社会化程度分</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配送中心类型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商业货物配送中心和工业货物配送中心。</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面向最终消费者的配送中心、面向制造企业的配送中心和面向零售商的配送中心。</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自用型配送中心、公用型配送中心和合同型配送中心。</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个别企业的配送中心、公共配送中心和共同配送中心。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信息化</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自动化</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智能化</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绿色化</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随着互联网技术的发展，物流配送中心的信息化程度不断提高，实现了信息的实时传递和处理。</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自动化技术的应用，提高了物流配送中心的作业效率和准确性，降低了人力成本。</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人工智能、大数据等技术的应用，使物流配送中心具备了预测和决策能力，提高了运营水平。</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环保意识的提高，促使物流配送中心在建设和运营过程中更加注重节能减排和环境保护。</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订单处理与信息管理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601" r="560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接收订单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确认订单信息</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分配订单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通过电子方式或纸质方式接收客户下达的订单。</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核对订单中的商品信息、数量、送货地址、联系方式等关键信息，确保准确无误。</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根据订单的性质、紧急程度等因素，将订单分配给相应的配送人员或配送团队。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订单接收与确认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信息系统支持</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采用专业的订单管理系统，实现订单的录入、查询、修改、删除等功能，提高订单处理效率。</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通过配送管理系统，实时监控配送人员的位置和状态，优化配送路线和配送计划。</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运用数据分析工具，对订单数据、配送数据等进行分析，为决策提供支持。</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订单管理系统</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配送管理系统</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数据分析系统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数据录入与整理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将接收到的订单数据录入系统，并进行分类、整理，以便后续处理。</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数据核对与校验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对录入的数据进行核对和校验，确保数据的准确性和完整性。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数据分析与应用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通过对历史订单数据、配送数据等的分析，发现潜在的问题和趋势，为改进配送服务提供依据。例如，可以分析不同时间段的订单量变化，预测未来的订单趋势，从而提前调整配送资源。</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库存管理策略及优化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ABC分类法</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定位存储策略</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库存可视化管理</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库存分类与定位</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根据物品的特性、尺寸和重量等因素，合理规划库位，提高存储效率。</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通过标识、标签等手段，实现库存信息的快速识别和定位。</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根据物品的价值、销售量和重要性等因素，将库存分为A、B、C三类，针对不同类别采取相应的管理措施。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动态调整机制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建立定期评估和调整安全库存的机制，以适应市场需求和供应链变化。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需求预测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运用历史数据、市场趋势分析等方法，对物品需求进行预测，为安全库存设定提供依据。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安全库存计算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根据需求预测结果、补货周期和供应商可靠性等因素，合理计算安全库存水平。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安全库存设定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遵循先进先出的库存管理原则，确保物品在有效期内得到合理利用。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先进先出原则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库存结构优化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信息化手段应用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4" b="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通过减少冗余库存、降低库存成本等措施，优化库存结构，提高库存周转率。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运用ERP、WMS等信息化管理系统，实现库存信息的实时更新和共享，提高库存管理效率。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库存周转率提升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拣选、包装及复核环节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1423988"/>
            <a:ext cx="6085713" cy="1369790"/>
            <a:chOff x="454963" y="1423988"/>
            <a:chExt cx="6085713" cy="1369790"/>
          </a:xfrm>
        </p:grpSpPr>
        <p:sp>
          <p:nvSpPr>
            <p:cNvPr id="3" name="Freeform 3"/>
            <p:cNvSpPr/>
            <p:nvPr/>
          </p:nvSpPr>
          <p:spPr>
            <a:xfrm>
              <a:off x="1412320" y="1423988"/>
              <a:ext cx="737616" cy="1369790"/>
            </a:xfrm>
            <a:custGeom>
              <a:rect l="l" t="t" r="r" b="b"/>
              <a:pathLst>
                <a:path w="325" h="603">
                  <a:moveTo>
                    <a:pt x="0" y="0"/>
                  </a:moveTo>
                  <a:lnTo>
                    <a:pt x="325" y="316"/>
                  </a:lnTo>
                  <a:lnTo>
                    <a:pt x="325" y="603"/>
                  </a:lnTo>
                  <a:lnTo>
                    <a:pt x="0" y="397"/>
                  </a:lnTo>
                  <a:lnTo>
                    <a:pt x="0" y="0"/>
                  </a:lnTo>
                  <a:close/>
                </a:path>
              </a:pathLst>
            </a:custGeom>
            <a:solidFill>
              <a:schemeClr val="accent1">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4963" y="1423988"/>
              <a:ext cx="957358" cy="9016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149841" y="2141982"/>
              <a:ext cx="4390835" cy="651796"/>
            </a:xfrm>
            <a:custGeom>
              <a:rect l="l" t="t" r="r" b="b"/>
              <a:pathLst>
                <a:path w="1931" h="287">
                  <a:moveTo>
                    <a:pt x="0" y="0"/>
                  </a:moveTo>
                  <a:lnTo>
                    <a:pt x="1831" y="0"/>
                  </a:lnTo>
                  <a:lnTo>
                    <a:pt x="1932" y="144"/>
                  </a:lnTo>
                  <a:lnTo>
                    <a:pt x="1831" y="287"/>
                  </a:lnTo>
                  <a:lnTo>
                    <a:pt x="0" y="287"/>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9754" y="1679924"/>
            <a:ext cx="541020" cy="413385"/>
            <a:chOff x="689754" y="1679924"/>
            <a:chExt cx="541020" cy="413385"/>
          </a:xfrm>
        </p:grpSpPr>
        <p:sp>
          <p:nvSpPr>
            <p:cNvPr id="7" name="TextBox 7"/>
            <p:cNvSpPr txBox="1"/>
            <p:nvPr/>
          </p:nvSpPr>
          <p:spPr>
            <a:xfrm>
              <a:off x="689754" y="1679924"/>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01</a:t>
              </a:r>
            </a:p>
          </p:txBody>
        </p:sp>
      </p:grpSp>
      <p:grpSp>
        <p:nvGrpSpPr>
          <p:cNvPr id="8" name="Group 8"/>
          <p:cNvGrpSpPr/>
          <p:nvPr/>
        </p:nvGrpSpPr>
        <p:grpSpPr>
          <a:xfrm>
            <a:off x="454963" y="2325624"/>
            <a:ext cx="6085713" cy="1131951"/>
            <a:chOff x="454963" y="2325624"/>
            <a:chExt cx="6085713" cy="1131951"/>
          </a:xfrm>
        </p:grpSpPr>
        <p:sp>
          <p:nvSpPr>
            <p:cNvPr id="9" name="Freeform 9"/>
            <p:cNvSpPr/>
            <p:nvPr/>
          </p:nvSpPr>
          <p:spPr>
            <a:xfrm>
              <a:off x="1412320" y="2325624"/>
              <a:ext cx="737616" cy="1131951"/>
            </a:xfrm>
            <a:custGeom>
              <a:rect l="l" t="t" r="r" b="b"/>
              <a:pathLst>
                <a:path w="325" h="498">
                  <a:moveTo>
                    <a:pt x="0" y="0"/>
                  </a:moveTo>
                  <a:lnTo>
                    <a:pt x="325" y="206"/>
                  </a:lnTo>
                  <a:lnTo>
                    <a:pt x="325" y="498"/>
                  </a:lnTo>
                  <a:lnTo>
                    <a:pt x="0" y="398"/>
                  </a:lnTo>
                  <a:lnTo>
                    <a:pt x="0" y="0"/>
                  </a:lnTo>
                  <a:close/>
                </a:path>
              </a:pathLst>
            </a:custGeom>
            <a:solidFill>
              <a:schemeClr val="accent2">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2325624"/>
              <a:ext cx="957358" cy="9046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149841" y="2793778"/>
              <a:ext cx="4390835" cy="663797"/>
            </a:xfrm>
            <a:custGeom>
              <a:rect l="l" t="t" r="r" b="b"/>
              <a:pathLst>
                <a:path w="1931" h="292">
                  <a:moveTo>
                    <a:pt x="0" y="0"/>
                  </a:moveTo>
                  <a:lnTo>
                    <a:pt x="1831" y="0"/>
                  </a:lnTo>
                  <a:lnTo>
                    <a:pt x="1932" y="149"/>
                  </a:lnTo>
                  <a:lnTo>
                    <a:pt x="1831" y="292"/>
                  </a:lnTo>
                  <a:lnTo>
                    <a:pt x="0" y="292"/>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646129" y="2549938"/>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02</a:t>
              </a:r>
            </a:p>
          </p:txBody>
        </p:sp>
      </p:grpSp>
      <p:grpSp>
        <p:nvGrpSpPr>
          <p:cNvPr id="13" name="Group 13"/>
          <p:cNvGrpSpPr/>
          <p:nvPr/>
        </p:nvGrpSpPr>
        <p:grpSpPr>
          <a:xfrm>
            <a:off x="454963" y="3230309"/>
            <a:ext cx="6085713" cy="903160"/>
            <a:chOff x="454963" y="3230309"/>
            <a:chExt cx="6085713" cy="903160"/>
          </a:xfrm>
        </p:grpSpPr>
        <p:sp>
          <p:nvSpPr>
            <p:cNvPr id="14" name="Freeform 14"/>
            <p:cNvSpPr/>
            <p:nvPr/>
          </p:nvSpPr>
          <p:spPr>
            <a:xfrm>
              <a:off x="1412320" y="3230309"/>
              <a:ext cx="737616" cy="903160"/>
            </a:xfrm>
            <a:custGeom>
              <a:rect l="l" t="t" r="r" b="b"/>
              <a:pathLst>
                <a:path w="325" h="397">
                  <a:moveTo>
                    <a:pt x="0" y="0"/>
                  </a:moveTo>
                  <a:lnTo>
                    <a:pt x="325" y="100"/>
                  </a:lnTo>
                  <a:lnTo>
                    <a:pt x="325" y="397"/>
                  </a:lnTo>
                  <a:lnTo>
                    <a:pt x="0" y="397"/>
                  </a:lnTo>
                  <a:lnTo>
                    <a:pt x="0" y="0"/>
                  </a:lnTo>
                  <a:close/>
                </a:path>
              </a:pathLst>
            </a:custGeom>
            <a:solidFill>
              <a:schemeClr val="accent3">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230309"/>
              <a:ext cx="957358" cy="903160"/>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49841" y="3457575"/>
              <a:ext cx="4390835" cy="675894"/>
            </a:xfrm>
            <a:custGeom>
              <a:rect l="l" t="t" r="r" b="b"/>
              <a:pathLst>
                <a:path w="1931" h="293">
                  <a:moveTo>
                    <a:pt x="0" y="0"/>
                  </a:moveTo>
                  <a:lnTo>
                    <a:pt x="1831" y="0"/>
                  </a:lnTo>
                  <a:lnTo>
                    <a:pt x="1932" y="149"/>
                  </a:lnTo>
                  <a:lnTo>
                    <a:pt x="1831" y="293"/>
                  </a:lnTo>
                  <a:lnTo>
                    <a:pt x="0" y="293"/>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646129" y="343804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03</a:t>
              </a:r>
            </a:p>
          </p:txBody>
        </p:sp>
      </p:grpSp>
      <p:grpSp>
        <p:nvGrpSpPr>
          <p:cNvPr id="18" name="Group 18"/>
          <p:cNvGrpSpPr/>
          <p:nvPr/>
        </p:nvGrpSpPr>
        <p:grpSpPr>
          <a:xfrm>
            <a:off x="454963" y="4133469"/>
            <a:ext cx="6085713" cy="892588"/>
            <a:chOff x="454963" y="4133469"/>
            <a:chExt cx="6085713" cy="892588"/>
          </a:xfrm>
        </p:grpSpPr>
        <p:sp>
          <p:nvSpPr>
            <p:cNvPr id="19" name="Freeform 19"/>
            <p:cNvSpPr/>
            <p:nvPr/>
          </p:nvSpPr>
          <p:spPr>
            <a:xfrm>
              <a:off x="1412320" y="4133469"/>
              <a:ext cx="737616" cy="892588"/>
            </a:xfrm>
            <a:custGeom>
              <a:rect l="l" t="t" r="r" b="b"/>
              <a:pathLst>
                <a:path w="325" h="393">
                  <a:moveTo>
                    <a:pt x="0" y="393"/>
                  </a:moveTo>
                  <a:lnTo>
                    <a:pt x="325" y="293"/>
                  </a:lnTo>
                  <a:lnTo>
                    <a:pt x="325" y="0"/>
                  </a:lnTo>
                  <a:lnTo>
                    <a:pt x="0" y="0"/>
                  </a:lnTo>
                  <a:lnTo>
                    <a:pt x="0" y="393"/>
                  </a:lnTo>
                  <a:close/>
                </a:path>
              </a:pathLst>
            </a:custGeom>
            <a:solidFill>
              <a:schemeClr val="accent4">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133469"/>
              <a:ext cx="957358" cy="892588"/>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149841" y="4133469"/>
              <a:ext cx="4390835" cy="665321"/>
            </a:xfrm>
            <a:custGeom>
              <a:rect l="l" t="t" r="r" b="b"/>
              <a:pathLst>
                <a:path w="1931" h="288">
                  <a:moveTo>
                    <a:pt x="0" y="288"/>
                  </a:moveTo>
                  <a:lnTo>
                    <a:pt x="1831" y="288"/>
                  </a:lnTo>
                  <a:lnTo>
                    <a:pt x="1932" y="144"/>
                  </a:lnTo>
                  <a:lnTo>
                    <a:pt x="1831" y="0"/>
                  </a:lnTo>
                  <a:lnTo>
                    <a:pt x="0" y="0"/>
                  </a:lnTo>
                  <a:lnTo>
                    <a:pt x="0" y="28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661179" y="433520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04</a:t>
              </a:r>
            </a:p>
          </p:txBody>
        </p:sp>
      </p:grpSp>
      <p:grpSp>
        <p:nvGrpSpPr>
          <p:cNvPr id="23" name="Group 23"/>
          <p:cNvGrpSpPr/>
          <p:nvPr/>
        </p:nvGrpSpPr>
        <p:grpSpPr>
          <a:xfrm>
            <a:off x="454963" y="4797266"/>
            <a:ext cx="6085713" cy="1133476"/>
            <a:chOff x="454963" y="4797266"/>
            <a:chExt cx="6085713" cy="1133476"/>
          </a:xfrm>
        </p:grpSpPr>
        <p:sp>
          <p:nvSpPr>
            <p:cNvPr id="24" name="Freeform 24"/>
            <p:cNvSpPr/>
            <p:nvPr/>
          </p:nvSpPr>
          <p:spPr>
            <a:xfrm>
              <a:off x="1412320" y="4797266"/>
              <a:ext cx="737616" cy="1133475"/>
            </a:xfrm>
            <a:custGeom>
              <a:rect l="l" t="t" r="r" b="b"/>
              <a:pathLst>
                <a:path w="325" h="498">
                  <a:moveTo>
                    <a:pt x="0" y="498"/>
                  </a:moveTo>
                  <a:lnTo>
                    <a:pt x="325" y="292"/>
                  </a:lnTo>
                  <a:lnTo>
                    <a:pt x="325" y="0"/>
                  </a:lnTo>
                  <a:lnTo>
                    <a:pt x="0" y="100"/>
                  </a:lnTo>
                  <a:lnTo>
                    <a:pt x="0" y="498"/>
                  </a:lnTo>
                  <a:close/>
                </a:path>
              </a:pathLst>
            </a:custGeom>
            <a:solidFill>
              <a:schemeClr val="accent5">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026057"/>
              <a:ext cx="957358" cy="9046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49841" y="4797266"/>
              <a:ext cx="4390835" cy="663797"/>
            </a:xfrm>
            <a:custGeom>
              <a:rect l="l" t="t" r="r" b="b"/>
              <a:pathLst>
                <a:path w="1931" h="292">
                  <a:moveTo>
                    <a:pt x="0" y="292"/>
                  </a:moveTo>
                  <a:lnTo>
                    <a:pt x="1831" y="292"/>
                  </a:lnTo>
                  <a:lnTo>
                    <a:pt x="1932" y="143"/>
                  </a:lnTo>
                  <a:lnTo>
                    <a:pt x="1831" y="0"/>
                  </a:lnTo>
                  <a:lnTo>
                    <a:pt x="0" y="0"/>
                  </a:lnTo>
                  <a:lnTo>
                    <a:pt x="0" y="292"/>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661179" y="5275992"/>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05</a:t>
              </a:r>
            </a:p>
          </p:txBody>
        </p:sp>
      </p:grpSp>
      <p:sp>
        <p:nvSpPr>
          <p:cNvPr id="28" name="TextBox 28"/>
          <p:cNvSpPr txBox="1"/>
          <p:nvPr/>
        </p:nvSpPr>
        <p:spPr>
          <a:xfrm>
            <a:off x="2398926" y="2234517"/>
            <a:ext cx="3697074" cy="48015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人工拣选</a:t>
            </a:r>
          </a:p>
        </p:txBody>
      </p:sp>
      <p:sp>
        <p:nvSpPr>
          <p:cNvPr id="29" name="TextBox 29"/>
          <p:cNvSpPr txBox="1"/>
          <p:nvPr/>
        </p:nvSpPr>
        <p:spPr>
          <a:xfrm>
            <a:off x="2398926" y="289159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纸质拣选</a:t>
            </a:r>
          </a:p>
        </p:txBody>
      </p:sp>
      <p:sp>
        <p:nvSpPr>
          <p:cNvPr id="30" name="TextBox 30"/>
          <p:cNvSpPr txBox="1"/>
          <p:nvPr/>
        </p:nvSpPr>
        <p:spPr>
          <a:xfrm>
            <a:off x="2398926" y="3562160"/>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RF拣选</a:t>
            </a:r>
          </a:p>
        </p:txBody>
      </p:sp>
      <p:sp>
        <p:nvSpPr>
          <p:cNvPr id="31" name="TextBox 31"/>
          <p:cNvSpPr txBox="1"/>
          <p:nvPr/>
        </p:nvSpPr>
        <p:spPr>
          <a:xfrm>
            <a:off x="2398926" y="4213114"/>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语音拣选</a:t>
            </a:r>
          </a:p>
        </p:txBody>
      </p:sp>
      <p:sp>
        <p:nvSpPr>
          <p:cNvPr id="32" name="TextBox 32"/>
          <p:cNvSpPr txBox="1"/>
          <p:nvPr/>
        </p:nvSpPr>
        <p:spPr>
          <a:xfrm>
            <a:off x="2398926" y="489727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自动化拣选</a:t>
            </a:r>
          </a:p>
        </p:txBody>
      </p:sp>
      <p:sp>
        <p:nvSpPr>
          <p:cNvPr id="33" name="TextBox 33"/>
          <p:cNvSpPr txBox="1"/>
          <p:nvPr/>
        </p:nvSpPr>
        <p:spPr>
          <a:xfrm>
            <a:off x="6833989" y="2108883"/>
            <a:ext cx="4716780" cy="6057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适用于订单量小、SKU数量少的场景，依靠员工经验和记忆进行拣选。</a:t>
            </a:r>
          </a:p>
        </p:txBody>
      </p:sp>
      <p:sp>
        <p:nvSpPr>
          <p:cNvPr id="34" name="TextBox 34"/>
          <p:cNvSpPr txBox="1"/>
          <p:nvPr/>
        </p:nvSpPr>
        <p:spPr>
          <a:xfrm>
            <a:off x="6831121" y="2771823"/>
            <a:ext cx="4719647"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通过打印纸质拣货单，员工按照拣货单上的信息进行拣选。</a:t>
            </a:r>
          </a:p>
        </p:txBody>
      </p:sp>
      <p:sp>
        <p:nvSpPr>
          <p:cNvPr id="35" name="TextBox 35"/>
          <p:cNvSpPr txBox="1"/>
          <p:nvPr/>
        </p:nvSpPr>
        <p:spPr>
          <a:xfrm>
            <a:off x="6831121" y="3435620"/>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员工手持RF设备，接收系统发出的拣选指令，并确认拣选结果。</a:t>
            </a:r>
          </a:p>
        </p:txBody>
      </p:sp>
      <p:sp>
        <p:nvSpPr>
          <p:cNvPr id="36" name="TextBox 36"/>
          <p:cNvSpPr txBox="1"/>
          <p:nvPr/>
        </p:nvSpPr>
        <p:spPr>
          <a:xfrm>
            <a:off x="6831121" y="4111514"/>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员工佩戴语音设备，接收语音指令进行拣选，并通过语音确认结果。</a:t>
            </a:r>
          </a:p>
        </p:txBody>
      </p:sp>
      <p:sp>
        <p:nvSpPr>
          <p:cNvPr id="37" name="TextBox 37"/>
          <p:cNvSpPr txBox="1"/>
          <p:nvPr/>
        </p:nvSpPr>
        <p:spPr>
          <a:xfrm>
            <a:off x="6831121" y="4776835"/>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利用自动化设备和系统，实现无人化、智能化的拣选过程。</a:t>
            </a:r>
          </a:p>
        </p:txBody>
      </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拣选方法选择</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https://d.book118.com/495120222322011042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2024-09-04T08:39:37.486</cp:lastPrinted>
  <dcterms:created xsi:type="dcterms:W3CDTF">2024-09-04T00:39:37Z</dcterms:created>
  <dcterms:modified xsi:type="dcterms:W3CDTF">2024-09-04T00:39:39Z</dcterms:modified>
</cp:coreProperties>
</file>