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D49C9-83FB-4FCD-87F8-783BD4F8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B55D8-C72F-4B10-9FC5-0119505C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F34AD-FC58-4AC2-80D1-69D5816D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D28A2-8DE9-456E-9EEC-8C6EFA5A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AE7D2-5E5C-4586-842A-4E51A107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FFF42-1534-4541-A27B-43A4EB1CF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2FCC2-0200-467F-BF98-3A4D66D2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51901-59F7-4B49-B9F7-5C38B00E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F0F84-572E-4688-BF6F-E7A212AA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2801-AEBB-49D7-8A9A-4018628A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D2111-0085-42ED-88AE-CA0A92D6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35" r:id="rId2"/>
    <p:sldLayoutId id="2147484636" r:id="rId3"/>
    <p:sldLayoutId id="2147484637" r:id="rId4"/>
    <p:sldLayoutId id="2147484638" r:id="rId5"/>
    <p:sldLayoutId id="2147484639" r:id="rId6"/>
    <p:sldLayoutId id="2147484640" r:id="rId7"/>
    <p:sldLayoutId id="2147484641" r:id="rId8"/>
    <p:sldLayoutId id="2147484642" r:id="rId9"/>
    <p:sldLayoutId id="2147484643" r:id="rId10"/>
    <p:sldLayoutId id="21474846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100332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贷款工作报告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贷款业务风险分析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贷款业务未来展望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结论和建议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贷款业务概述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贷款业务执行情况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贷款业务概述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贷款种类和用途</a:t>
            </a:r>
            <a:endParaRPr lang="zh-CN" altLang="en-US"/>
          </a:p>
        </p:txBody>
      </p:sp>
      <p:sp>
        <p:nvSpPr>
          <p:cNvPr id="1048866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种类：个人贷款、企业贷款、房贷、车贷等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6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用途：消费、经营、投资等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贷款业务流程</a:t>
            </a:r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客户申请贷款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银行受理申请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4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银行审批贷款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0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签订贷款合同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6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发放贷款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贷款利率和费用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费用收取标准：各家银行和贷款机构有所不同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贷款利率：根据市场利率和借款人的信用评级确定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费用构成：包括贷款利息、手续费、评估费等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费用减免政策：针对特定人群和特定用途的贷款有相关政策支持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贷款业务执行情况</a:t>
            </a:r>
            <a:endParaRPr lang="zh-CN" altLang="en-US"/>
          </a:p>
        </p:txBody>
      </p:sp>
      <p:sp>
        <p:nvSpPr>
          <p:cNvPr id="10490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贷款申请受理情况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受理渠道：线上、线下及合作渠道等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受理流程：客户提交申请、初审、面签等环节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申请材料：身份证、收入证明、征信报告等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受理时效：平均处理时长、最快处理时长等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贷款审批情况</a:t>
            </a:r>
            <a:endParaRPr lang="zh-CN" altLang="en-US"/>
          </a:p>
        </p:txBody>
      </p:sp>
      <p:sp>
        <p:nvSpPr>
          <p:cNvPr id="10491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审批时间：平均审批时间、审批周期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审批流程：申请、初审、复审、终审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审批标准：信用评估、还款能力、贷款用途等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审批通过率：审批通过的贷款比例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贷款发放情况</a:t>
            </a:r>
            <a:endParaRPr lang="zh-CN" altLang="en-US"/>
          </a:p>
        </p:txBody>
      </p:sp>
      <p:sp>
        <p:nvSpPr>
          <p:cNvPr id="10492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贷款总额：截至目前，已发放贷款总额为XX亿元。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贷款对象：主要面向中小企业和个人，支持实体经济发展。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发放方式：通过线上和线下渠道相结合的方式进行发放，提高贷款效率。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贷款利率：根据市场利率和政策要求进行定价，确保风险可控和可持续经营。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贷款风险控制情况</a:t>
            </a:r>
            <a:endParaRPr lang="zh-CN" altLang="en-US"/>
          </a:p>
        </p:txBody>
      </p:sp>
      <p:sp>
        <p:nvSpPr>
          <p:cNvPr id="10492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风险评估：对借款人信用状况、抵押物价值等进行全面评估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风险分类：根据风险大小对贷款进行分类管理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风险预警：建立风险预警机制，及时发现并处理潜在风险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风险处置：制定风险处置预案，确保在出现风险时能够及时采取有效措施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贷款业务风险分析</a:t>
            </a:r>
            <a:endParaRPr lang="zh-CN" altLang="en-US"/>
          </a:p>
        </p:txBody>
      </p:sp>
      <p:sp>
        <p:nvSpPr>
          <p:cNvPr id="10493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信用风险</a:t>
            </a:r>
            <a:endParaRPr lang="zh-CN" altLang="en-US"/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定义：借款人因各种原因未能按期偿还贷款本息而造成违约的可能性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产生原因：借款人经济状况恶化、偿债意愿下降等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防范措施：建立完善的信用评估体系，对借款人进行全面评估，控制贷款额度等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应对策略：及时采取催收措施，降低贷款损失，加强风险预警等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https://d.book118.com/495210033241011101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贷款工作报告</vt:lpstr>
      <vt:lpstr>目录</vt:lpstr>
      <vt:lpstr>贷款业务概述</vt:lpstr>
      <vt:lpstr>贷款种类和用途</vt:lpstr>
      <vt:lpstr>贷款业务流程</vt:lpstr>
      <vt:lpstr>贷款利率和费用</vt:lpstr>
      <vt:lpstr>贷款业务执行情况</vt:lpstr>
      <vt:lpstr>贷款申请受理情况</vt:lpstr>
      <vt:lpstr>贷款审批情况</vt:lpstr>
      <vt:lpstr>贷款发放情况</vt:lpstr>
      <vt:lpstr>贷款风险控制情况</vt:lpstr>
      <vt:lpstr>贷款业务风险分析</vt:lpstr>
      <vt:lpstr>信用风险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2024-09-10T06:58:44.877</cp:lastPrinted>
  <dcterms:created xsi:type="dcterms:W3CDTF">2024-09-09T22:58:44Z</dcterms:created>
  <dcterms:modified xsi:type="dcterms:W3CDTF">2024-09-09T22:58:46Z</dcterms:modified>
</cp:coreProperties>
</file>