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873FE0-4B31-4A7C-B991-BCA8173F5A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3DDB1C-DFA3-42E1-A6A4-59586ECD81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4073B6-A907-40BA-9BFF-9D1DE15C26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C25443-8E36-48C9-A03B-8BE977F22A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06C4AA2-BE51-45F4-AC40-9C424D7867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A2942E-04D1-43E4-80CA-12A61DDF73A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670FBF5-55E6-45CC-BC06-43876CC2E72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5E2CF81-D673-48BB-B1E1-A44FBBB0BA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3C235B-2C21-49E5-9F65-CCD81D4145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333521-F500-48FB-A80A-381E429F40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96CC37-60BE-4351-814C-91F0242E13D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522121230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医疗机构营运资金管理的基金使用与财务报表</a:t>
            </a:r>
          </a:p>
        </p:txBody>
      </p:sp>
      <p:sp>
        <p:nvSpPr>
          <p:cNvPr id="3" name="TextBox 3"/>
          <p:cNvSpPr txBox="1"/>
          <p:nvPr/>
        </p:nvSpPr>
        <p:spPr>
          <a:xfrm>
            <a:off x="1022709" y="4939625"/>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1022709" y="5440641"/>
            <a:ext cx="6964070" cy="4949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医疗机构营运资金管理概述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基金使用与财务报表分析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医疗机构营运资金管理的挑战与对策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医疗机构营运资金管理与财务报表的未来展望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结论与总结</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医疗机构营运资金管理现状</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近年来，随着医疗行业的快速发展，医疗机构在营运资金管理方面面临诸多挑战，如资金筹集、预算编制、成本控制等。</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基金使用与财务报表关系</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财务报表是医疗机构内部管理和外部监管的重要手段，能够全面反映医疗机构的财务状况、经营成果和现金流量，为医疗机构加强营运资金管理提供决策依据。</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研究目的</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本文旨在探讨医疗机构营运资金管理的基金使用与财务报表之间的关系，分析财务报表在医疗机构营运资金管理中的重要性，并提出相应的管理建议。</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26880" y="4327928"/>
            <a:ext cx="816835" cy="816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15503" y="3252517"/>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418023" y="2978511"/>
            <a:ext cx="741863" cy="7418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25419" y="2137218"/>
            <a:ext cx="951888" cy="9518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663043" y="2098623"/>
            <a:ext cx="684020" cy="684020"/>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93287" y="4394336"/>
            <a:ext cx="684020" cy="68402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85811" y="3035533"/>
            <a:ext cx="617053" cy="61705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615209" y="4346502"/>
            <a:ext cx="923188" cy="923188"/>
          </a:xfrm>
          <a:prstGeom prst="ellipse">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327263" y="3523107"/>
            <a:ext cx="536304" cy="536304"/>
          </a:xfrm>
          <a:prstGeom prst="ellipse">
            <a:avLst/>
          </a:prstGeom>
          <a:solidFill>
            <a:schemeClr val="accent5">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82217" y="3324986"/>
            <a:ext cx="536304" cy="53630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92083" y="2027663"/>
            <a:ext cx="825939" cy="82593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34516" y="4265809"/>
            <a:ext cx="1084575" cy="108457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60548" y="3456392"/>
            <a:ext cx="669734" cy="66973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23341" y="2059085"/>
            <a:ext cx="1139031" cy="113903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5413642" y="2493745"/>
            <a:ext cx="1309700" cy="134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7" name="Connector 17"/>
          <p:cNvCxnSpPr/>
          <p:nvPr/>
        </p:nvCxnSpPr>
        <p:spPr>
          <a:xfrm flipV="1">
            <a:off x="6102864" y="2883378"/>
            <a:ext cx="679174" cy="1521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flipV="1">
            <a:off x="6825419" y="3126459"/>
            <a:ext cx="191610" cy="44232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19" name="Connector 19"/>
          <p:cNvCxnSpPr/>
          <p:nvPr/>
        </p:nvCxnSpPr>
        <p:spPr>
          <a:xfrm flipH="1" flipV="1">
            <a:off x="7301364" y="3163040"/>
            <a:ext cx="133934" cy="116488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flipH="1">
            <a:off x="5567348" y="4736345"/>
            <a:ext cx="1459532" cy="9172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1" name="Connector 21"/>
          <p:cNvCxnSpPr/>
          <p:nvPr/>
        </p:nvCxnSpPr>
        <p:spPr>
          <a:xfrm flipV="1">
            <a:off x="5576003" y="4059411"/>
            <a:ext cx="751260" cy="50081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a:off x="4269332" y="3861290"/>
            <a:ext cx="443212" cy="585855"/>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flipV="1">
            <a:off x="4318522" y="2782643"/>
            <a:ext cx="344521" cy="542343"/>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flipV="1">
            <a:off x="4385236" y="3349442"/>
            <a:ext cx="1032786" cy="23794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flipV="1">
            <a:off x="5428529" y="3720374"/>
            <a:ext cx="360425" cy="68618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5322679" y="2733875"/>
            <a:ext cx="236458" cy="296514"/>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flipH="1" flipV="1">
            <a:off x="6863567" y="4059411"/>
            <a:ext cx="334699" cy="361267"/>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flipH="1" flipV="1">
            <a:off x="6126369" y="3484076"/>
            <a:ext cx="200894" cy="39031"/>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9" name="TextBox 29"/>
          <p:cNvSpPr txBox="1"/>
          <p:nvPr/>
        </p:nvSpPr>
        <p:spPr>
          <a:xfrm>
            <a:off x="183453" y="134826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反映财务状况</a:t>
            </a:r>
          </a:p>
        </p:txBody>
      </p:sp>
      <p:sp>
        <p:nvSpPr>
          <p:cNvPr id="30" name="TextBox 30"/>
          <p:cNvSpPr txBox="1"/>
          <p:nvPr/>
        </p:nvSpPr>
        <p:spPr>
          <a:xfrm>
            <a:off x="451179" y="189924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财务报表能够全面反映医疗机构的资产、负债和所有者权益状况，为医疗机构管理者提供决策依据。</a:t>
            </a:r>
          </a:p>
        </p:txBody>
      </p:sp>
      <p:sp>
        <p:nvSpPr>
          <p:cNvPr id="31" name="TextBox 31"/>
          <p:cNvSpPr txBox="1"/>
          <p:nvPr/>
        </p:nvSpPr>
        <p:spPr>
          <a:xfrm>
            <a:off x="183453" y="4327928"/>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监控现金流量</a:t>
            </a:r>
          </a:p>
        </p:txBody>
      </p:sp>
      <p:sp>
        <p:nvSpPr>
          <p:cNvPr id="32" name="TextBox 32"/>
          <p:cNvSpPr txBox="1"/>
          <p:nvPr/>
        </p:nvSpPr>
        <p:spPr>
          <a:xfrm>
            <a:off x="451179" y="4878904"/>
            <a:ext cx="376218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现金流量表能够反映医疗机构的现金流入和流出情况，帮助管理者合理安排资金，确保医疗机构的正常运转。</a:t>
            </a:r>
          </a:p>
        </p:txBody>
      </p:sp>
      <p:sp>
        <p:nvSpPr>
          <p:cNvPr id="33" name="TextBox 33"/>
          <p:cNvSpPr txBox="1"/>
          <p:nvPr/>
        </p:nvSpPr>
        <p:spPr>
          <a:xfrm>
            <a:off x="7966477" y="1432892"/>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评估经营成果</a:t>
            </a:r>
          </a:p>
        </p:txBody>
      </p:sp>
      <p:sp>
        <p:nvSpPr>
          <p:cNvPr id="34" name="TextBox 34"/>
          <p:cNvSpPr txBox="1"/>
          <p:nvPr/>
        </p:nvSpPr>
        <p:spPr>
          <a:xfrm>
            <a:off x="7966477" y="2006039"/>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通过利润表等报表，可以了解医疗机构的收入、成本和利润等经营成果，有助于评估医疗机构的经营绩效和市场竞争力。</a:t>
            </a:r>
          </a:p>
        </p:txBody>
      </p:sp>
      <p:sp>
        <p:nvSpPr>
          <p:cNvPr id="35" name="TextBox 35"/>
          <p:cNvSpPr txBox="1"/>
          <p:nvPr/>
        </p:nvSpPr>
        <p:spPr>
          <a:xfrm>
            <a:off x="7966477" y="4251066"/>
            <a:ext cx="40290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预测未来趋势</a:t>
            </a:r>
          </a:p>
        </p:txBody>
      </p:sp>
      <p:sp>
        <p:nvSpPr>
          <p:cNvPr id="36" name="TextBox 36"/>
          <p:cNvSpPr txBox="1"/>
          <p:nvPr/>
        </p:nvSpPr>
        <p:spPr>
          <a:xfrm>
            <a:off x="7966477" y="4824213"/>
            <a:ext cx="3753398"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通过对财务报表的分析，可以预测医疗机构未来的发展趋势和潜在风险，为制定科学合理的营运资金管理策略提供依据。</a:t>
            </a:r>
          </a:p>
        </p:txBody>
      </p:sp>
      <p:sp>
        <p:nvSpPr>
          <p:cNvPr id="37" name="Freeform 37"/>
          <p:cNvSpPr/>
          <p:nvPr/>
        </p:nvSpPr>
        <p:spPr>
          <a:xfrm>
            <a:off x="6996367" y="2295973"/>
            <a:ext cx="585610" cy="585610"/>
          </a:xfrm>
          <a:custGeom>
            <a:rect l="l" t="t" r="r" b="b"/>
            <a:pathLst>
              <a:path w="30480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809097" y="2221251"/>
            <a:ext cx="391912" cy="391912"/>
          </a:xfrm>
          <a:custGeom>
            <a:rect l="l" t="t" r="r" b="b"/>
            <a:pathLst>
              <a:path w="304800" h="304800">
                <a:moveTo>
                  <a:pt x="95545" y="304800"/>
                </a:moveTo>
                <a:cubicBezTo>
                  <a:pt x="75228" y="262528"/>
                  <a:pt x="86049" y="238306"/>
                  <a:pt x="101660" y="215494"/>
                </a:cubicBezTo>
                <a:cubicBezTo>
                  <a:pt x="118758" y="190500"/>
                  <a:pt x="123168" y="165764"/>
                  <a:pt x="123168" y="165764"/>
                </a:cubicBezTo>
                <a:cubicBezTo>
                  <a:pt x="123168" y="165764"/>
                  <a:pt x="136608" y="183232"/>
                  <a:pt x="131235" y="210560"/>
                </a:cubicBezTo>
                <a:cubicBezTo>
                  <a:pt x="154981" y="184128"/>
                  <a:pt x="159458" y="142018"/>
                  <a:pt x="155877" y="125892"/>
                </a:cubicBezTo>
                <a:cubicBezTo>
                  <a:pt x="209550" y="163401"/>
                  <a:pt x="232486" y="244612"/>
                  <a:pt x="201578" y="304800"/>
                </a:cubicBezTo>
                <a:cubicBezTo>
                  <a:pt x="365998" y="211769"/>
                  <a:pt x="242478" y="72581"/>
                  <a:pt x="220970" y="56893"/>
                </a:cubicBezTo>
                <a:cubicBezTo>
                  <a:pt x="228143" y="72571"/>
                  <a:pt x="229495" y="99117"/>
                  <a:pt x="215017" y="111995"/>
                </a:cubicBezTo>
                <a:cubicBezTo>
                  <a:pt x="190510" y="19040"/>
                  <a:pt x="129892" y="-10"/>
                  <a:pt x="129892" y="-10"/>
                </a:cubicBezTo>
                <a:cubicBezTo>
                  <a:pt x="137065" y="47930"/>
                  <a:pt x="103908" y="100346"/>
                  <a:pt x="71942" y="139513"/>
                </a:cubicBezTo>
                <a:cubicBezTo>
                  <a:pt x="70818" y="120396"/>
                  <a:pt x="69628" y="107204"/>
                  <a:pt x="59579" y="88916"/>
                </a:cubicBezTo>
                <a:cubicBezTo>
                  <a:pt x="57321" y="123644"/>
                  <a:pt x="30785" y="151943"/>
                  <a:pt x="23603" y="186738"/>
                </a:cubicBezTo>
                <a:cubicBezTo>
                  <a:pt x="13868" y="233848"/>
                  <a:pt x="30890" y="268348"/>
                  <a:pt x="95564" y="3047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874749" y="4606042"/>
            <a:ext cx="404108" cy="404108"/>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5610694" y="3160417"/>
            <a:ext cx="367285" cy="36728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7251892" y="4540748"/>
            <a:ext cx="366812" cy="36681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6447722" y="3652586"/>
            <a:ext cx="295387" cy="295387"/>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896106" y="3429803"/>
            <a:ext cx="308527" cy="308527"/>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454963" y="93878"/>
            <a:ext cx="10641129" cy="914400"/>
            <a:chOff x="454963" y="93878"/>
            <a:chExt cx="10641129" cy="914400"/>
          </a:xfrm>
        </p:grpSpPr>
        <p:sp>
          <p:nvSpPr>
            <p:cNvPr id="45" name="AutoShape 4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TextBox 6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财务报表在医疗机构营运资金管理中的重要性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医疗机构营运资金管理概述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医疗机构营运资金的定义与特点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医疗机构营运资金是指医疗机构在日常经营活动中所需的流动资金，用于支持医疗服务的提供、药品和医疗设备的采购、员工薪酬的支付等日常运营活动。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医疗机构营运资金具有流动性强、使用频繁、需求波动大等特点。由于医疗服务的特殊性和不确定性，医疗机构需要随时准备足够的营运资金以应对各种突发情况。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目标</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流动性原则</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效益性原则</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预算管理原则</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安全性原则</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原则</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医疗机构营运资金管理的目标是确保医疗机构在日常运营过程中拥有足够的流动资金，以支持医疗服务的顺利进行，同时降低财务风险，提高资金使用效率。</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医疗机构营运资金管理应遵循以下原则</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确保营运资金的安全，防止资金流失和被盗用。</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保持营运资金的流动性，确保医疗机构能够及时支付各项费用。</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优化资金配置，提高资金使用效益，降低运营成本。</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制定科学合理的预算计划，对营运资金进行预算管理和控制。</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医疗机构营运资金管理的目标与原则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基金使用与财务报表分析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基金使用监管</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建立严格的基金使用监管制度，确保资金的安全和有效使用。</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基金使用计划</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根据医疗机构的发展规划和实际需求，制定科学合理的基金使用计划。</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自筹资金</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医疗机构通过自身经营、投资等方式筹集资金。</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政府拨款</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医疗机构可以通过政府拨款获得营运资金，用于改善医疗设施、提升服务水平等。</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社会捐赠</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社会各界善心人士或企业通过捐赠方式为医疗机构提供资金支持。</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基金来源及使用情况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财务报表编制及分析方法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资产负债表</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反映医疗机构在某一特定日期的财务状况，包括资产、负债和所有者权益。</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利润表</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反映医疗机构在某一会计期间的经营成果，包括收入、费用和利润。</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现金流量表</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反映医疗机构在某一会计期间的现金流入和流出情况。</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比率分析</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通过计算各项财务比率，如流动比率、速动比率、资产负债率等，评估医疗机构的偿债能力、运营能力和盈利能力。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https://d.book118.com/495221212304011042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2024-09-04T05:56:03.897</cp:lastPrinted>
  <dcterms:created xsi:type="dcterms:W3CDTF">2024-09-03T21:56:03Z</dcterms:created>
  <dcterms:modified xsi:type="dcterms:W3CDTF">2024-09-03T21:56:05Z</dcterms:modified>
</cp:coreProperties>
</file>