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CBUGHU+MS-UIGothic"/>
      <p:regular r:id="rId15"/>
    </p:embeddedFont>
    <p:embeddedFont>
      <p:font typeface="CVHLCM+PSNQLD+ArialMT"/>
      <p:regular r:id="rId16"/>
    </p:embeddedFont>
    <p:embeddedFont>
      <p:font typeface="RHVMKD+USMGLH+MicrosoftYaHei-Bold"/>
      <p:regular r:id="rId17"/>
    </p:embeddedFont>
    <p:embeddedFont>
      <p:font typeface="ELDVKJ+RWIMUT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5C12A-41F8-4D7D-BA62-0947833D4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F0F15F-F220-4F2F-B6BA-058C0EE517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0F205-3438-4BA4-87E5-93DEEFCA9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0F1C3D-BB8A-4D25-9C12-FF3F3EAD4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F39CD-3DFC-4A4C-8EF6-1A2D621155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9C215-AA8F-4230-8B8F-1AF3A9F88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6C1131-0B57-4013-AE88-92D26955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77FDF-188A-45FB-96FD-56A49ED33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01B8C-DD46-4FA4-B497-702347D6F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D8ACD4-E54C-4678-B496-E51044C6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C2167-2F41-4EC1-88EA-3421B1EBE1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30032130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553970" y="2301759"/>
            <a:ext cx="7952422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FFFDFD"/>
                </a:solidFill>
                <a:latin typeface="CBUGHU+MS-UIGothic"/>
                <a:cs typeface="CBUGHU+MS-UIGothic"/>
              </a:rPr>
              <a:t>危重病人的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4950">
                <a:solidFill>
                  <a:srgbClr val="FFFDFD"/>
                </a:solidFill>
                <a:latin typeface="CBUGHU+MS-UIGothic"/>
                <a:cs typeface="CBUGHU+MS-UIGothic"/>
              </a:rPr>
              <a:t>养需求</a:t>
            </a:r>
            <a:r>
              <a:rPr sz="4950">
                <a:solidFill>
                  <a:srgbClr val="FFFDFD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FFFDFD"/>
                </a:solidFill>
                <a:latin typeface="CBUGHU+MS-UIGothic"/>
                <a:cs typeface="CBUGH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766945" y="2197314"/>
            <a:ext cx="2776488" cy="881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VHLCM+PSNQLD+ArialMT"/>
                <a:cs typeface="CVHLCM+PSNQLD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危重病人概述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82114" y="2744470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FFFFFF"/>
                </a:solidFill>
                <a:latin typeface="CBUGHU+MS-UIGothic"/>
                <a:cs typeface="CBUGHU+MS-UIGothic"/>
              </a:rPr>
              <a:t>目</a:t>
            </a:r>
            <a:r>
              <a:rPr sz="48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66945" y="2814534"/>
            <a:ext cx="3804780" cy="8812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VHLCM+PSNQLD+ArialMT"/>
                <a:cs typeface="CVHLCM+PSNQLD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危重病人的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养需求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766945" y="3431754"/>
            <a:ext cx="6543244" cy="21154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VHLCM+PSNQLD+ArialMT"/>
                <a:cs typeface="CVHLCM+PSNQLD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危重病人的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养供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方式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VHLCM+PSNQLD+ArialMT"/>
                <a:cs typeface="CVHLCM+PSNQLD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危重病人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养供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的挑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战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与解决方案</a:t>
            </a:r>
          </a:p>
          <a:p>
            <a:pPr marL="0" marR="0">
              <a:lnSpc>
                <a:spcPts val="2865"/>
              </a:lnSpc>
              <a:spcBef>
                <a:spcPts val="1994"/>
              </a:spcBef>
              <a:spcAft>
                <a:spcPct val="0"/>
              </a:spcAft>
            </a:pPr>
            <a:r>
              <a:rPr sz="2750">
                <a:solidFill>
                  <a:srgbClr val="FFFFFF"/>
                </a:solidFill>
                <a:latin typeface="CVHLCM+PSNQLD+ArialMT"/>
                <a:cs typeface="CVHLCM+PSNQLD+ArialMT"/>
              </a:rPr>
              <a:t>•</a:t>
            </a:r>
            <a:r>
              <a:rPr sz="2750" spc="-49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危重病人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养供</a:t>
            </a:r>
            <a:r>
              <a:rPr sz="270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2700">
                <a:solidFill>
                  <a:srgbClr val="FFFFFF"/>
                </a:solidFill>
                <a:latin typeface="CBUGHU+MS-UIGothic"/>
                <a:cs typeface="CBUGHU+MS-UIGothic"/>
              </a:rPr>
              <a:t>的案例分析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374129" y="3125628"/>
            <a:ext cx="34290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UGHU+MS-UIGothic"/>
                <a:cs typeface="CBUGHU+MS-UIGothic"/>
              </a:rPr>
              <a:t>危重病人概述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危重病人的定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HVMKD+USMGLH+MicrosoftYaHei-Bold"/>
                <a:cs typeface="RHVMKD+USMGLH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RHVMKD+USMGLH+MicrosoftYaHei-Bold"/>
                <a:cs typeface="RHVMKD+USMGLH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危重病人的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养需求特点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609850" y="2105655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CBUGHU+MS-UIGothic"/>
                <a:cs typeface="CBUGHU+MS-UIGothic"/>
              </a:rPr>
              <a:t>高能量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CBUGHU+MS-UIGothic"/>
                <a:cs typeface="CBUGHU+MS-UIGothic"/>
              </a:rPr>
              <a:t>高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维</a:t>
            </a:r>
            <a:r>
              <a:rPr sz="1550" spc="25">
                <a:solidFill>
                  <a:srgbClr val="609FFF"/>
                </a:solidFill>
                <a:latin typeface="CBUGHU+MS-UIGothic"/>
                <a:cs typeface="CBUGHU+MS-UIGothic"/>
              </a:rPr>
              <a:t>生素和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矿</a:t>
            </a:r>
            <a:r>
              <a:rPr sz="1550" spc="25">
                <a:solidFill>
                  <a:srgbClr val="609FFF"/>
                </a:solidFill>
                <a:latin typeface="CBUGHU+MS-UIGothic"/>
                <a:cs typeface="CBUGHU+MS-UIGothic"/>
              </a:rPr>
              <a:t>物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209925" y="3155168"/>
            <a:ext cx="3710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CBUGHU+MS-UIGothic"/>
                <a:cs typeface="CBUGHU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032000" y="476440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CBUGHU+MS-UIGothic"/>
                <a:cs typeface="CBUGHU+MS-UIGothic"/>
              </a:rPr>
              <a:t>高蛋白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507219" y="476440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CBUGHU+MS-UIGothic"/>
                <a:cs typeface="CBUGHU+MS-UIGothic"/>
              </a:rPr>
              <a:t>适当脂肪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危重病人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营</a:t>
            </a: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养需求的重要性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80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FFF"/>
                </a:solidFill>
                <a:latin typeface="CBUGHU+MS-UIGothic"/>
                <a:cs typeface="CBUGHU+MS-UIGothic"/>
              </a:rPr>
              <a:t>持免疫功能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CBUGHU+MS-UIGothic"/>
                <a:cs typeface="CBUGHU+MS-UIGothic"/>
              </a:rPr>
              <a:t>促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进组织</a:t>
            </a:r>
            <a:r>
              <a:rPr sz="2000" spc="25">
                <a:solidFill>
                  <a:srgbClr val="FFFFFF"/>
                </a:solidFill>
                <a:latin typeface="CBUGHU+MS-UIGothic"/>
                <a:cs typeface="CBUGHU+MS-UIGothic"/>
              </a:rPr>
              <a:t>修复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2000" spc="25">
                <a:solidFill>
                  <a:srgbClr val="FFFFFF"/>
                </a:solidFill>
                <a:latin typeface="CBUGHU+MS-UIGothic"/>
                <a:cs typeface="CBUGHU+MS-UIGothic"/>
              </a:rPr>
              <a:t>持器官功能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756140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CBUGHU+MS-UIGothic"/>
                <a:cs typeface="CBUGHU+MS-UIGothic"/>
              </a:rPr>
              <a:t>提高生存率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养支持有助于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持免疫系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的正常功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能，减少感染等并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症</a:t>
            </a:r>
          </a:p>
          <a:p>
            <a:pPr marL="571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生。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59701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养支持能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够维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持各器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官的正常功能，减少多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器官功能不全等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重并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症的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生。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66331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充足的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养供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修复和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口愈合，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有助于病人的康复。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合理的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养支持能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高危重病人的生存率，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CBUGHU+MS-UIGothic"/>
                <a:cs typeface="CBUGHU+MS-UIGothic"/>
              </a:rPr>
              <a:t>降低死亡率。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88329" y="3125628"/>
            <a:ext cx="48006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CBUGHU+MS-UIGothic"/>
                <a:cs typeface="CBUGHU+MS-UIGothic"/>
              </a:rPr>
              <a:t>危重病人的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3600">
                <a:solidFill>
                  <a:srgbClr val="FFFFFF"/>
                </a:solidFill>
                <a:latin typeface="CBUGHU+MS-UIGothic"/>
                <a:cs typeface="CBUGHU+MS-UIGothic"/>
              </a:rPr>
              <a:t>养需求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蛋白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1130" y="34104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BUGHU+MS-UIGothic"/>
                <a:cs typeface="CBUGHU+MS-UIGothic"/>
              </a:rPr>
              <a:t>蛋白</a:t>
            </a:r>
            <a:r>
              <a:rPr sz="2000" spc="25">
                <a:solidFill>
                  <a:srgbClr val="609FFF"/>
                </a:solidFill>
                <a:latin typeface="SimSun"/>
                <a:cs typeface="SimSun"/>
              </a:rPr>
              <a:t>质</a:t>
            </a:r>
            <a:r>
              <a:rPr sz="2000" spc="25">
                <a:solidFill>
                  <a:srgbClr val="609FFF"/>
                </a:solidFill>
                <a:latin typeface="CBUGHU+MS-UIGothic"/>
                <a:cs typeface="CBUGHU+MS-UIGothic"/>
              </a:rPr>
              <a:t>的重要性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09920" y="341048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609FFF"/>
                </a:solidFill>
                <a:latin typeface="CBUGHU+MS-UIGothic"/>
                <a:cs typeface="CBUGHU+MS-UIGothic"/>
              </a:rPr>
              <a:t>需求量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609FFF"/>
                </a:solidFill>
                <a:latin typeface="CBUGHU+MS-UIGothic"/>
                <a:cs typeface="CBUGHU+MS-UIGothic"/>
              </a:rPr>
              <a:t>来源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3067050" cy="157353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是生命活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中不可或缺的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养素，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于危重病人来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，蛋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的需求更加重要，因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蛋白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的合成和分解代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谢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在此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病人</a:t>
            </a:r>
          </a:p>
          <a:p>
            <a:pPr marL="571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化。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23129" y="4031988"/>
            <a:ext cx="31123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936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危重病人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的需求量相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高，通常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每公斤体重每天</a:t>
            </a:r>
            <a:r>
              <a:rPr sz="1500">
                <a:solidFill>
                  <a:srgbClr val="FFFFFF"/>
                </a:solidFill>
                <a:latin typeface="ELDVKJ+RWIMUT+MicrosoftYaHei"/>
                <a:cs typeface="ELDVKJ+RWIMUT+MicrosoftYaHei"/>
              </a:rPr>
              <a:t>1.2</a:t>
            </a:r>
          </a:p>
          <a:p>
            <a:pPr marL="53975" marR="0">
              <a:lnSpc>
                <a:spcPts val="1562"/>
              </a:lnSpc>
              <a:spcBef>
                <a:spcPts val="54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ELDVKJ+RWIMUT+MicrosoftYaHei"/>
                <a:cs typeface="ELDVKJ+RWIMUT+MicrosoftYaHei"/>
              </a:rPr>
              <a:t>-2.0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克，以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足身体的修复和免</a:t>
            </a:r>
          </a:p>
          <a:p>
            <a:pPr marL="70611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的需求。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02977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蛋白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来源包括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鱼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、肉、蛋、</a:t>
            </a:r>
          </a:p>
          <a:p>
            <a:pPr marL="952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奶制品和豆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些食物富含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必需氨基酸，易于被身体吸收和</a:t>
            </a:r>
          </a:p>
          <a:p>
            <a:pPr marL="1143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CBUGHU+MS-UIGothic"/>
                <a:cs typeface="CBUGHU+MS-UIGothic"/>
              </a:rPr>
              <a:t>利用。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脂肪需求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BUGHU+MS-UIGothic"/>
                <a:cs typeface="CBUGHU+MS-UIGothic"/>
              </a:rPr>
              <a:t>需求量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26564" y="225722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BUGHU+MS-UIGothic"/>
                <a:cs typeface="CBUGHU+MS-UIGothic"/>
              </a:rPr>
              <a:t>脂肪的作用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CBUGHU+MS-UIGothic"/>
                <a:cs typeface="CBUGHU+MS-UIGothic"/>
              </a:rPr>
              <a:t>来源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CBUGHU+MS-UIGothic"/>
                <a:cs typeface="CBUGHU+MS-UIGothic"/>
              </a:rPr>
              <a:t>碳水化合物需求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193487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BUGHU+MS-UIGothic"/>
                <a:cs typeface="CBUGHU+MS-UIGothic"/>
              </a:rPr>
              <a:t>碳水化合物的功能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BUGHU+MS-UIGothic"/>
                <a:cs typeface="CBUGHU+MS-UIGothic"/>
              </a:rPr>
              <a:t>需求量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609FFF"/>
                </a:solidFill>
                <a:latin typeface="CBUGHU+MS-UIGothic"/>
                <a:cs typeface="CBUGHU+MS-UIGothic"/>
              </a:rPr>
              <a:t>来源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https://d.book118.com/495300321301011112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CBUGHU+MS-UIGothic</vt:lpstr>
      <vt:lpstr>SimSun</vt:lpstr>
      <vt:lpstr>CVHLCM+PSNQLD+ArialMT</vt:lpstr>
      <vt:lpstr>Times New Roman</vt:lpstr>
      <vt:lpstr>RHVMKD+USMGLH+MicrosoftYaHei-Bold</vt:lpstr>
      <vt:lpstr>ELDVKJ+RWIMUT+MicrosoftYaHei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2024-09-19T06:52:12.889</cp:lastPrinted>
  <dcterms:created xsi:type="dcterms:W3CDTF">2024-09-18T22:52:12Z</dcterms:created>
  <dcterms:modified xsi:type="dcterms:W3CDTF">2024-09-18T22:52:14Z</dcterms:modified>
</cp:coreProperties>
</file>