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F3ECBFD-A031-4A65-AC0E-A9058C330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AAE3DF-D09B-4D7E-9440-B5EA8B1043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F610C4-EC8F-4C45-983F-7387CD0572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27A7B3-A286-4656-8F98-E19945D698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F73B2A-93F0-4CD4-8294-7EC3EF3353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8BC9C2-EB8A-4656-8919-AC2F895EF2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B5D01B-C90C-45F4-827B-5A54B41B7E7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B5B3B7-3D02-4528-B847-70DE9F9A8F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9312C7-B929-4A41-A291-A0D12A7D5A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335D2F-94AD-48BC-BC2A-D67C9F3670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BDD8CF-38CE-42EF-9788-73AC7F75DD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302032132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设备窗口组态课件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设备窗口组态概述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设备窗口组态的基本操作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设备窗口组态的高级特性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设备窗口组态的案例分析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设备窗口组态的常见问题与解决方案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设备窗口组态概述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设备窗口的定义</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设备窗口</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指在工业自动化系统中，用于显示设备状态、数据和操作界面的图形界面元素。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设备窗口组态</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指通过图形化界面，对设备窗口进行配置和布局的过程，以实现设备状态和数据的可视化。</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数据展示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设备窗口可以实时展示设备的运行状态、数据和报警信息，方便操作人员了解设备的运行情况。</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操作控制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通过设备窗口，操作人员可以对设备进行远程控制，如启动、停止、调节等操作。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报警提醒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设备窗口可以设置报警功能，当设备出现异常或故障时，及时发出报警信息，提醒操作人员处理。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设备窗口的功能</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智能制造</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智能制造领域中，设备窗口组态可以实现对生产线的监控、调度和控制，提高生产效率和产品质量。</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能源管理</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在能源管理领域，设备窗口组态可以实现能源设备的监控和管理，帮助企业实现节能减排和能源优化。</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工业自动化系统</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在工业自动化系统中，设备窗口组态是实现人机交互的重要手段，广泛应用于各种设备和系统的监控、控制和数据采集。</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设备窗口的应用场景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设备窗口组态的基本操作</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打开组态软件</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启动组态软件，并确保软件处于可用状态。</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命名窗口</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为新创建的窗口命名，以便于后续识别和管理。</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新建窗口</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在软件界面上找到“新建”或“创建”按钮，点击后选择“设备窗口”类型。</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设备窗口的创建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选择设备</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在设备窗口中，选择要组态的设备类型，如传感器、执行器等。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配置属性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根据设备类型和需求，设置窗口的大小、位置、背景色等属性。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添加控件</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在窗口中添加相应的控件，如按钮、文本框、图形等，以便于与设备进行交互。</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设备窗口的配置</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完成组态操作后，点击“保存”按钮将设备窗口保存到指定目录下。</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需要使用已保存的设备窗口时，找到对应的文件并点击“加载”按钮即可打开。</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设备窗口的保存与加载</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加载窗口</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保存窗口</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通过模拟运行或仿真功能，测试设备窗口的功能是否正常。</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模拟运行</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检查控件是否按照预期工作，并调整相关属性以满足需求。</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调试控件</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在调试过程中，遇到问题时进行故障排除，并修复相关错误或异常。</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故障排除</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设备窗口的调试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设备窗口组态的高级特性</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设备窗口的动态特性</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动态特性是指设备窗口能够根据实时数据和系统状态的变化而自动更新显示内容。</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通过实时数据接口，设备窗口可以获取设备的运行状态、故障信息、报警信息等，并实时更新在窗口中显示。</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动态特性可以提高设备监控的实时性和准确性，帮助操作人员及时掌握设备运行情况，提高设备的可靠性和稳定性。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3414522" y="2428875"/>
            <a:ext cx="5465731" cy="4429506"/>
            <a:chOff x="3414522" y="2428875"/>
            <a:chExt cx="5465731" cy="4429506"/>
          </a:xfrm>
        </p:grpSpPr>
        <p:pic>
          <p:nvPicPr>
            <p:cNvPr id="3" name="Picture 3"/>
            <p:cNvPicPr>
              <a:picLocks noChangeAspect="1"/>
            </p:cNvPicPr>
            <p:nvPr/>
          </p:nvPicPr>
          <p:blipFill>
            <a:blip r:embed="rId2"/>
            <a:stretch>
              <a:fillRect/>
            </a:stretch>
          </p:blipFill>
          <p:spPr>
            <a:xfrm>
              <a:off x="3414522" y="2531459"/>
              <a:ext cx="5465731" cy="4326922"/>
            </a:xfrm>
            <a:prstGeom prst="rect">
              <a:avLst/>
            </a:prstGeom>
          </p:spPr>
        </p:pic>
        <p:sp>
          <p:nvSpPr>
            <p:cNvPr id="4" name="AutoShape 4"/>
            <p:cNvSpPr/>
            <p:nvPr/>
          </p:nvSpPr>
          <p:spPr>
            <a:xfrm rot="5400000">
              <a:off x="5083588" y="2428875"/>
              <a:ext cx="2157222" cy="3839813"/>
            </a:xfrm>
            <a:prstGeom prst="rtTriangl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16200000">
              <a:off x="5083588" y="2428875"/>
              <a:ext cx="2157222" cy="3839813"/>
            </a:xfrm>
            <a:prstGeom prst="rtTriangl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 name="AutoShape 6"/>
          <p:cNvSpPr/>
          <p:nvPr/>
        </p:nvSpPr>
        <p:spPr>
          <a:xfrm>
            <a:off x="2849314" y="1714331"/>
            <a:ext cx="1062671" cy="10626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113983" y="1470891"/>
            <a:ext cx="1062671" cy="106267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116875" y="3799454"/>
            <a:ext cx="1062671" cy="1062671"/>
          </a:xfrm>
          <a:prstGeom prst="ellipse">
            <a:avLst/>
          </a:prstGeom>
          <a:solidFill>
            <a:schemeClr val="accent4">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00">
                <a:solidFill>
                  <a:srgbClr val="FFFFFF">
                    <a:alpha val="100000"/>
                  </a:srgbClr>
                </a:solidFill>
                <a:latin typeface="Calibri"/>
                <a:ea typeface="Calibri"/>
                <a:cs typeface="Calibri"/>
              </a:rPr>
              <a:t>1</a:t>
            </a:r>
            <a:endParaRPr lang="en-US" sz="1100"/>
          </a:p>
        </p:txBody>
      </p:sp>
      <p:sp>
        <p:nvSpPr>
          <p:cNvPr id="9" name="AutoShape 9"/>
          <p:cNvSpPr/>
          <p:nvPr/>
        </p:nvSpPr>
        <p:spPr>
          <a:xfrm>
            <a:off x="8655784" y="4366838"/>
            <a:ext cx="1062671" cy="106055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9996313">
            <a:off x="8264280" y="2461589"/>
            <a:ext cx="330233" cy="330233"/>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700000">
            <a:off x="8391174" y="4714005"/>
            <a:ext cx="330233" cy="330233"/>
          </a:xfrm>
          <a:prstGeom prst="rtTriangl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6200000">
            <a:off x="3670661" y="2533563"/>
            <a:ext cx="330233" cy="330233"/>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13500000">
            <a:off x="3179546" y="4165673"/>
            <a:ext cx="330233" cy="330233"/>
          </a:xfrm>
          <a:prstGeom prst="rtTriangl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2436781" y="4104989"/>
            <a:ext cx="450342" cy="450342"/>
            <a:chOff x="2436781" y="4104989"/>
            <a:chExt cx="450342" cy="450342"/>
          </a:xfrm>
        </p:grpSpPr>
        <p:sp>
          <p:nvSpPr>
            <p:cNvPr id="15" name="Freeform 15"/>
            <p:cNvSpPr/>
            <p:nvPr/>
          </p:nvSpPr>
          <p:spPr>
            <a:xfrm>
              <a:off x="2436781" y="4104989"/>
              <a:ext cx="450342" cy="450342"/>
            </a:xfrm>
            <a:custGeom>
              <a:rect l="l" t="t" r="r" b="b"/>
              <a:pathLst>
                <a:path w="289" h="288">
                  <a:moveTo>
                    <a:pt x="144" y="0"/>
                  </a:moveTo>
                  <a:cubicBezTo>
                    <a:pt x="65" y="0"/>
                    <a:pt x="0" y="64"/>
                    <a:pt x="0" y="144"/>
                  </a:cubicBezTo>
                  <a:cubicBezTo>
                    <a:pt x="0" y="223"/>
                    <a:pt x="65" y="288"/>
                    <a:pt x="144" y="288"/>
                  </a:cubicBezTo>
                  <a:cubicBezTo>
                    <a:pt x="224" y="288"/>
                    <a:pt x="289" y="223"/>
                    <a:pt x="289" y="144"/>
                  </a:cubicBezTo>
                  <a:cubicBezTo>
                    <a:pt x="289" y="64"/>
                    <a:pt x="224" y="0"/>
                    <a:pt x="144" y="0"/>
                  </a:cubicBezTo>
                  <a:close/>
                  <a:moveTo>
                    <a:pt x="144" y="252"/>
                  </a:moveTo>
                  <a:cubicBezTo>
                    <a:pt x="85" y="252"/>
                    <a:pt x="36" y="203"/>
                    <a:pt x="36" y="144"/>
                  </a:cubicBezTo>
                  <a:cubicBezTo>
                    <a:pt x="36" y="84"/>
                    <a:pt x="85" y="36"/>
                    <a:pt x="144" y="36"/>
                  </a:cubicBezTo>
                  <a:cubicBezTo>
                    <a:pt x="204" y="36"/>
                    <a:pt x="253" y="84"/>
                    <a:pt x="253" y="144"/>
                  </a:cubicBezTo>
                  <a:cubicBezTo>
                    <a:pt x="253" y="203"/>
                    <a:pt x="204" y="252"/>
                    <a:pt x="144" y="252"/>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530221" y="4198429"/>
              <a:ext cx="266414" cy="266414"/>
            </a:xfrm>
            <a:custGeom>
              <a:rect l="l" t="t" r="r" b="b"/>
              <a:pathLst>
                <a:path w="172" h="172">
                  <a:moveTo>
                    <a:pt x="86" y="0"/>
                  </a:moveTo>
                  <a:cubicBezTo>
                    <a:pt x="38" y="0"/>
                    <a:pt x="0" y="38"/>
                    <a:pt x="0" y="86"/>
                  </a:cubicBezTo>
                  <a:cubicBezTo>
                    <a:pt x="0" y="133"/>
                    <a:pt x="38" y="172"/>
                    <a:pt x="86" y="172"/>
                  </a:cubicBezTo>
                  <a:cubicBezTo>
                    <a:pt x="133" y="172"/>
                    <a:pt x="172" y="133"/>
                    <a:pt x="172" y="86"/>
                  </a:cubicBezTo>
                  <a:cubicBezTo>
                    <a:pt x="172" y="38"/>
                    <a:pt x="133" y="0"/>
                    <a:pt x="86" y="0"/>
                  </a:cubicBezTo>
                  <a:close/>
                  <a:moveTo>
                    <a:pt x="63" y="58"/>
                  </a:moveTo>
                  <a:cubicBezTo>
                    <a:pt x="53" y="67"/>
                    <a:pt x="43" y="85"/>
                    <a:pt x="39" y="93"/>
                  </a:cubicBezTo>
                  <a:cubicBezTo>
                    <a:pt x="24" y="82"/>
                    <a:pt x="24" y="82"/>
                    <a:pt x="24" y="82"/>
                  </a:cubicBezTo>
                  <a:cubicBezTo>
                    <a:pt x="24" y="81"/>
                    <a:pt x="24" y="80"/>
                    <a:pt x="24" y="79"/>
                  </a:cubicBezTo>
                  <a:cubicBezTo>
                    <a:pt x="24" y="51"/>
                    <a:pt x="55" y="20"/>
                    <a:pt x="83" y="20"/>
                  </a:cubicBezTo>
                  <a:cubicBezTo>
                    <a:pt x="84" y="20"/>
                    <a:pt x="86" y="20"/>
                    <a:pt x="87" y="20"/>
                  </a:cubicBezTo>
                  <a:cubicBezTo>
                    <a:pt x="97" y="34"/>
                    <a:pt x="97" y="34"/>
                    <a:pt x="97" y="34"/>
                  </a:cubicBezTo>
                  <a:cubicBezTo>
                    <a:pt x="88" y="39"/>
                    <a:pt x="74" y="46"/>
                    <a:pt x="63" y="58"/>
                  </a:cubicBezTo>
                  <a:close/>
                  <a:moveTo>
                    <a:pt x="112" y="128"/>
                  </a:moveTo>
                  <a:cubicBezTo>
                    <a:pt x="104" y="128"/>
                    <a:pt x="98" y="122"/>
                    <a:pt x="98" y="114"/>
                  </a:cubicBezTo>
                  <a:cubicBezTo>
                    <a:pt x="98" y="106"/>
                    <a:pt x="104" y="100"/>
                    <a:pt x="112" y="100"/>
                  </a:cubicBezTo>
                  <a:cubicBezTo>
                    <a:pt x="119" y="100"/>
                    <a:pt x="126" y="106"/>
                    <a:pt x="126" y="114"/>
                  </a:cubicBezTo>
                  <a:cubicBezTo>
                    <a:pt x="126" y="122"/>
                    <a:pt x="119" y="128"/>
                    <a:pt x="112" y="128"/>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9076579" y="4673485"/>
            <a:ext cx="381762" cy="447580"/>
            <a:chOff x="9076579" y="4673485"/>
            <a:chExt cx="381762" cy="447580"/>
          </a:xfrm>
        </p:grpSpPr>
        <p:sp>
          <p:nvSpPr>
            <p:cNvPr id="18" name="Freeform 18"/>
            <p:cNvSpPr/>
            <p:nvPr/>
          </p:nvSpPr>
          <p:spPr>
            <a:xfrm>
              <a:off x="9150779" y="4673485"/>
              <a:ext cx="307562" cy="258128"/>
            </a:xfrm>
            <a:custGeom>
              <a:rect l="l" t="t" r="r" b="b"/>
              <a:pathLst>
                <a:path w="196" h="167">
                  <a:moveTo>
                    <a:pt x="134" y="102"/>
                  </a:moveTo>
                  <a:cubicBezTo>
                    <a:pt x="134" y="87"/>
                    <a:pt x="196" y="34"/>
                    <a:pt x="196" y="34"/>
                  </a:cubicBezTo>
                  <a:cubicBezTo>
                    <a:pt x="164" y="48"/>
                    <a:pt x="117" y="44"/>
                    <a:pt x="76" y="22"/>
                  </a:cubicBezTo>
                  <a:cubicBezTo>
                    <a:pt x="35" y="0"/>
                    <a:pt x="0" y="2"/>
                    <a:pt x="0" y="2"/>
                  </a:cubicBezTo>
                  <a:cubicBezTo>
                    <a:pt x="0" y="137"/>
                    <a:pt x="0" y="137"/>
                    <a:pt x="0" y="137"/>
                  </a:cubicBezTo>
                  <a:cubicBezTo>
                    <a:pt x="2" y="136"/>
                    <a:pt x="11" y="133"/>
                    <a:pt x="39" y="135"/>
                  </a:cubicBezTo>
                  <a:cubicBezTo>
                    <a:pt x="73" y="139"/>
                    <a:pt x="160" y="167"/>
                    <a:pt x="191" y="160"/>
                  </a:cubicBezTo>
                  <a:cubicBezTo>
                    <a:pt x="191" y="160"/>
                    <a:pt x="134" y="112"/>
                    <a:pt x="134" y="102"/>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76579" y="4676152"/>
              <a:ext cx="38481" cy="444913"/>
            </a:xfrm>
            <a:prstGeom prst="rect">
              <a:avLst/>
            </a:pr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Freeform 20"/>
          <p:cNvSpPr/>
          <p:nvPr/>
        </p:nvSpPr>
        <p:spPr>
          <a:xfrm>
            <a:off x="8446332" y="1777837"/>
            <a:ext cx="391623" cy="448778"/>
          </a:xfrm>
          <a:custGeom>
            <a:rect l="l" t="t" r="r" b="b"/>
            <a:pathLst>
              <a:path w="143" h="163">
                <a:moveTo>
                  <a:pt x="0" y="0"/>
                </a:moveTo>
                <a:lnTo>
                  <a:pt x="0" y="163"/>
                </a:lnTo>
                <a:lnTo>
                  <a:pt x="143" y="163"/>
                </a:lnTo>
                <a:lnTo>
                  <a:pt x="143" y="0"/>
                </a:lnTo>
                <a:lnTo>
                  <a:pt x="0" y="0"/>
                </a:lnTo>
                <a:close/>
                <a:moveTo>
                  <a:pt x="22" y="151"/>
                </a:moveTo>
                <a:lnTo>
                  <a:pt x="8" y="151"/>
                </a:lnTo>
                <a:lnTo>
                  <a:pt x="8" y="137"/>
                </a:lnTo>
                <a:lnTo>
                  <a:pt x="22" y="137"/>
                </a:lnTo>
                <a:lnTo>
                  <a:pt x="22" y="151"/>
                </a:lnTo>
                <a:close/>
                <a:moveTo>
                  <a:pt x="22" y="126"/>
                </a:moveTo>
                <a:lnTo>
                  <a:pt x="8" y="126"/>
                </a:lnTo>
                <a:lnTo>
                  <a:pt x="8" y="112"/>
                </a:lnTo>
                <a:lnTo>
                  <a:pt x="22" y="112"/>
                </a:lnTo>
                <a:lnTo>
                  <a:pt x="22" y="126"/>
                </a:lnTo>
                <a:close/>
                <a:moveTo>
                  <a:pt x="22" y="101"/>
                </a:moveTo>
                <a:lnTo>
                  <a:pt x="8" y="101"/>
                </a:lnTo>
                <a:lnTo>
                  <a:pt x="8" y="87"/>
                </a:lnTo>
                <a:lnTo>
                  <a:pt x="22" y="87"/>
                </a:lnTo>
                <a:lnTo>
                  <a:pt x="22" y="101"/>
                </a:lnTo>
                <a:close/>
                <a:moveTo>
                  <a:pt x="22" y="77"/>
                </a:moveTo>
                <a:lnTo>
                  <a:pt x="8" y="77"/>
                </a:lnTo>
                <a:lnTo>
                  <a:pt x="8" y="62"/>
                </a:lnTo>
                <a:lnTo>
                  <a:pt x="22" y="62"/>
                </a:lnTo>
                <a:lnTo>
                  <a:pt x="22" y="77"/>
                </a:lnTo>
                <a:close/>
                <a:moveTo>
                  <a:pt x="22" y="52"/>
                </a:moveTo>
                <a:lnTo>
                  <a:pt x="8" y="52"/>
                </a:lnTo>
                <a:lnTo>
                  <a:pt x="8" y="37"/>
                </a:lnTo>
                <a:lnTo>
                  <a:pt x="22" y="37"/>
                </a:lnTo>
                <a:lnTo>
                  <a:pt x="22" y="52"/>
                </a:lnTo>
                <a:close/>
                <a:moveTo>
                  <a:pt x="22" y="27"/>
                </a:moveTo>
                <a:lnTo>
                  <a:pt x="8" y="27"/>
                </a:lnTo>
                <a:lnTo>
                  <a:pt x="8" y="12"/>
                </a:lnTo>
                <a:lnTo>
                  <a:pt x="22" y="12"/>
                </a:lnTo>
                <a:lnTo>
                  <a:pt x="22" y="27"/>
                </a:lnTo>
                <a:close/>
                <a:moveTo>
                  <a:pt x="112" y="143"/>
                </a:moveTo>
                <a:lnTo>
                  <a:pt x="30" y="143"/>
                </a:lnTo>
                <a:lnTo>
                  <a:pt x="30" y="91"/>
                </a:lnTo>
                <a:lnTo>
                  <a:pt x="112" y="91"/>
                </a:lnTo>
                <a:lnTo>
                  <a:pt x="112" y="143"/>
                </a:lnTo>
                <a:close/>
                <a:moveTo>
                  <a:pt x="112" y="71"/>
                </a:moveTo>
                <a:lnTo>
                  <a:pt x="30" y="71"/>
                </a:lnTo>
                <a:lnTo>
                  <a:pt x="30" y="20"/>
                </a:lnTo>
                <a:lnTo>
                  <a:pt x="112" y="20"/>
                </a:lnTo>
                <a:lnTo>
                  <a:pt x="112" y="71"/>
                </a:lnTo>
                <a:close/>
                <a:moveTo>
                  <a:pt x="135" y="151"/>
                </a:moveTo>
                <a:lnTo>
                  <a:pt x="121" y="151"/>
                </a:lnTo>
                <a:lnTo>
                  <a:pt x="121" y="137"/>
                </a:lnTo>
                <a:lnTo>
                  <a:pt x="135" y="137"/>
                </a:lnTo>
                <a:lnTo>
                  <a:pt x="135" y="151"/>
                </a:lnTo>
                <a:close/>
                <a:moveTo>
                  <a:pt x="135" y="126"/>
                </a:moveTo>
                <a:lnTo>
                  <a:pt x="121" y="126"/>
                </a:lnTo>
                <a:lnTo>
                  <a:pt x="121" y="112"/>
                </a:lnTo>
                <a:lnTo>
                  <a:pt x="135" y="112"/>
                </a:lnTo>
                <a:lnTo>
                  <a:pt x="135" y="126"/>
                </a:lnTo>
                <a:close/>
                <a:moveTo>
                  <a:pt x="135" y="101"/>
                </a:moveTo>
                <a:lnTo>
                  <a:pt x="121" y="101"/>
                </a:lnTo>
                <a:lnTo>
                  <a:pt x="121" y="87"/>
                </a:lnTo>
                <a:lnTo>
                  <a:pt x="135" y="87"/>
                </a:lnTo>
                <a:lnTo>
                  <a:pt x="135" y="101"/>
                </a:lnTo>
                <a:close/>
                <a:moveTo>
                  <a:pt x="135" y="77"/>
                </a:moveTo>
                <a:lnTo>
                  <a:pt x="121" y="77"/>
                </a:lnTo>
                <a:lnTo>
                  <a:pt x="121" y="62"/>
                </a:lnTo>
                <a:lnTo>
                  <a:pt x="135" y="62"/>
                </a:lnTo>
                <a:lnTo>
                  <a:pt x="135" y="77"/>
                </a:lnTo>
                <a:close/>
                <a:moveTo>
                  <a:pt x="135" y="52"/>
                </a:moveTo>
                <a:lnTo>
                  <a:pt x="121" y="52"/>
                </a:lnTo>
                <a:lnTo>
                  <a:pt x="121" y="37"/>
                </a:lnTo>
                <a:lnTo>
                  <a:pt x="135" y="37"/>
                </a:lnTo>
                <a:lnTo>
                  <a:pt x="135" y="52"/>
                </a:lnTo>
                <a:close/>
                <a:moveTo>
                  <a:pt x="135" y="27"/>
                </a:moveTo>
                <a:lnTo>
                  <a:pt x="121" y="27"/>
                </a:lnTo>
                <a:lnTo>
                  <a:pt x="121" y="12"/>
                </a:lnTo>
                <a:lnTo>
                  <a:pt x="135" y="12"/>
                </a:lnTo>
                <a:lnTo>
                  <a:pt x="135" y="27"/>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3140012" y="1942909"/>
            <a:ext cx="480631" cy="461391"/>
            <a:chOff x="3140012" y="1942909"/>
            <a:chExt cx="480631" cy="461391"/>
          </a:xfrm>
        </p:grpSpPr>
        <p:sp>
          <p:nvSpPr>
            <p:cNvPr id="22" name="Freeform 22"/>
            <p:cNvSpPr/>
            <p:nvPr/>
          </p:nvSpPr>
          <p:spPr>
            <a:xfrm>
              <a:off x="3461290" y="2135219"/>
              <a:ext cx="16478" cy="19050"/>
            </a:xfrm>
            <a:custGeom>
              <a:rect l="l" t="t" r="r" b="b"/>
              <a:pathLst>
                <a:path w="11" h="19050">
                  <a:moveTo>
                    <a:pt x="11" y="0"/>
                  </a:moveTo>
                  <a:cubicBezTo>
                    <a:pt x="8" y="0"/>
                    <a:pt x="4" y="0"/>
                    <a:pt x="0" y="0"/>
                  </a:cubicBezTo>
                  <a:cubicBezTo>
                    <a:pt x="3" y="0"/>
                    <a:pt x="7" y="0"/>
                    <a:pt x="11" y="0"/>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140012" y="1942909"/>
              <a:ext cx="480631" cy="461391"/>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设备窗口的安全特性</a:t>
              </a:r>
            </a:p>
          </p:txBody>
        </p:sp>
      </p:grpSp>
      <p:sp>
        <p:nvSpPr>
          <p:cNvPr id="46" name="TextBox 46"/>
          <p:cNvSpPr txBox="1"/>
          <p:nvPr/>
        </p:nvSpPr>
        <p:spPr>
          <a:xfrm>
            <a:off x="352685" y="1430667"/>
            <a:ext cx="2295525" cy="1629998"/>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安全特性是指设备窗口具备对用户操作和数据的安全保护功能。</a:t>
            </a:r>
          </a:p>
        </p:txBody>
      </p:sp>
      <p:sp>
        <p:nvSpPr>
          <p:cNvPr id="47" name="TextBox 47"/>
          <p:cNvSpPr txBox="1"/>
          <p:nvPr/>
        </p:nvSpPr>
        <p:spPr>
          <a:xfrm>
            <a:off x="884021" y="4931613"/>
            <a:ext cx="2295525" cy="147226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设备窗口可以设置用户权限，限制不同用户的操作权限，防止未经授权的用户进行非法操作。</a:t>
            </a:r>
          </a:p>
        </p:txBody>
      </p:sp>
      <p:sp>
        <p:nvSpPr>
          <p:cNvPr id="48" name="TextBox 48"/>
          <p:cNvSpPr txBox="1"/>
          <p:nvPr/>
        </p:nvSpPr>
        <p:spPr>
          <a:xfrm>
            <a:off x="9304560" y="1377254"/>
            <a:ext cx="2301549" cy="12499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设备窗口还可以对数据进行加密处理，保护数据的机密性和完整性，防止数据被非法获取或篡改。</a:t>
            </a:r>
          </a:p>
        </p:txBody>
      </p:sp>
      <p:sp>
        <p:nvSpPr>
          <p:cNvPr id="49" name="TextBox 49"/>
          <p:cNvSpPr txBox="1"/>
          <p:nvPr/>
        </p:nvSpPr>
        <p:spPr>
          <a:xfrm>
            <a:off x="9770193" y="4187846"/>
            <a:ext cx="2295525" cy="141853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安全特性可以提高设备监控系统的安全性和可靠性，保障设备的正常运行和数据的安全。</a:t>
            </a:r>
          </a:p>
        </p:txBody>
      </p:sp>
      <p:sp>
        <p:nvSpPr>
          <p:cNvPr id="50" name="Freeform 50"/>
          <p:cNvSpPr/>
          <p:nvPr/>
        </p:nvSpPr>
        <p:spPr>
          <a:xfrm>
            <a:off x="5461862" y="3542506"/>
            <a:ext cx="1371050" cy="1371050"/>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https://d.book118.com/495302032132011040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2024-08-31T11:51:03.610</cp:lastPrinted>
  <dcterms:created xsi:type="dcterms:W3CDTF">2024-08-31T03:51:03Z</dcterms:created>
  <dcterms:modified xsi:type="dcterms:W3CDTF">2024-08-31T03:51:05Z</dcterms:modified>
</cp:coreProperties>
</file>